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6"/>
  </p:notesMasterIdLst>
  <p:sldIdLst>
    <p:sldId id="256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D4605D6-76C9-E696-96FF-B8094DB2A847}" v="26" dt="2023-09-05T15:23:42.143"/>
    <p1510:client id="{2A3E8152-742C-1370-06C1-F27884ABBB8D}" v="13" dt="2023-08-18T08:10:17.165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100" d="100"/>
          <a:sy n="100" d="100"/>
        </p:scale>
        <p:origin x="-14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12" Type="http://schemas.microsoft.com/office/2015/10/relationships/revisionInfo" Target="revisionInfo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microsoft.com/office/2016/11/relationships/changesInfo" Target="changesInfos/changesInfo1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ally Fields" userId="S::sfields@churchendacademy.com::ae11f0cc-1243-42c1-b8c7-b5edf632015f" providerId="AD" clId="Web-{8D4605D6-76C9-E696-96FF-B8094DB2A847}"/>
    <pc:docChg chg="modSld">
      <pc:chgData name="Sally Fields" userId="S::sfields@churchendacademy.com::ae11f0cc-1243-42c1-b8c7-b5edf632015f" providerId="AD" clId="Web-{8D4605D6-76C9-E696-96FF-B8094DB2A847}" dt="2023-09-05T15:23:40.190" v="15"/>
      <pc:docMkLst>
        <pc:docMk/>
      </pc:docMkLst>
      <pc:sldChg chg="modSp">
        <pc:chgData name="Sally Fields" userId="S::sfields@churchendacademy.com::ae11f0cc-1243-42c1-b8c7-b5edf632015f" providerId="AD" clId="Web-{8D4605D6-76C9-E696-96FF-B8094DB2A847}" dt="2023-09-05T15:23:40.190" v="15"/>
        <pc:sldMkLst>
          <pc:docMk/>
          <pc:sldMk cId="3138653283" sldId="256"/>
        </pc:sldMkLst>
        <pc:graphicFrameChg chg="mod modGraphic">
          <ac:chgData name="Sally Fields" userId="S::sfields@churchendacademy.com::ae11f0cc-1243-42c1-b8c7-b5edf632015f" providerId="AD" clId="Web-{8D4605D6-76C9-E696-96FF-B8094DB2A847}" dt="2023-09-05T15:23:40.190" v="15"/>
          <ac:graphicFrameMkLst>
            <pc:docMk/>
            <pc:sldMk cId="3138653283" sldId="256"/>
            <ac:graphicFrameMk id="25" creationId="{C751971A-F9EF-4171-96E8-FF0A62EA7782}"/>
          </ac:graphicFrameMkLst>
        </pc:graphicFrame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53C191-E209-41C1-975D-1AE4E3256AE6}" type="datetimeFigureOut">
              <a:rPr lang="en-GB" smtClean="0"/>
              <a:t>09/02/2025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FECE286-0AAB-449D-850E-4CCDCE2490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726664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FECE286-0AAB-449D-850E-4CCDCE249017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52036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3EB653-7F90-43BD-967D-B62D0F37D4F5}" type="datetimeFigureOut">
              <a:rPr lang="en-GB" smtClean="0"/>
              <a:t>09/02/2025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BD9A8-EFB4-4A8C-8CA9-6E871ACA33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8521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3EB653-7F90-43BD-967D-B62D0F37D4F5}" type="datetimeFigureOut">
              <a:rPr lang="en-GB" smtClean="0"/>
              <a:t>09/02/2025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BD9A8-EFB4-4A8C-8CA9-6E871ACA33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72762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3EB653-7F90-43BD-967D-B62D0F37D4F5}" type="datetimeFigureOut">
              <a:rPr lang="en-GB" smtClean="0"/>
              <a:t>09/02/2025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BD9A8-EFB4-4A8C-8CA9-6E871ACA33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612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3EB653-7F90-43BD-967D-B62D0F37D4F5}" type="datetimeFigureOut">
              <a:rPr lang="en-GB" smtClean="0"/>
              <a:t>09/02/2025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BD9A8-EFB4-4A8C-8CA9-6E871ACA33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13273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3EB653-7F90-43BD-967D-B62D0F37D4F5}" type="datetimeFigureOut">
              <a:rPr lang="en-GB" smtClean="0"/>
              <a:t>09/02/2025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BD9A8-EFB4-4A8C-8CA9-6E871ACA33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20544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3EB653-7F90-43BD-967D-B62D0F37D4F5}" type="datetimeFigureOut">
              <a:rPr lang="en-GB" smtClean="0"/>
              <a:t>09/02/2025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BD9A8-EFB4-4A8C-8CA9-6E871ACA33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61776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3EB653-7F90-43BD-967D-B62D0F37D4F5}" type="datetimeFigureOut">
              <a:rPr lang="en-GB" smtClean="0"/>
              <a:t>09/02/2025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BD9A8-EFB4-4A8C-8CA9-6E871ACA33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98440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3EB653-7F90-43BD-967D-B62D0F37D4F5}" type="datetimeFigureOut">
              <a:rPr lang="en-GB" smtClean="0"/>
              <a:t>09/02/2025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BD9A8-EFB4-4A8C-8CA9-6E871ACA33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30763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3EB653-7F90-43BD-967D-B62D0F37D4F5}" type="datetimeFigureOut">
              <a:rPr lang="en-GB" smtClean="0"/>
              <a:t>09/02/2025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BD9A8-EFB4-4A8C-8CA9-6E871ACA33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86880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3EB653-7F90-43BD-967D-B62D0F37D4F5}" type="datetimeFigureOut">
              <a:rPr lang="en-GB" smtClean="0"/>
              <a:t>09/02/2025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BD9A8-EFB4-4A8C-8CA9-6E871ACA33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91676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3EB653-7F90-43BD-967D-B62D0F37D4F5}" type="datetimeFigureOut">
              <a:rPr lang="en-GB" smtClean="0"/>
              <a:t>09/02/2025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BD9A8-EFB4-4A8C-8CA9-6E871ACA33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62044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3EB653-7F90-43BD-967D-B62D0F37D4F5}" type="datetimeFigureOut">
              <a:rPr lang="en-GB" smtClean="0"/>
              <a:t>09/02/2025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2BD9A8-EFB4-4A8C-8CA9-6E871ACA33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06514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DF3339F4-E0EB-442A-9B35-BEE5DB9ABDA6}"/>
              </a:ext>
            </a:extLst>
          </p:cNvPr>
          <p:cNvSpPr txBox="1">
            <a:spLocks/>
          </p:cNvSpPr>
          <p:nvPr/>
        </p:nvSpPr>
        <p:spPr>
          <a:xfrm>
            <a:off x="194553" y="122621"/>
            <a:ext cx="11858017" cy="339599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750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800" b="1" dirty="0"/>
              <a:t>Geography – Iceland– Settlements| Year Four | Spring 2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C751971A-F9EF-4171-96E8-FF0A62EA778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14308801"/>
              </p:ext>
            </p:extLst>
          </p:nvPr>
        </p:nvGraphicFramePr>
        <p:xfrm>
          <a:off x="221824" y="585215"/>
          <a:ext cx="4140000" cy="115824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4140000">
                  <a:extLst>
                    <a:ext uri="{9D8B030D-6E8A-4147-A177-3AD203B41FA5}">
                      <a16:colId xmlns:a16="http://schemas.microsoft.com/office/drawing/2014/main" val="446296250"/>
                    </a:ext>
                  </a:extLst>
                </a:gridCol>
              </a:tblGrid>
              <a:tr h="133173">
                <a:tc>
                  <a:txBody>
                    <a:bodyPr/>
                    <a:lstStyle/>
                    <a:p>
                      <a:pPr marL="0" marR="0" lvl="0" indent="0" algn="ctr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400" b="1" i="0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Locational Knowledge </a:t>
                      </a:r>
                      <a:endParaRPr lang="en-GB" sz="1100" b="1" u="none" strike="noStrike" baseline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54212140"/>
                  </a:ext>
                </a:extLst>
              </a:tr>
              <a:tr h="2421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>
                          <a:latin typeface="+mn-lt"/>
                        </a:rPr>
                        <a:t>Iceland is located in Northern Europe.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37139634"/>
                  </a:ext>
                </a:extLst>
              </a:tr>
              <a:tr h="26519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>
                          <a:latin typeface="+mn-lt"/>
                        </a:rPr>
                        <a:t>There are many environmental regions found in Iceland: coastal, urban, mountains, desert, ice field (glacier), forest, grassland and lava field.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94753616"/>
                  </a:ext>
                </a:extLst>
              </a:tr>
            </a:tbl>
          </a:graphicData>
        </a:graphic>
      </p:graphicFrame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13D30684-5C08-41EC-ACFE-CB813B01196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46752739"/>
              </p:ext>
            </p:extLst>
          </p:nvPr>
        </p:nvGraphicFramePr>
        <p:xfrm>
          <a:off x="8975324" y="578343"/>
          <a:ext cx="3077243" cy="574140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151656">
                  <a:extLst>
                    <a:ext uri="{9D8B030D-6E8A-4147-A177-3AD203B41FA5}">
                      <a16:colId xmlns:a16="http://schemas.microsoft.com/office/drawing/2014/main" val="1840376779"/>
                    </a:ext>
                  </a:extLst>
                </a:gridCol>
                <a:gridCol w="1925587">
                  <a:extLst>
                    <a:ext uri="{9D8B030D-6E8A-4147-A177-3AD203B41FA5}">
                      <a16:colId xmlns:a16="http://schemas.microsoft.com/office/drawing/2014/main" val="3275393133"/>
                    </a:ext>
                  </a:extLst>
                </a:gridCol>
              </a:tblGrid>
              <a:tr h="315960">
                <a:tc gridSpan="2">
                  <a:txBody>
                    <a:bodyPr/>
                    <a:lstStyle/>
                    <a:p>
                      <a:pPr algn="ctr"/>
                      <a:r>
                        <a:rPr lang="en-GB" sz="1400" b="1" i="0" u="none" strike="noStrike" baseline="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n-lt"/>
                        </a:rPr>
                        <a:t>Vocabulary</a:t>
                      </a:r>
                    </a:p>
                  </a:txBody>
                  <a:tcPr>
                    <a:solidFill>
                      <a:srgbClr val="FFC00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400" b="1" i="0" u="none" strike="noStrike" baseline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+mn-lt"/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51440064"/>
                  </a:ext>
                </a:extLst>
              </a:tr>
              <a:tr h="335747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100" dirty="0"/>
                        <a:t>Physical features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feature in the environment which is natural and not been made by humans for example </a:t>
                      </a:r>
                      <a:r>
                        <a:rPr lang="en-GB" sz="110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geysers, </a:t>
                      </a:r>
                      <a:r>
                        <a:rPr lang="en-GB" sz="11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and volcanoes.  </a:t>
                      </a:r>
                      <a:endParaRPr lang="en-GB" sz="1100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91804824"/>
                  </a:ext>
                </a:extLst>
              </a:tr>
              <a:tr h="254979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100" dirty="0">
                          <a:latin typeface="+mn-lt"/>
                        </a:rPr>
                        <a:t>Human features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feature in the environment which is made by humans for example houses and shops.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63177189"/>
                  </a:ext>
                </a:extLst>
              </a:tr>
              <a:tr h="254979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100" dirty="0">
                          <a:latin typeface="+mn-lt"/>
                        </a:rPr>
                        <a:t>Population density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number which indicates how empty or crowded an area is.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25075828"/>
                  </a:ext>
                </a:extLst>
              </a:tr>
              <a:tr h="335747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100" dirty="0">
                          <a:latin typeface="+mn-lt"/>
                        </a:rPr>
                        <a:t>Environmental regions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It is a large space of land which is different to others in regards to its physical features, sometimes it is defined by its climate too.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3281937"/>
                  </a:ext>
                </a:extLst>
              </a:tr>
              <a:tr h="357643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100" dirty="0">
                          <a:latin typeface="+mn-lt"/>
                        </a:rPr>
                        <a:t>Sustainable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carry out an activity that causes little to no harm to the environment to save it for future generations</a:t>
                      </a:r>
                      <a:r>
                        <a:rPr lang="en-GB" sz="11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en-GB" sz="11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3047896"/>
                  </a:ext>
                </a:extLst>
              </a:tr>
              <a:tr h="419966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100" dirty="0">
                          <a:latin typeface="+mn-lt"/>
                        </a:rPr>
                        <a:t>Renewable energy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Energy that comes from natural sources such as sunlight and wind therefore is sustainable and will not run out.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35425195"/>
                  </a:ext>
                </a:extLst>
              </a:tr>
              <a:tr h="419966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100" dirty="0">
                          <a:latin typeface="+mn-lt"/>
                        </a:rPr>
                        <a:t>Hydro-electric Power (HEP)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Energy created by moving water.</a:t>
                      </a:r>
                      <a:endParaRPr lang="en-GB" sz="1100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8877722"/>
                  </a:ext>
                </a:extLst>
              </a:tr>
              <a:tr h="255459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1100" dirty="0">
                          <a:latin typeface="+mn-lt"/>
                        </a:rPr>
                        <a:t>Geothermal energy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Heat taken from the Earth’s core transferred into energy.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85127146"/>
                  </a:ext>
                </a:extLst>
              </a:tr>
            </a:tbl>
          </a:graphicData>
        </a:graphic>
      </p:graphicFrame>
      <p:graphicFrame>
        <p:nvGraphicFramePr>
          <p:cNvPr id="30" name="Table 29">
            <a:extLst>
              <a:ext uri="{FF2B5EF4-FFF2-40B4-BE49-F238E27FC236}">
                <a16:creationId xmlns:a16="http://schemas.microsoft.com/office/drawing/2014/main" id="{C751971A-F9EF-4171-96E8-FF0A62EA778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54336593"/>
              </p:ext>
            </p:extLst>
          </p:nvPr>
        </p:nvGraphicFramePr>
        <p:xfrm>
          <a:off x="221824" y="1813919"/>
          <a:ext cx="4140000" cy="149352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4140000">
                  <a:extLst>
                    <a:ext uri="{9D8B030D-6E8A-4147-A177-3AD203B41FA5}">
                      <a16:colId xmlns:a16="http://schemas.microsoft.com/office/drawing/2014/main" val="44629625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lvl="0" indent="0" algn="ctr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400" b="1" i="0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Place Knowledge </a:t>
                      </a:r>
                      <a:endParaRPr lang="en-GB" sz="1100" u="none" strike="noStrike" baseline="0" dirty="0"/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5421214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i="0" u="none" strike="noStrike" kern="1200" baseline="0" noProof="0" dirty="0"/>
                        <a:t>Iceland has a small population and is a small island at about half the size of the UK. Despite its small size a lot of the Iceland’s land is uninhabited. Over 80 percent of its land has a terrain that is makes for difficult living such as it’s lava fields and glacier ice fields.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3713963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i="0" u="none" strike="noStrike" kern="1200" baseline="0" noProof="0" dirty="0"/>
                        <a:t>More than 60% of Iceland’s total population live in Iceland’s capital city </a:t>
                      </a:r>
                      <a:r>
                        <a:rPr lang="en-GB" sz="1100" b="0" i="0" u="none" strike="noStrike" kern="1200" baseline="0" noProof="0" dirty="0" err="1"/>
                        <a:t>Reykvijik</a:t>
                      </a:r>
                      <a:r>
                        <a:rPr lang="en-GB" sz="1100" b="0" i="0" u="none" strike="noStrike" kern="1200" baseline="0" noProof="0" dirty="0"/>
                        <a:t>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70734829"/>
                  </a:ext>
                </a:extLst>
              </a:tr>
            </a:tbl>
          </a:graphicData>
        </a:graphic>
      </p:graphicFrame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C751971A-F9EF-4171-96E8-FF0A62EA778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63325522"/>
              </p:ext>
            </p:extLst>
          </p:nvPr>
        </p:nvGraphicFramePr>
        <p:xfrm>
          <a:off x="4444842" y="596850"/>
          <a:ext cx="4459971" cy="251988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4459971">
                  <a:extLst>
                    <a:ext uri="{9D8B030D-6E8A-4147-A177-3AD203B41FA5}">
                      <a16:colId xmlns:a16="http://schemas.microsoft.com/office/drawing/2014/main" val="446296250"/>
                    </a:ext>
                  </a:extLst>
                </a:gridCol>
              </a:tblGrid>
              <a:tr h="191413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400" u="none" strike="noStrike" baseline="0"/>
                        <a:t>Human &amp; Physical Geography </a:t>
                      </a:r>
                      <a:endParaRPr lang="en-US"/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54212140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Iceland is known as ‘The land of fire and ice’ due to extreme contrasts in its landscape.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37139634"/>
                  </a:ext>
                </a:extLst>
              </a:tr>
              <a:tr h="40143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Iceland is home to many active volcanoes but is also a country often covered in snow and ice. Iceland is a popular tourist destination spot because of its physical features it has to offer such as black volcanic beaches, dormant volcanoes and exploding geysers.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38907241"/>
                  </a:ext>
                </a:extLst>
              </a:tr>
              <a:tr h="40143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As it is such a northernly country, Iceland experiences long summer days of almost 24 hours of daylight in contrast to their very short winter days where they receive only a few hours of daylight.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29433164"/>
                  </a:ext>
                </a:extLst>
              </a:tr>
              <a:tr h="40143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99% of Iceland’s energy comes from renewable energy which helps fight climate change while only 43% of the UK’s energy is renewable.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72097931"/>
                  </a:ext>
                </a:extLst>
              </a:tr>
            </a:tbl>
          </a:graphicData>
        </a:graphic>
      </p:graphicFrame>
      <p:pic>
        <p:nvPicPr>
          <p:cNvPr id="16" name="Picture 15" descr="Churchend-School-Logo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821" y="11056"/>
            <a:ext cx="876246" cy="8762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6FDAE56C-7534-4468-999F-07A67EA6EAD7}"/>
              </a:ext>
            </a:extLst>
          </p:cNvPr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6310" y="3466456"/>
            <a:ext cx="2780665" cy="2456457"/>
          </a:xfrm>
          <a:prstGeom prst="rect">
            <a:avLst/>
          </a:prstGeom>
        </p:spPr>
      </p:pic>
      <p:pic>
        <p:nvPicPr>
          <p:cNvPr id="1026" name="Picture 2">
            <a:extLst>
              <a:ext uri="{FF2B5EF4-FFF2-40B4-BE49-F238E27FC236}">
                <a16:creationId xmlns:a16="http://schemas.microsoft.com/office/drawing/2014/main" id="{5A493944-1B57-4F08-A28E-A811D4AB59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8757" y="3377903"/>
            <a:ext cx="2529205" cy="15897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</p:pic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2704FFD8-94F6-4CC8-9193-1FEE092DDE8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1830324"/>
              </p:ext>
            </p:extLst>
          </p:nvPr>
        </p:nvGraphicFramePr>
        <p:xfrm>
          <a:off x="139433" y="3377903"/>
          <a:ext cx="2711287" cy="326250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12127">
                  <a:extLst>
                    <a:ext uri="{9D8B030D-6E8A-4147-A177-3AD203B41FA5}">
                      <a16:colId xmlns:a16="http://schemas.microsoft.com/office/drawing/2014/main" val="3962784857"/>
                    </a:ext>
                  </a:extLst>
                </a:gridCol>
                <a:gridCol w="899160">
                  <a:extLst>
                    <a:ext uri="{9D8B030D-6E8A-4147-A177-3AD203B41FA5}">
                      <a16:colId xmlns:a16="http://schemas.microsoft.com/office/drawing/2014/main" val="3367316769"/>
                    </a:ext>
                  </a:extLst>
                </a:gridCol>
                <a:gridCol w="900000">
                  <a:extLst>
                    <a:ext uri="{9D8B030D-6E8A-4147-A177-3AD203B41FA5}">
                      <a16:colId xmlns:a16="http://schemas.microsoft.com/office/drawing/2014/main" val="218667126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en-GB" sz="1000" b="1" kern="140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England</a:t>
                      </a:r>
                      <a:endParaRPr lang="en-GB" sz="1000" kern="140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6" marR="36576" marT="36576" marB="3657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en-GB" sz="1000" b="1" kern="140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Iceland</a:t>
                      </a:r>
                      <a:endParaRPr lang="en-GB" sz="1000" kern="140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6" marR="36576" marT="36576" marB="3657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87259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en-GB" sz="1000" b="1" kern="140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Population</a:t>
                      </a:r>
                      <a:endParaRPr lang="en-GB" sz="1000" kern="140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6" marR="36576" marT="36576" marB="3657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en-GB" sz="1000" kern="140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56 million</a:t>
                      </a:r>
                    </a:p>
                  </a:txBody>
                  <a:tcPr marL="36576" marR="36576" marT="36576" marB="3657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en-GB" sz="1000" kern="140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380,500</a:t>
                      </a:r>
                    </a:p>
                  </a:txBody>
                  <a:tcPr marL="36576" marR="36576" marT="36576" marB="3657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57253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en-GB" sz="1000" b="1" kern="140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Size of area</a:t>
                      </a:r>
                      <a:endParaRPr lang="en-GB" sz="1000" kern="140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6" marR="36576" marT="36576" marB="3657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en-GB" sz="1000" kern="140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243,610km</a:t>
                      </a:r>
                    </a:p>
                  </a:txBody>
                  <a:tcPr marL="36576" marR="36576" marT="36576" marB="3657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en-GB" sz="1000" kern="140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103,200km</a:t>
                      </a:r>
                    </a:p>
                  </a:txBody>
                  <a:tcPr marL="36576" marR="36576" marT="36576" marB="3657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6385902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en-GB" sz="1000" b="1" kern="140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Climate</a:t>
                      </a:r>
                      <a:endParaRPr lang="en-GB" sz="1000" kern="140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6" marR="36576" marT="36576" marB="3657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en-GB" sz="1000" kern="140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Winter lows of</a:t>
                      </a:r>
                    </a:p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en-GB" sz="1000" kern="140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Summer highs of</a:t>
                      </a:r>
                    </a:p>
                  </a:txBody>
                  <a:tcPr marL="36576" marR="36576" marT="36576" marB="3657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en-GB" sz="1000" kern="140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Winter lows of –3</a:t>
                      </a:r>
                    </a:p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en-GB" sz="1000" kern="140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Summer highs of 15</a:t>
                      </a:r>
                    </a:p>
                  </a:txBody>
                  <a:tcPr marL="36576" marR="36576" marT="36576" marB="3657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0054371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en-GB" sz="1000" b="1" kern="140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Daily hours of daylight (winter)</a:t>
                      </a:r>
                      <a:endParaRPr lang="en-GB" sz="1000" kern="140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6" marR="36576" marT="36576" marB="3657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en-GB" sz="1000" kern="140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</a:t>
                      </a:r>
                    </a:p>
                  </a:txBody>
                  <a:tcPr marL="36576" marR="36576" marT="36576" marB="3657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en-GB" sz="1000" kern="140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en-GB" sz="1000" kern="140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576" marR="36576" marT="36576" marB="3657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9135237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en-GB" sz="1000" b="1" kern="140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Daily hours of daylight </a:t>
                      </a:r>
                      <a:endParaRPr lang="en-GB" sz="1000" kern="140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en-GB" sz="1000" b="1" kern="140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(summer)</a:t>
                      </a:r>
                      <a:endParaRPr lang="en-GB" sz="1000" kern="140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6" marR="36576" marT="36576" marB="3657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en-GB" sz="1000" kern="140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</a:t>
                      </a:r>
                    </a:p>
                  </a:txBody>
                  <a:tcPr marL="36576" marR="36576" marT="36576" marB="3657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en-GB" sz="1000" kern="140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22</a:t>
                      </a:r>
                    </a:p>
                  </a:txBody>
                  <a:tcPr marL="36576" marR="36576" marT="36576" marB="3657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20846069"/>
                  </a:ext>
                </a:extLst>
              </a:tr>
            </a:tbl>
          </a:graphicData>
        </a:graphic>
      </p:graphicFrame>
      <p:pic>
        <p:nvPicPr>
          <p:cNvPr id="12" name="Picture 11">
            <a:extLst>
              <a:ext uri="{FF2B5EF4-FFF2-40B4-BE49-F238E27FC236}">
                <a16:creationId xmlns:a16="http://schemas.microsoft.com/office/drawing/2014/main" id="{27D0FD91-AD6E-493C-BEF1-BAB22CC9A40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123360" y="5022913"/>
            <a:ext cx="2700000" cy="18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865328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c1b70f5-192b-406d-8b2a-809f38bb195d" xsi:nil="true"/>
    <lcf76f155ced4ddcb4097134ff3c332f xmlns="6cbaa108-fb34-404c-ac67-b146ec79739e">
      <Terms xmlns="http://schemas.microsoft.com/office/infopath/2007/PartnerControls"/>
    </lcf76f155ced4ddcb4097134ff3c332f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CDFFFC9452F2774AAC4070D5BB855D96" ma:contentTypeVersion="18" ma:contentTypeDescription="Create a new document." ma:contentTypeScope="" ma:versionID="123ff6a274cabccde3b8f302ab2bbb12">
  <xsd:schema xmlns:xsd="http://www.w3.org/2001/XMLSchema" xmlns:xs="http://www.w3.org/2001/XMLSchema" xmlns:p="http://schemas.microsoft.com/office/2006/metadata/properties" xmlns:ns2="6cbaa108-fb34-404c-ac67-b146ec79739e" xmlns:ns3="4c1b70f5-192b-406d-8b2a-809f38bb195d" targetNamespace="http://schemas.microsoft.com/office/2006/metadata/properties" ma:root="true" ma:fieldsID="da4c21a4c87a1d4fd11b6f643304b584" ns2:_="" ns3:_="">
    <xsd:import namespace="6cbaa108-fb34-404c-ac67-b146ec79739e"/>
    <xsd:import namespace="4c1b70f5-192b-406d-8b2a-809f38bb195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Location" minOccurs="0"/>
                <xsd:element ref="ns2:MediaServiceOCR" minOccurs="0"/>
                <xsd:element ref="ns3:SharedWithUsers" minOccurs="0"/>
                <xsd:element ref="ns3:SharedWithDetails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cbaa108-fb34-404c-ac67-b146ec79739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5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6" nillable="true" ma:displayName="Location" ma:internalName="MediaServiceLocation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5be96be1-3a22-4fd8-95e0-32c9202ee06f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c1b70f5-192b-406d-8b2a-809f38bb195d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31e833ca-17ac-463e-9abd-f9e1fb12799b}" ma:internalName="TaxCatchAll" ma:showField="CatchAllData" ma:web="4c1b70f5-192b-406d-8b2a-809f38bb195d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01BE3734-CF05-4189-AE1A-45A2E447DE40}">
  <ds:schemaRefs>
    <ds:schemaRef ds:uri="http://schemas.openxmlformats.org/package/2006/metadata/core-properties"/>
    <ds:schemaRef ds:uri="http://purl.org/dc/terms/"/>
    <ds:schemaRef ds:uri="http://schemas.microsoft.com/office/2006/metadata/properties"/>
    <ds:schemaRef ds:uri="http://schemas.microsoft.com/office/2006/documentManagement/types"/>
    <ds:schemaRef ds:uri="http://purl.org/dc/elements/1.1/"/>
    <ds:schemaRef ds:uri="http://purl.org/dc/dcmitype/"/>
    <ds:schemaRef ds:uri="http://schemas.microsoft.com/office/infopath/2007/PartnerControls"/>
    <ds:schemaRef ds:uri="4c1b70f5-192b-406d-8b2a-809f38bb195d"/>
    <ds:schemaRef ds:uri="6cbaa108-fb34-404c-ac67-b146ec79739e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B0A1D84E-3656-4684-BF1B-DF7B1DBEFFC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6cbaa108-fb34-404c-ac67-b146ec79739e"/>
    <ds:schemaRef ds:uri="4c1b70f5-192b-406d-8b2a-809f38bb195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FB21E671-B1BC-49CB-BF9E-5F20582608C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3339</TotalTime>
  <Words>459</Words>
  <Application>Microsoft Office PowerPoint</Application>
  <PresentationFormat>Widescreen</PresentationFormat>
  <Paragraphs>51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>entrustIT desktopIT Customer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Nik Allen</dc:creator>
  <cp:lastModifiedBy>Olivia Hardy</cp:lastModifiedBy>
  <cp:revision>33</cp:revision>
  <dcterms:created xsi:type="dcterms:W3CDTF">2021-06-27T21:37:30Z</dcterms:created>
  <dcterms:modified xsi:type="dcterms:W3CDTF">2025-02-09T11:54:04Z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0x010100CDFFFC9452F2774AAC4070D5BB855D96</vt:lpwstr>
  </property>
  <property fmtid="{D5CDD505-2E9C-101B-9397-08002B2CF9AE}" pid="3" name="MediaServiceImageTags">
    <vt:lpwstr/>
  </property>
</Properties>
</file>