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716" autoAdjust="0"/>
    <p:restoredTop sz="94660"/>
  </p:normalViewPr>
  <p:slideViewPr>
    <p:cSldViewPr snapToGrid="0">
      <p:cViewPr varScale="1">
        <p:scale>
          <a:sx n="78" d="100"/>
          <a:sy n="78" d="100"/>
        </p:scale>
        <p:origin x="4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zie Bell" userId="S::lbell@churchendacademy.com::1f4d9c09-1430-4fdf-bc88-3a80a81329a7" providerId="AD" clId="Web-{42C6511B-F4E3-A9FA-29FE-545FCCF17FB4}"/>
  </pc:docChgLst>
  <pc:docChgLst>
    <pc:chgData name="Nik Allen" userId="d158ac38-5c82-4f43-adb8-b37ff8d296ed" providerId="ADAL" clId="{27D5412C-2434-4E1B-9E22-C93A8F68DFE1}"/>
    <pc:docChg chg="modSld">
      <pc:chgData name="Nik Allen" userId="d158ac38-5c82-4f43-adb8-b37ff8d296ed" providerId="ADAL" clId="{27D5412C-2434-4E1B-9E22-C93A8F68DFE1}" dt="2022-04-15T12:55:47.833" v="7" actId="20577"/>
      <pc:docMkLst>
        <pc:docMk/>
      </pc:docMkLst>
      <pc:sldChg chg="modSp">
        <pc:chgData name="Nik Allen" userId="d158ac38-5c82-4f43-adb8-b37ff8d296ed" providerId="ADAL" clId="{27D5412C-2434-4E1B-9E22-C93A8F68DFE1}" dt="2022-04-15T12:55:47.833" v="7" actId="20577"/>
        <pc:sldMkLst>
          <pc:docMk/>
          <pc:sldMk cId="3138653283" sldId="256"/>
        </pc:sldMkLst>
        <pc:graphicFrameChg chg="modGraphic">
          <ac:chgData name="Nik Allen" userId="d158ac38-5c82-4f43-adb8-b37ff8d296ed" providerId="ADAL" clId="{27D5412C-2434-4E1B-9E22-C93A8F68DFE1}" dt="2022-04-15T12:55:47.833" v="7" actId="20577"/>
          <ac:graphicFrameMkLst>
            <pc:docMk/>
            <pc:sldMk cId="3138653283" sldId="256"/>
            <ac:graphicFrameMk id="7" creationId="{13D30684-5C08-41EC-ACFE-CB813B01196D}"/>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15/04/2022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09852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15/04/2022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777276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3EB653-7F90-43BD-967D-B62D0F37D4F5}" type="datetimeFigureOut">
              <a:rPr lang="en-GB" smtClean="0"/>
              <a:t>15/04/2022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561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3EB653-7F90-43BD-967D-B62D0F37D4F5}" type="datetimeFigureOut">
              <a:rPr lang="en-GB" smtClean="0"/>
              <a:t>15/04/2022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811327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3EB653-7F90-43BD-967D-B62D0F37D4F5}" type="datetimeFigureOut">
              <a:rPr lang="en-GB" smtClean="0"/>
              <a:t>15/04/2022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72054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3EB653-7F90-43BD-967D-B62D0F37D4F5}" type="datetimeFigureOut">
              <a:rPr lang="en-GB" smtClean="0"/>
              <a:t>15/04/2022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376177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3EB653-7F90-43BD-967D-B62D0F37D4F5}" type="datetimeFigureOut">
              <a:rPr lang="en-GB" smtClean="0"/>
              <a:t>15/04/2022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949844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15/04/2022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116307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15/04/2022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38688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15/04/2022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72916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15/04/2022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206204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EB653-7F90-43BD-967D-B62D0F37D4F5}" type="datetimeFigureOut">
              <a:rPr lang="en-GB" smtClean="0"/>
              <a:t>15/04/2022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2BD9A8-EFB4-4A8C-8CA9-6E871ACA33A9}" type="slidenum">
              <a:rPr lang="en-GB" smtClean="0"/>
              <a:t>‹#›</a:t>
            </a:fld>
            <a:endParaRPr lang="en-GB"/>
          </a:p>
        </p:txBody>
      </p:sp>
    </p:spTree>
    <p:extLst>
      <p:ext uri="{BB962C8B-B14F-4D97-AF65-F5344CB8AC3E}">
        <p14:creationId xmlns:p14="http://schemas.microsoft.com/office/powerpoint/2010/main" val="4120651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3339F4-E0EB-442A-9B35-BEE5DB9ABDA6}"/>
              </a:ext>
            </a:extLst>
          </p:cNvPr>
          <p:cNvSpPr txBox="1">
            <a:spLocks/>
          </p:cNvSpPr>
          <p:nvPr/>
        </p:nvSpPr>
        <p:spPr>
          <a:xfrm>
            <a:off x="194553" y="122621"/>
            <a:ext cx="11858017" cy="339599"/>
          </a:xfrm>
          <a:prstGeom prst="rect">
            <a:avLst/>
          </a:prstGeom>
        </p:spPr>
        <p:txBody>
          <a:bodyPr vert="horz" lIns="91440" tIns="45720" rIns="91440" bIns="45720" rtlCol="0" anchor="b">
            <a:normAutofit fontScale="8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b="1" dirty="0"/>
              <a:t>Design and Technology: </a:t>
            </a:r>
            <a:r>
              <a:rPr lang="en-GB" sz="2800" b="1"/>
              <a:t>Electrical Systems| </a:t>
            </a:r>
            <a:r>
              <a:rPr lang="en-GB" sz="2800" b="1" dirty="0"/>
              <a:t>Year Four| Autumn</a:t>
            </a:r>
          </a:p>
        </p:txBody>
      </p:sp>
      <p:graphicFrame>
        <p:nvGraphicFramePr>
          <p:cNvPr id="6" name="Table 5">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2720655287"/>
              </p:ext>
            </p:extLst>
          </p:nvPr>
        </p:nvGraphicFramePr>
        <p:xfrm>
          <a:off x="92842" y="563568"/>
          <a:ext cx="4296979" cy="2632587"/>
        </p:xfrm>
        <a:graphic>
          <a:graphicData uri="http://schemas.openxmlformats.org/drawingml/2006/table">
            <a:tbl>
              <a:tblPr firstRow="1" bandRow="1">
                <a:tableStyleId>{93296810-A885-4BE3-A3E7-6D5BEEA58F35}</a:tableStyleId>
              </a:tblPr>
              <a:tblGrid>
                <a:gridCol w="208280">
                  <a:extLst>
                    <a:ext uri="{9D8B030D-6E8A-4147-A177-3AD203B41FA5}">
                      <a16:colId xmlns:a16="http://schemas.microsoft.com/office/drawing/2014/main" val="446296250"/>
                    </a:ext>
                  </a:extLst>
                </a:gridCol>
                <a:gridCol w="4088699">
                  <a:extLst>
                    <a:ext uri="{9D8B030D-6E8A-4147-A177-3AD203B41FA5}">
                      <a16:colId xmlns:a16="http://schemas.microsoft.com/office/drawing/2014/main" val="3459397573"/>
                    </a:ext>
                  </a:extLst>
                </a:gridCol>
              </a:tblGrid>
              <a:tr h="13317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u="none" strike="noStrike" baseline="0" dirty="0"/>
                        <a:t>Key Facts</a:t>
                      </a:r>
                    </a:p>
                  </a:txBody>
                  <a:tcPr/>
                </a:tc>
                <a:tc hMerge="1">
                  <a:txBody>
                    <a:bodyPr/>
                    <a:lstStyle/>
                    <a:p>
                      <a:endParaRPr lang="en-GB"/>
                    </a:p>
                  </a:txBody>
                  <a:tcPr/>
                </a:tc>
                <a:extLst>
                  <a:ext uri="{0D108BD9-81ED-4DB2-BD59-A6C34878D82A}">
                    <a16:rowId xmlns:a16="http://schemas.microsoft.com/office/drawing/2014/main" val="3654212140"/>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1</a:t>
                      </a:r>
                      <a:endParaRPr lang="en-GB" sz="1050" dirty="0"/>
                    </a:p>
                  </a:txBody>
                  <a:tcPr/>
                </a:tc>
                <a:tc>
                  <a:txBody>
                    <a:bodyPr/>
                    <a:lstStyle/>
                    <a:p>
                      <a:r>
                        <a:rPr lang="en-GB" sz="1100" b="0" i="0" u="none" strike="noStrike" kern="1200" baseline="0" dirty="0">
                          <a:solidFill>
                            <a:schemeClr val="dk1"/>
                          </a:solidFill>
                          <a:latin typeface="+mn-lt"/>
                          <a:ea typeface="+mn-ea"/>
                          <a:cs typeface="+mn-cs"/>
                        </a:rPr>
                        <a:t>Electrical connections between LEDs, switches and batteries may be made with copper tape, a conductive material that acts in the same way as wire.</a:t>
                      </a:r>
                      <a:endParaRPr lang="en-GB" sz="1100" b="0" dirty="0">
                        <a:solidFill>
                          <a:srgbClr val="000000"/>
                        </a:solidFill>
                        <a:latin typeface="+mn-lt"/>
                      </a:endParaRPr>
                    </a:p>
                  </a:txBody>
                  <a:tcPr/>
                </a:tc>
                <a:extLst>
                  <a:ext uri="{0D108BD9-81ED-4DB2-BD59-A6C34878D82A}">
                    <a16:rowId xmlns:a16="http://schemas.microsoft.com/office/drawing/2014/main" val="3937139634"/>
                  </a:ext>
                </a:extLst>
              </a:tr>
              <a:tr h="4326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2</a:t>
                      </a:r>
                      <a:endParaRPr lang="en-GB" sz="1050" dirty="0"/>
                    </a:p>
                  </a:txBody>
                  <a:tcPr/>
                </a:tc>
                <a:tc>
                  <a:txBody>
                    <a:bodyPr/>
                    <a:lstStyle/>
                    <a:p>
                      <a:r>
                        <a:rPr lang="en-GB" sz="1100" b="0" i="0" u="none" strike="noStrike" kern="1200" baseline="0" dirty="0">
                          <a:solidFill>
                            <a:schemeClr val="dk1"/>
                          </a:solidFill>
                          <a:latin typeface="+mn-lt"/>
                          <a:ea typeface="+mn-ea"/>
                          <a:cs typeface="+mn-cs"/>
                        </a:rPr>
                        <a:t>Designers need to practise making things until their hands and fingers do things automatically, without much thinking. This is called fluency. By practising making copper tape circuits with switches you will become fluent in creating switches and circuits.</a:t>
                      </a:r>
                    </a:p>
                  </a:txBody>
                  <a:tcPr/>
                </a:tc>
                <a:extLst>
                  <a:ext uri="{0D108BD9-81ED-4DB2-BD59-A6C34878D82A}">
                    <a16:rowId xmlns:a16="http://schemas.microsoft.com/office/drawing/2014/main" val="3194753616"/>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3</a:t>
                      </a:r>
                      <a:endParaRPr lang="en-GB" sz="1050" dirty="0"/>
                    </a:p>
                  </a:txBody>
                  <a:tcPr/>
                </a:tc>
                <a:tc>
                  <a:txBody>
                    <a:bodyPr/>
                    <a:lstStyle/>
                    <a:p>
                      <a:r>
                        <a:rPr lang="en-GB" sz="1100" b="0" i="0" u="none" strike="noStrike" kern="1200" baseline="0" dirty="0">
                          <a:solidFill>
                            <a:schemeClr val="dk1"/>
                          </a:solidFill>
                          <a:latin typeface="+mn-lt"/>
                          <a:ea typeface="+mn-ea"/>
                          <a:cs typeface="+mn-cs"/>
                        </a:rPr>
                        <a:t>Using LEDs and artwork in different ways can add interesting effects and enhance your products.</a:t>
                      </a:r>
                      <a:endParaRPr lang="en-GB" sz="1100" dirty="0">
                        <a:solidFill>
                          <a:srgbClr val="000000"/>
                        </a:solidFill>
                        <a:latin typeface="+mn-lt"/>
                      </a:endParaRPr>
                    </a:p>
                  </a:txBody>
                  <a:tcPr/>
                </a:tc>
                <a:extLst>
                  <a:ext uri="{0D108BD9-81ED-4DB2-BD59-A6C34878D82A}">
                    <a16:rowId xmlns:a16="http://schemas.microsoft.com/office/drawing/2014/main" val="1472798332"/>
                  </a:ext>
                </a:extLst>
              </a:tr>
              <a:tr h="5447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4</a:t>
                      </a:r>
                      <a:endParaRPr lang="en-GB" sz="1050" dirty="0"/>
                    </a:p>
                  </a:txBody>
                  <a:tcPr/>
                </a:tc>
                <a:tc>
                  <a:txBody>
                    <a:bodyPr/>
                    <a:lstStyle/>
                    <a:p>
                      <a:r>
                        <a:rPr lang="en-GB" sz="1100" dirty="0">
                          <a:solidFill>
                            <a:srgbClr val="000000"/>
                          </a:solidFill>
                          <a:latin typeface="+mn-lt"/>
                        </a:rPr>
                        <a:t>Exploded diagrams</a:t>
                      </a:r>
                      <a:r>
                        <a:rPr lang="en-GB" sz="1100" baseline="0" dirty="0">
                          <a:solidFill>
                            <a:srgbClr val="000000"/>
                          </a:solidFill>
                          <a:latin typeface="+mn-lt"/>
                        </a:rPr>
                        <a:t> with annotation allow designers to clearly communicate how to make a product reliably that works.</a:t>
                      </a:r>
                      <a:endParaRPr lang="en-GB" sz="1100" dirty="0">
                        <a:solidFill>
                          <a:srgbClr val="000000"/>
                        </a:solidFill>
                        <a:latin typeface="+mn-lt"/>
                      </a:endParaRPr>
                    </a:p>
                  </a:txBody>
                  <a:tcPr/>
                </a:tc>
                <a:extLst>
                  <a:ext uri="{0D108BD9-81ED-4DB2-BD59-A6C34878D82A}">
                    <a16:rowId xmlns:a16="http://schemas.microsoft.com/office/drawing/2014/main" val="1315657505"/>
                  </a:ext>
                </a:extLst>
              </a:tr>
            </a:tbl>
          </a:graphicData>
        </a:graphic>
      </p:graphicFrame>
      <p:graphicFrame>
        <p:nvGraphicFramePr>
          <p:cNvPr id="7" name="Table 6">
            <a:extLst>
              <a:ext uri="{FF2B5EF4-FFF2-40B4-BE49-F238E27FC236}">
                <a16:creationId xmlns:a16="http://schemas.microsoft.com/office/drawing/2014/main" id="{13D30684-5C08-41EC-ACFE-CB813B01196D}"/>
              </a:ext>
            </a:extLst>
          </p:cNvPr>
          <p:cNvGraphicFramePr>
            <a:graphicFrameLocks noGrp="1"/>
          </p:cNvGraphicFramePr>
          <p:nvPr>
            <p:extLst>
              <p:ext uri="{D42A27DB-BD31-4B8C-83A1-F6EECF244321}">
                <p14:modId xmlns:p14="http://schemas.microsoft.com/office/powerpoint/2010/main" val="3328991668"/>
              </p:ext>
            </p:extLst>
          </p:nvPr>
        </p:nvGraphicFramePr>
        <p:xfrm>
          <a:off x="8959838" y="555109"/>
          <a:ext cx="3092732" cy="4412514"/>
        </p:xfrm>
        <a:graphic>
          <a:graphicData uri="http://schemas.openxmlformats.org/drawingml/2006/table">
            <a:tbl>
              <a:tblPr firstRow="1" bandRow="1">
                <a:tableStyleId>{00A15C55-8517-42AA-B614-E9B94910E393}</a:tableStyleId>
              </a:tblPr>
              <a:tblGrid>
                <a:gridCol w="840145">
                  <a:extLst>
                    <a:ext uri="{9D8B030D-6E8A-4147-A177-3AD203B41FA5}">
                      <a16:colId xmlns:a16="http://schemas.microsoft.com/office/drawing/2014/main" val="1840376779"/>
                    </a:ext>
                  </a:extLst>
                </a:gridCol>
                <a:gridCol w="2252587">
                  <a:extLst>
                    <a:ext uri="{9D8B030D-6E8A-4147-A177-3AD203B41FA5}">
                      <a16:colId xmlns:a16="http://schemas.microsoft.com/office/drawing/2014/main" val="3275393133"/>
                    </a:ext>
                  </a:extLst>
                </a:gridCol>
              </a:tblGrid>
              <a:tr h="291468">
                <a:tc gridSpan="2">
                  <a:txBody>
                    <a:bodyPr/>
                    <a:lstStyle/>
                    <a:p>
                      <a:pPr algn="ctr"/>
                      <a:r>
                        <a:rPr lang="en-GB" sz="1400" b="1" i="0" u="none" strike="noStrike" baseline="0" dirty="0">
                          <a:solidFill>
                            <a:schemeClr val="tx1">
                              <a:lumMod val="95000"/>
                              <a:lumOff val="5000"/>
                            </a:schemeClr>
                          </a:solidFill>
                          <a:latin typeface="+mn-lt"/>
                        </a:rPr>
                        <a:t>Vocabulary</a:t>
                      </a:r>
                    </a:p>
                  </a:txBody>
                  <a:tcPr>
                    <a:solidFill>
                      <a:srgbClr val="FFC000"/>
                    </a:solidFill>
                  </a:tcPr>
                </a:tc>
                <a:tc hMerge="1">
                  <a:txBody>
                    <a:bodyPr/>
                    <a:lstStyle/>
                    <a:p>
                      <a:endParaRPr lang="en-GB" dirty="0"/>
                    </a:p>
                  </a:txBody>
                  <a:tcPr/>
                </a:tc>
                <a:extLst>
                  <a:ext uri="{0D108BD9-81ED-4DB2-BD59-A6C34878D82A}">
                    <a16:rowId xmlns:a16="http://schemas.microsoft.com/office/drawing/2014/main" val="751440064"/>
                  </a:ext>
                </a:extLst>
              </a:tr>
              <a:tr h="302969">
                <a:tc>
                  <a:txBody>
                    <a:bodyPr/>
                    <a:lstStyle/>
                    <a:p>
                      <a:r>
                        <a:rPr lang="en-GB" sz="1100" b="0" i="0" u="none" strike="noStrike" kern="1200" baseline="0" dirty="0">
                          <a:solidFill>
                            <a:schemeClr val="dk1"/>
                          </a:solidFill>
                          <a:latin typeface="+mn-lt"/>
                          <a:ea typeface="+mn-ea"/>
                          <a:cs typeface="+mn-cs"/>
                        </a:rPr>
                        <a:t>Circuit</a:t>
                      </a:r>
                      <a:endParaRPr lang="en-GB" sz="1100" dirty="0">
                        <a:latin typeface="+mn-lt"/>
                      </a:endParaRPr>
                    </a:p>
                  </a:txBody>
                  <a:tcPr/>
                </a:tc>
                <a:tc>
                  <a:txBody>
                    <a:bodyPr/>
                    <a:lstStyle/>
                    <a:p>
                      <a:r>
                        <a:rPr lang="en-GB" sz="1100" b="0" i="0" u="none" strike="noStrike" kern="1200" baseline="0" dirty="0">
                          <a:solidFill>
                            <a:schemeClr val="dk1"/>
                          </a:solidFill>
                          <a:latin typeface="+mn-lt"/>
                          <a:ea typeface="+mn-ea"/>
                          <a:cs typeface="+mn-cs"/>
                        </a:rPr>
                        <a:t>A path along which electricity flows.</a:t>
                      </a:r>
                      <a:endParaRPr lang="en-GB" sz="1100" dirty="0">
                        <a:solidFill>
                          <a:srgbClr val="000000"/>
                        </a:solidFill>
                        <a:latin typeface="+mn-lt"/>
                      </a:endParaRPr>
                    </a:p>
                  </a:txBody>
                  <a:tcPr/>
                </a:tc>
                <a:extLst>
                  <a:ext uri="{0D108BD9-81ED-4DB2-BD59-A6C34878D82A}">
                    <a16:rowId xmlns:a16="http://schemas.microsoft.com/office/drawing/2014/main" val="3991804824"/>
                  </a:ext>
                </a:extLst>
              </a:tr>
              <a:tr h="247748">
                <a:tc>
                  <a:txBody>
                    <a:bodyPr/>
                    <a:lstStyle/>
                    <a:p>
                      <a:r>
                        <a:rPr lang="en-GB" sz="1100" dirty="0">
                          <a:latin typeface="+mn-lt"/>
                        </a:rPr>
                        <a:t>LED</a:t>
                      </a:r>
                    </a:p>
                  </a:txBody>
                  <a:tcPr/>
                </a:tc>
                <a:tc>
                  <a:txBody>
                    <a:bodyPr/>
                    <a:lstStyle/>
                    <a:p>
                      <a:r>
                        <a:rPr lang="en-GB" sz="1100" dirty="0">
                          <a:solidFill>
                            <a:srgbClr val="000000"/>
                          </a:solidFill>
                          <a:latin typeface="+mn-lt"/>
                        </a:rPr>
                        <a:t>Light Emitting</a:t>
                      </a:r>
                      <a:r>
                        <a:rPr lang="en-GB" sz="1100" baseline="0" dirty="0">
                          <a:solidFill>
                            <a:srgbClr val="000000"/>
                          </a:solidFill>
                          <a:latin typeface="+mn-lt"/>
                        </a:rPr>
                        <a:t> </a:t>
                      </a:r>
                      <a:r>
                        <a:rPr lang="en-GB" sz="1100" dirty="0">
                          <a:solidFill>
                            <a:srgbClr val="000000"/>
                          </a:solidFill>
                          <a:latin typeface="+mn-lt"/>
                        </a:rPr>
                        <a:t>Diode – a type</a:t>
                      </a:r>
                    </a:p>
                    <a:p>
                      <a:r>
                        <a:rPr lang="en-GB" sz="1100" dirty="0">
                          <a:solidFill>
                            <a:srgbClr val="000000"/>
                          </a:solidFill>
                          <a:latin typeface="+mn-lt"/>
                        </a:rPr>
                        <a:t>of light bulb</a:t>
                      </a:r>
                    </a:p>
                  </a:txBody>
                  <a:tcPr/>
                </a:tc>
                <a:extLst>
                  <a:ext uri="{0D108BD9-81ED-4DB2-BD59-A6C34878D82A}">
                    <a16:rowId xmlns:a16="http://schemas.microsoft.com/office/drawing/2014/main" val="1463177189"/>
                  </a:ext>
                </a:extLst>
              </a:tr>
              <a:tr h="247748">
                <a:tc>
                  <a:txBody>
                    <a:bodyPr/>
                    <a:lstStyle/>
                    <a:p>
                      <a:r>
                        <a:rPr lang="en-GB" sz="1100" dirty="0">
                          <a:solidFill>
                            <a:srgbClr val="000000"/>
                          </a:solidFill>
                          <a:latin typeface="+mn-lt"/>
                        </a:rPr>
                        <a:t>conductive</a:t>
                      </a:r>
                      <a:endParaRPr lang="en-GB" sz="1100" dirty="0">
                        <a:latin typeface="+mn-lt"/>
                      </a:endParaRPr>
                    </a:p>
                  </a:txBody>
                  <a:tcPr/>
                </a:tc>
                <a:tc>
                  <a:txBody>
                    <a:bodyPr/>
                    <a:lstStyle/>
                    <a:p>
                      <a:r>
                        <a:rPr lang="en-GB" sz="1100" dirty="0">
                          <a:solidFill>
                            <a:srgbClr val="000000"/>
                          </a:solidFill>
                          <a:latin typeface="+mn-lt"/>
                        </a:rPr>
                        <a:t>A material that</a:t>
                      </a:r>
                      <a:r>
                        <a:rPr lang="en-GB" sz="1100" baseline="0" dirty="0">
                          <a:solidFill>
                            <a:srgbClr val="000000"/>
                          </a:solidFill>
                          <a:latin typeface="+mn-lt"/>
                        </a:rPr>
                        <a:t> </a:t>
                      </a:r>
                      <a:r>
                        <a:rPr lang="en-GB" sz="1100" dirty="0">
                          <a:solidFill>
                            <a:srgbClr val="000000"/>
                          </a:solidFill>
                          <a:latin typeface="+mn-lt"/>
                        </a:rPr>
                        <a:t>is conductive</a:t>
                      </a:r>
                    </a:p>
                    <a:p>
                      <a:r>
                        <a:rPr lang="en-GB" sz="1100" dirty="0">
                          <a:solidFill>
                            <a:srgbClr val="000000"/>
                          </a:solidFill>
                          <a:latin typeface="+mn-lt"/>
                        </a:rPr>
                        <a:t>Allows</a:t>
                      </a:r>
                      <a:r>
                        <a:rPr lang="en-GB" sz="1100" baseline="0" dirty="0">
                          <a:solidFill>
                            <a:srgbClr val="000000"/>
                          </a:solidFill>
                          <a:latin typeface="+mn-lt"/>
                        </a:rPr>
                        <a:t> </a:t>
                      </a:r>
                      <a:r>
                        <a:rPr lang="en-GB" sz="1100" dirty="0">
                          <a:solidFill>
                            <a:srgbClr val="000000"/>
                          </a:solidFill>
                          <a:latin typeface="+mn-lt"/>
                        </a:rPr>
                        <a:t>electricity to</a:t>
                      </a:r>
                      <a:r>
                        <a:rPr lang="en-GB" sz="1100" baseline="0" dirty="0">
                          <a:solidFill>
                            <a:srgbClr val="000000"/>
                          </a:solidFill>
                          <a:latin typeface="+mn-lt"/>
                        </a:rPr>
                        <a:t> </a:t>
                      </a:r>
                      <a:r>
                        <a:rPr lang="en-GB" sz="1100" dirty="0">
                          <a:solidFill>
                            <a:srgbClr val="000000"/>
                          </a:solidFill>
                          <a:latin typeface="+mn-lt"/>
                        </a:rPr>
                        <a:t>pass through it</a:t>
                      </a:r>
                      <a:endParaRPr lang="en-GB" sz="1100" dirty="0">
                        <a:latin typeface="+mn-lt"/>
                      </a:endParaRPr>
                    </a:p>
                  </a:txBody>
                  <a:tcPr/>
                </a:tc>
                <a:extLst>
                  <a:ext uri="{0D108BD9-81ED-4DB2-BD59-A6C34878D82A}">
                    <a16:rowId xmlns:a16="http://schemas.microsoft.com/office/drawing/2014/main" val="3725075828"/>
                  </a:ext>
                </a:extLst>
              </a:tr>
              <a:tr h="239430">
                <a:tc>
                  <a:txBody>
                    <a:bodyPr/>
                    <a:lstStyle/>
                    <a:p>
                      <a:r>
                        <a:rPr lang="en-GB" sz="1100" dirty="0">
                          <a:latin typeface="+mn-lt"/>
                        </a:rPr>
                        <a:t>adhesive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Able to stick to</a:t>
                      </a:r>
                      <a:r>
                        <a:rPr lang="en-GB" sz="1100" baseline="0" dirty="0"/>
                        <a:t> </a:t>
                      </a:r>
                      <a:r>
                        <a:rPr lang="en-GB" sz="1100" dirty="0"/>
                        <a:t>a surface</a:t>
                      </a:r>
                      <a:endParaRPr lang="en-GB" sz="1100" dirty="0">
                        <a:solidFill>
                          <a:srgbClr val="000000"/>
                        </a:solidFill>
                        <a:latin typeface="+mn-lt"/>
                      </a:endParaRPr>
                    </a:p>
                  </a:txBody>
                  <a:tcPr/>
                </a:tc>
                <a:extLst>
                  <a:ext uri="{0D108BD9-81ED-4DB2-BD59-A6C34878D82A}">
                    <a16:rowId xmlns:a16="http://schemas.microsoft.com/office/drawing/2014/main" val="153281937"/>
                  </a:ext>
                </a:extLst>
              </a:tr>
              <a:tr h="289269">
                <a:tc>
                  <a:txBody>
                    <a:bodyPr/>
                    <a:lstStyle/>
                    <a:p>
                      <a:r>
                        <a:rPr lang="en-GB" sz="1100" dirty="0">
                          <a:solidFill>
                            <a:srgbClr val="000000"/>
                          </a:solidFill>
                          <a:latin typeface="+mn-lt"/>
                        </a:rPr>
                        <a:t>illuminate</a:t>
                      </a:r>
                      <a:endParaRPr lang="en-GB" sz="1100" dirty="0">
                        <a:latin typeface="+mn-lt"/>
                      </a:endParaRPr>
                    </a:p>
                  </a:txBody>
                  <a:tcPr/>
                </a:tc>
                <a:tc>
                  <a:txBody>
                    <a:bodyPr/>
                    <a:lstStyle/>
                    <a:p>
                      <a:r>
                        <a:rPr lang="en-GB" sz="1100" dirty="0">
                          <a:solidFill>
                            <a:srgbClr val="000000"/>
                          </a:solidFill>
                          <a:latin typeface="+mn-lt"/>
                        </a:rPr>
                        <a:t>To light up</a:t>
                      </a:r>
                    </a:p>
                  </a:txBody>
                  <a:tcPr/>
                </a:tc>
                <a:extLst>
                  <a:ext uri="{0D108BD9-81ED-4DB2-BD59-A6C34878D82A}">
                    <a16:rowId xmlns:a16="http://schemas.microsoft.com/office/drawing/2014/main" val="53047896"/>
                  </a:ext>
                </a:extLst>
              </a:tr>
              <a:tr h="259384">
                <a:tc>
                  <a:txBody>
                    <a:bodyPr/>
                    <a:lstStyle/>
                    <a:p>
                      <a:r>
                        <a:rPr lang="en-GB" sz="1100" dirty="0">
                          <a:latin typeface="+mn-lt"/>
                        </a:rPr>
                        <a:t>enhance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latin typeface="+mn-lt"/>
                        </a:rPr>
                        <a:t>Improve</a:t>
                      </a:r>
                      <a:r>
                        <a:rPr lang="en-GB" sz="1100" baseline="0" dirty="0">
                          <a:solidFill>
                            <a:srgbClr val="000000"/>
                          </a:solidFill>
                          <a:latin typeface="+mn-lt"/>
                        </a:rPr>
                        <a:t> </a:t>
                      </a:r>
                      <a:r>
                        <a:rPr lang="en-GB" sz="1100" dirty="0">
                          <a:solidFill>
                            <a:srgbClr val="000000"/>
                          </a:solidFill>
                          <a:latin typeface="+mn-lt"/>
                        </a:rPr>
                        <a:t>something’s</a:t>
                      </a:r>
                      <a:r>
                        <a:rPr lang="en-GB" sz="1100" baseline="0" dirty="0">
                          <a:solidFill>
                            <a:srgbClr val="000000"/>
                          </a:solidFill>
                          <a:latin typeface="+mn-lt"/>
                        </a:rPr>
                        <a:t> </a:t>
                      </a:r>
                      <a:r>
                        <a:rPr lang="en-GB" sz="1100" dirty="0">
                          <a:solidFill>
                            <a:srgbClr val="000000"/>
                          </a:solidFill>
                          <a:latin typeface="+mn-lt"/>
                        </a:rPr>
                        <a:t>value, quality or</a:t>
                      </a:r>
                      <a:r>
                        <a:rPr lang="en-GB" sz="1100" baseline="0" dirty="0">
                          <a:solidFill>
                            <a:srgbClr val="000000"/>
                          </a:solidFill>
                          <a:latin typeface="+mn-lt"/>
                        </a:rPr>
                        <a:t> </a:t>
                      </a:r>
                      <a:r>
                        <a:rPr lang="en-GB" sz="1100" dirty="0">
                          <a:solidFill>
                            <a:srgbClr val="000000"/>
                          </a:solidFill>
                          <a:latin typeface="+mn-lt"/>
                        </a:rPr>
                        <a:t>attractiveness</a:t>
                      </a:r>
                    </a:p>
                  </a:txBody>
                  <a:tcPr/>
                </a:tc>
                <a:extLst>
                  <a:ext uri="{0D108BD9-81ED-4DB2-BD59-A6C34878D82A}">
                    <a16:rowId xmlns:a16="http://schemas.microsoft.com/office/drawing/2014/main" val="388877722"/>
                  </a:ext>
                </a:extLst>
              </a:tr>
              <a:tr h="265187">
                <a:tc>
                  <a:txBody>
                    <a:bodyPr/>
                    <a:lstStyle/>
                    <a:p>
                      <a:r>
                        <a:rPr lang="en-GB" sz="1100" dirty="0">
                          <a:solidFill>
                            <a:srgbClr val="000000"/>
                          </a:solidFill>
                          <a:latin typeface="+mn-lt"/>
                        </a:rPr>
                        <a:t>prototype</a:t>
                      </a:r>
                      <a:endParaRPr lang="en-GB" sz="1100" dirty="0">
                        <a:latin typeface="+mn-lt"/>
                      </a:endParaRPr>
                    </a:p>
                  </a:txBody>
                  <a:tcPr/>
                </a:tc>
                <a:tc>
                  <a:txBody>
                    <a:bodyPr/>
                    <a:lstStyle/>
                    <a:p>
                      <a:r>
                        <a:rPr lang="en-GB" sz="1100" b="0" i="0" u="none" strike="noStrike" kern="1200" baseline="0" dirty="0">
                          <a:solidFill>
                            <a:schemeClr val="dk1"/>
                          </a:solidFill>
                          <a:latin typeface="+mn-lt"/>
                          <a:ea typeface="+mn-ea"/>
                          <a:cs typeface="+mn-cs"/>
                        </a:rPr>
                        <a:t>a first, experimental model of your design to test out your ideas</a:t>
                      </a:r>
                      <a:endParaRPr lang="en-GB" sz="1100" dirty="0">
                        <a:solidFill>
                          <a:srgbClr val="000000"/>
                        </a:solidFill>
                        <a:latin typeface="+mn-lt"/>
                      </a:endParaRPr>
                    </a:p>
                  </a:txBody>
                  <a:tcPr/>
                </a:tc>
                <a:extLst>
                  <a:ext uri="{0D108BD9-81ED-4DB2-BD59-A6C34878D82A}">
                    <a16:rowId xmlns:a16="http://schemas.microsoft.com/office/drawing/2014/main" val="44768107"/>
                  </a:ext>
                </a:extLst>
              </a:tr>
              <a:tr h="408056">
                <a:tc>
                  <a:txBody>
                    <a:bodyPr/>
                    <a:lstStyle/>
                    <a:p>
                      <a:r>
                        <a:rPr lang="en-GB" sz="1100" dirty="0">
                          <a:solidFill>
                            <a:srgbClr val="000000"/>
                          </a:solidFill>
                          <a:latin typeface="+mn-lt"/>
                        </a:rPr>
                        <a:t>exploded diagram</a:t>
                      </a:r>
                      <a:endParaRPr lang="en-GB" sz="110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latin typeface="+mn-lt"/>
                        </a:rPr>
                        <a:t>a diagram that</a:t>
                      </a:r>
                      <a:r>
                        <a:rPr lang="en-GB" sz="1100" baseline="0" dirty="0">
                          <a:solidFill>
                            <a:srgbClr val="000000"/>
                          </a:solidFill>
                          <a:latin typeface="+mn-lt"/>
                        </a:rPr>
                        <a:t> </a:t>
                      </a:r>
                      <a:r>
                        <a:rPr lang="en-GB" sz="1100" dirty="0">
                          <a:solidFill>
                            <a:srgbClr val="000000"/>
                          </a:solidFill>
                          <a:latin typeface="+mn-lt"/>
                        </a:rPr>
                        <a:t>is enlarged to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latin typeface="+mn-lt"/>
                        </a:rPr>
                        <a:t>show more</a:t>
                      </a:r>
                      <a:r>
                        <a:rPr lang="en-GB" sz="1100" baseline="0" dirty="0">
                          <a:solidFill>
                            <a:srgbClr val="000000"/>
                          </a:solidFill>
                          <a:latin typeface="+mn-lt"/>
                        </a:rPr>
                        <a:t> </a:t>
                      </a:r>
                      <a:r>
                        <a:rPr lang="en-GB" sz="1100" dirty="0">
                          <a:solidFill>
                            <a:srgbClr val="000000"/>
                          </a:solidFill>
                          <a:latin typeface="+mn-lt"/>
                        </a:rPr>
                        <a:t>detail</a:t>
                      </a:r>
                    </a:p>
                  </a:txBody>
                  <a:tcPr/>
                </a:tc>
                <a:extLst>
                  <a:ext uri="{0D108BD9-81ED-4DB2-BD59-A6C34878D82A}">
                    <a16:rowId xmlns:a16="http://schemas.microsoft.com/office/drawing/2014/main" val="719353457"/>
                  </a:ext>
                </a:extLst>
              </a:tr>
              <a:tr h="288020">
                <a:tc>
                  <a:txBody>
                    <a:bodyPr/>
                    <a:lstStyle/>
                    <a:p>
                      <a:r>
                        <a:rPr lang="en-GB" sz="1100" dirty="0">
                          <a:latin typeface="+mn-lt"/>
                        </a:rPr>
                        <a:t>Inspiration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rgbClr val="000000"/>
                          </a:solidFill>
                          <a:latin typeface="+mn-lt"/>
                        </a:rPr>
                        <a:t>Where you got</a:t>
                      </a:r>
                      <a:r>
                        <a:rPr lang="en-GB" sz="1100" baseline="0" dirty="0">
                          <a:solidFill>
                            <a:srgbClr val="000000"/>
                          </a:solidFill>
                          <a:latin typeface="+mn-lt"/>
                        </a:rPr>
                        <a:t> </a:t>
                      </a:r>
                      <a:r>
                        <a:rPr lang="en-GB" sz="1100" dirty="0">
                          <a:solidFill>
                            <a:srgbClr val="000000"/>
                          </a:solidFill>
                          <a:latin typeface="+mn-lt"/>
                        </a:rPr>
                        <a:t>your ideas from</a:t>
                      </a:r>
                    </a:p>
                  </a:txBody>
                  <a:tcPr/>
                </a:tc>
                <a:extLst>
                  <a:ext uri="{0D108BD9-81ED-4DB2-BD59-A6C34878D82A}">
                    <a16:rowId xmlns:a16="http://schemas.microsoft.com/office/drawing/2014/main" val="284438875"/>
                  </a:ext>
                </a:extLst>
              </a:tr>
              <a:tr h="408056">
                <a:tc>
                  <a:txBody>
                    <a:bodyPr/>
                    <a:lstStyle/>
                    <a:p>
                      <a:r>
                        <a:rPr lang="en-GB" sz="1100" dirty="0">
                          <a:solidFill>
                            <a:srgbClr val="000000"/>
                          </a:solidFill>
                          <a:latin typeface="+mn-lt"/>
                        </a:rPr>
                        <a:t>user</a:t>
                      </a:r>
                      <a:endParaRPr lang="en-GB" sz="1100" dirty="0">
                        <a:latin typeface="+mn-lt"/>
                      </a:endParaRPr>
                    </a:p>
                  </a:txBody>
                  <a:tcPr/>
                </a:tc>
                <a:tc>
                  <a:txBody>
                    <a:bodyPr/>
                    <a:lstStyle/>
                    <a:p>
                      <a:r>
                        <a:rPr lang="en-GB" sz="1100" b="0" i="0" u="none" strike="noStrike" kern="1200" baseline="0" dirty="0">
                          <a:solidFill>
                            <a:schemeClr val="dk1"/>
                          </a:solidFill>
                          <a:latin typeface="+mn-lt"/>
                          <a:ea typeface="+mn-ea"/>
                          <a:cs typeface="+mn-cs"/>
                        </a:rPr>
                        <a:t>The person the product is designed for</a:t>
                      </a:r>
                      <a:endParaRPr lang="en-GB" sz="1100" dirty="0">
                        <a:solidFill>
                          <a:srgbClr val="000000"/>
                        </a:solidFill>
                        <a:latin typeface="+mn-lt"/>
                      </a:endParaRPr>
                    </a:p>
                  </a:txBody>
                  <a:tcPr/>
                </a:tc>
                <a:extLst>
                  <a:ext uri="{0D108BD9-81ED-4DB2-BD59-A6C34878D82A}">
                    <a16:rowId xmlns:a16="http://schemas.microsoft.com/office/drawing/2014/main" val="2372247544"/>
                  </a:ext>
                </a:extLst>
              </a:tr>
              <a:tr h="408056">
                <a:tc>
                  <a:txBody>
                    <a:bodyPr/>
                    <a:lstStyle/>
                    <a:p>
                      <a:r>
                        <a:rPr lang="en-GB" sz="1100" dirty="0">
                          <a:latin typeface="+mn-lt"/>
                        </a:rPr>
                        <a:t>p</a:t>
                      </a:r>
                      <a:r>
                        <a:rPr lang="en-GB" sz="1100">
                          <a:latin typeface="+mn-lt"/>
                        </a:rPr>
                        <a:t>urpose</a:t>
                      </a:r>
                      <a:endParaRPr lang="en-GB" sz="1100" dirty="0">
                        <a:latin typeface="+mn-lt"/>
                      </a:endParaRPr>
                    </a:p>
                  </a:txBody>
                  <a:tcPr/>
                </a:tc>
                <a:tc>
                  <a:txBody>
                    <a:bodyPr/>
                    <a:lstStyle/>
                    <a:p>
                      <a:r>
                        <a:rPr lang="en-GB" sz="1100" dirty="0">
                          <a:solidFill>
                            <a:srgbClr val="000000"/>
                          </a:solidFill>
                          <a:latin typeface="+mn-lt"/>
                        </a:rPr>
                        <a:t>The reason something is made</a:t>
                      </a:r>
                    </a:p>
                  </a:txBody>
                  <a:tcPr/>
                </a:tc>
                <a:extLst>
                  <a:ext uri="{0D108BD9-81ED-4DB2-BD59-A6C34878D82A}">
                    <a16:rowId xmlns:a16="http://schemas.microsoft.com/office/drawing/2014/main" val="3899892625"/>
                  </a:ext>
                </a:extLst>
              </a:tr>
            </a:tbl>
          </a:graphicData>
        </a:graphic>
      </p:graphicFrame>
      <p:graphicFrame>
        <p:nvGraphicFramePr>
          <p:cNvPr id="30" name="Table 29">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803471265"/>
              </p:ext>
            </p:extLst>
          </p:nvPr>
        </p:nvGraphicFramePr>
        <p:xfrm>
          <a:off x="4405088" y="556769"/>
          <a:ext cx="4532996" cy="2862954"/>
        </p:xfrm>
        <a:graphic>
          <a:graphicData uri="http://schemas.openxmlformats.org/drawingml/2006/table">
            <a:tbl>
              <a:tblPr firstRow="1" bandRow="1">
                <a:tableStyleId>{93296810-A885-4BE3-A3E7-6D5BEEA58F35}</a:tableStyleId>
              </a:tblPr>
              <a:tblGrid>
                <a:gridCol w="281305">
                  <a:extLst>
                    <a:ext uri="{9D8B030D-6E8A-4147-A177-3AD203B41FA5}">
                      <a16:colId xmlns:a16="http://schemas.microsoft.com/office/drawing/2014/main" val="446296250"/>
                    </a:ext>
                  </a:extLst>
                </a:gridCol>
                <a:gridCol w="4251691">
                  <a:extLst>
                    <a:ext uri="{9D8B030D-6E8A-4147-A177-3AD203B41FA5}">
                      <a16:colId xmlns:a16="http://schemas.microsoft.com/office/drawing/2014/main" val="3459397573"/>
                    </a:ext>
                  </a:extLst>
                </a:gridCol>
              </a:tblGrid>
              <a:tr h="317874">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u="none" strike="noStrike" baseline="0" dirty="0"/>
                        <a:t>Technical Knowledge</a:t>
                      </a:r>
                    </a:p>
                  </a:txBody>
                  <a:tcPr>
                    <a:solidFill>
                      <a:srgbClr val="7030A0"/>
                    </a:solidFill>
                  </a:tcPr>
                </a:tc>
                <a:tc hMerge="1">
                  <a:txBody>
                    <a:bodyPr/>
                    <a:lstStyle/>
                    <a:p>
                      <a:endParaRPr lang="en-GB"/>
                    </a:p>
                  </a:txBody>
                  <a:tcPr/>
                </a:tc>
                <a:extLst>
                  <a:ext uri="{0D108BD9-81ED-4DB2-BD59-A6C34878D82A}">
                    <a16:rowId xmlns:a16="http://schemas.microsoft.com/office/drawing/2014/main" val="3654212140"/>
                  </a:ext>
                </a:extLst>
              </a:tr>
              <a:tr h="4133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1</a:t>
                      </a:r>
                      <a:endParaRPr lang="en-GB" sz="105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u="none" strike="noStrike" kern="1200" baseline="0" dirty="0">
                          <a:solidFill>
                            <a:schemeClr val="dk1"/>
                          </a:solidFill>
                          <a:latin typeface="+mn-lt"/>
                          <a:ea typeface="+mn-ea"/>
                          <a:cs typeface="+mn-cs"/>
                        </a:rPr>
                        <a:t>An electric circuit allow electricity to travel along a path. The electric circuit includes a battery, an LED and the connecting wires.</a:t>
                      </a:r>
                    </a:p>
                  </a:txBody>
                  <a:tcPr/>
                </a:tc>
                <a:extLst>
                  <a:ext uri="{0D108BD9-81ED-4DB2-BD59-A6C34878D82A}">
                    <a16:rowId xmlns:a16="http://schemas.microsoft.com/office/drawing/2014/main" val="3937139634"/>
                  </a:ext>
                </a:extLst>
              </a:tr>
              <a:tr h="9004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baseline="0" dirty="0">
                          <a:solidFill>
                            <a:srgbClr val="000000"/>
                          </a:solidFill>
                          <a:latin typeface="CIDFont+F3"/>
                        </a:rPr>
                        <a:t>2</a:t>
                      </a:r>
                      <a:endParaRPr lang="en-GB" sz="1050" dirty="0"/>
                    </a:p>
                  </a:txBody>
                  <a:tcPr/>
                </a:tc>
                <a:tc>
                  <a:txBody>
                    <a:bodyPr/>
                    <a:lstStyle/>
                    <a:p>
                      <a:r>
                        <a:rPr lang="en-GB" sz="1100" b="0" i="0" u="none" strike="noStrike" kern="1200" baseline="0" dirty="0">
                          <a:solidFill>
                            <a:schemeClr val="dk1"/>
                          </a:solidFill>
                          <a:latin typeface="+mn-lt"/>
                          <a:ea typeface="+mn-ea"/>
                          <a:cs typeface="+mn-cs"/>
                        </a:rPr>
                        <a:t>Before you attach your LED to your circuit you need to determine which is the + (positive) and which is the – (negative) side. The + side needs to be attached to the + side of the cell and the – side needs to be attached to the – side of the cell for the LED to turn on. Generally, the longer wire on an LED is +.</a:t>
                      </a:r>
                    </a:p>
                  </a:txBody>
                  <a:tcPr/>
                </a:tc>
                <a:extLst>
                  <a:ext uri="{0D108BD9-81ED-4DB2-BD59-A6C34878D82A}">
                    <a16:rowId xmlns:a16="http://schemas.microsoft.com/office/drawing/2014/main" val="3194753616"/>
                  </a:ext>
                </a:extLst>
              </a:tr>
              <a:tr h="4075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3</a:t>
                      </a:r>
                    </a:p>
                  </a:txBody>
                  <a:tcPr/>
                </a:tc>
                <a:tc>
                  <a:txBody>
                    <a:bodyPr/>
                    <a:lstStyle/>
                    <a:p>
                      <a:r>
                        <a:rPr lang="en-GB" sz="1100" b="0" i="0" u="none" strike="noStrike" kern="1200" baseline="0" dirty="0">
                          <a:solidFill>
                            <a:schemeClr val="dk1"/>
                          </a:solidFill>
                          <a:latin typeface="+mn-lt"/>
                          <a:ea typeface="+mn-ea"/>
                          <a:cs typeface="+mn-cs"/>
                        </a:rPr>
                        <a:t>‘battery’ means a number of cells together; ‘cell’ is the correct term for a single source of power.</a:t>
                      </a:r>
                    </a:p>
                  </a:txBody>
                  <a:tcPr/>
                </a:tc>
                <a:extLst>
                  <a:ext uri="{0D108BD9-81ED-4DB2-BD59-A6C34878D82A}">
                    <a16:rowId xmlns:a16="http://schemas.microsoft.com/office/drawing/2014/main" val="2393279181"/>
                  </a:ext>
                </a:extLst>
              </a:tr>
              <a:tr h="5729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4</a:t>
                      </a:r>
                    </a:p>
                  </a:txBody>
                  <a:tcPr/>
                </a:tc>
                <a:tc>
                  <a:txBody>
                    <a:bodyPr/>
                    <a:lstStyle/>
                    <a:p>
                      <a:r>
                        <a:rPr lang="en-GB" sz="1100" b="0" i="0" u="none" strike="noStrike" kern="1200" baseline="0" dirty="0">
                          <a:solidFill>
                            <a:schemeClr val="dk1"/>
                          </a:solidFill>
                          <a:latin typeface="+mn-lt"/>
                          <a:ea typeface="+mn-ea"/>
                          <a:cs typeface="+mn-cs"/>
                        </a:rPr>
                        <a:t>A switch allows the circuit to be broken to stop  and start the flow of electricity. Switches may be made by laying out circuits of copper tape in different ways. Folded paper or other components can be used to break or complete a circuit.</a:t>
                      </a:r>
                    </a:p>
                  </a:txBody>
                  <a:tcPr/>
                </a:tc>
                <a:extLst>
                  <a:ext uri="{0D108BD9-81ED-4DB2-BD59-A6C34878D82A}">
                    <a16:rowId xmlns:a16="http://schemas.microsoft.com/office/drawing/2014/main" val="783098381"/>
                  </a:ext>
                </a:extLst>
              </a:tr>
            </a:tbl>
          </a:graphicData>
        </a:graphic>
      </p:graphicFrame>
      <p:pic>
        <p:nvPicPr>
          <p:cNvPr id="40" name="Picture 2" descr="Churchend-Schoo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75" y="-1587"/>
            <a:ext cx="876246" cy="8762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 name="Picture 1"/>
          <p:cNvPicPr>
            <a:picLocks noChangeAspect="1"/>
          </p:cNvPicPr>
          <p:nvPr/>
        </p:nvPicPr>
        <p:blipFill>
          <a:blip r:embed="rId3"/>
          <a:stretch>
            <a:fillRect/>
          </a:stretch>
        </p:blipFill>
        <p:spPr>
          <a:xfrm>
            <a:off x="2608028" y="3566106"/>
            <a:ext cx="5226199" cy="3196920"/>
          </a:xfrm>
          <a:prstGeom prst="rect">
            <a:avLst/>
          </a:prstGeom>
        </p:spPr>
      </p:pic>
      <p:pic>
        <p:nvPicPr>
          <p:cNvPr id="4" name="Picture 3"/>
          <p:cNvPicPr>
            <a:picLocks noChangeAspect="1"/>
          </p:cNvPicPr>
          <p:nvPr/>
        </p:nvPicPr>
        <p:blipFill>
          <a:blip r:embed="rId4"/>
          <a:stretch>
            <a:fillRect/>
          </a:stretch>
        </p:blipFill>
        <p:spPr>
          <a:xfrm>
            <a:off x="92841" y="3297502"/>
            <a:ext cx="2342245" cy="3469993"/>
          </a:xfrm>
          <a:prstGeom prst="rect">
            <a:avLst/>
          </a:prstGeom>
        </p:spPr>
      </p:pic>
      <p:pic>
        <p:nvPicPr>
          <p:cNvPr id="11" name="Picture 10"/>
          <p:cNvPicPr>
            <a:picLocks noChangeAspect="1"/>
          </p:cNvPicPr>
          <p:nvPr/>
        </p:nvPicPr>
        <p:blipFill>
          <a:blip r:embed="rId5"/>
          <a:stretch>
            <a:fillRect/>
          </a:stretch>
        </p:blipFill>
        <p:spPr>
          <a:xfrm>
            <a:off x="8098930" y="5060512"/>
            <a:ext cx="3953640" cy="1563458"/>
          </a:xfrm>
          <a:prstGeom prst="rect">
            <a:avLst/>
          </a:prstGeom>
        </p:spPr>
      </p:pic>
    </p:spTree>
    <p:extLst>
      <p:ext uri="{BB962C8B-B14F-4D97-AF65-F5344CB8AC3E}">
        <p14:creationId xmlns:p14="http://schemas.microsoft.com/office/powerpoint/2010/main" val="313865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c1b70f5-192b-406d-8b2a-809f38bb195d">
      <UserInfo>
        <DisplayName>Jack Roscoe</DisplayName>
        <AccountId>25</AccountId>
        <AccountType/>
      </UserInfo>
      <UserInfo>
        <DisplayName>Lizzie Bell</DisplayName>
        <AccountId>20</AccountId>
        <AccountType/>
      </UserInfo>
    </SharedWithUsers>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8" ma:contentTypeDescription="Create a new document." ma:contentTypeScope="" ma:versionID="123ff6a274cabccde3b8f302ab2bbb12">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da4c21a4c87a1d4fd11b6f643304b584"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CA54A5-CFDB-4104-894F-C2AA65E30FBF}">
  <ds:schemaRefs>
    <ds:schemaRef ds:uri="http://purl.org/dc/dcmitype/"/>
    <ds:schemaRef ds:uri="http://schemas.microsoft.com/office/2006/documentManagement/types"/>
    <ds:schemaRef ds:uri="http://schemas.openxmlformats.org/package/2006/metadata/core-properties"/>
    <ds:schemaRef ds:uri="http://www.w3.org/XML/1998/namespace"/>
    <ds:schemaRef ds:uri="http://purl.org/dc/terms/"/>
    <ds:schemaRef ds:uri="http://purl.org/dc/elements/1.1/"/>
    <ds:schemaRef ds:uri="4c1b70f5-192b-406d-8b2a-809f38bb195d"/>
    <ds:schemaRef ds:uri="http://schemas.microsoft.com/office/infopath/2007/PartnerControls"/>
    <ds:schemaRef ds:uri="1895e164-b18a-4ad4-a160-bfec1f1c3c0b"/>
    <ds:schemaRef ds:uri="http://schemas.microsoft.com/office/2006/metadata/properties"/>
  </ds:schemaRefs>
</ds:datastoreItem>
</file>

<file path=customXml/itemProps2.xml><?xml version="1.0" encoding="utf-8"?>
<ds:datastoreItem xmlns:ds="http://schemas.openxmlformats.org/officeDocument/2006/customXml" ds:itemID="{D3F3327D-BD46-49A6-80C6-ED0C45CCF383}"/>
</file>

<file path=customXml/itemProps3.xml><?xml version="1.0" encoding="utf-8"?>
<ds:datastoreItem xmlns:ds="http://schemas.openxmlformats.org/officeDocument/2006/customXml" ds:itemID="{425C5C3D-AB8F-4864-BF9E-A7FB3AC763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675</TotalTime>
  <Words>393</Words>
  <Application>Microsoft Office PowerPoint</Application>
  <PresentationFormat>Widescreen</PresentationFormat>
  <Paragraphs>45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CIDFont+F3</vt:lpstr>
      <vt:lpstr>Office Theme</vt:lpstr>
      <vt:lpstr>PowerPoint Presentation</vt:lpstr>
    </vt:vector>
  </TitlesOfParts>
  <Company>entrustIT desktopIT Customer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Allen</dc:creator>
  <cp:lastModifiedBy>Nik Allen</cp:lastModifiedBy>
  <cp:revision>61</cp:revision>
  <dcterms:created xsi:type="dcterms:W3CDTF">2021-06-27T21:37:30Z</dcterms:created>
  <dcterms:modified xsi:type="dcterms:W3CDTF">2022-04-15T12:57:24Z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ies>
</file>