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F1E9"/>
    <a:srgbClr val="D5E3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8508" autoAdjust="0"/>
    <p:restoredTop sz="94660"/>
  </p:normalViewPr>
  <p:slideViewPr>
    <p:cSldViewPr snapToGrid="0">
      <p:cViewPr varScale="1">
        <p:scale>
          <a:sx n="86" d="100"/>
          <a:sy n="86" d="100"/>
        </p:scale>
        <p:origin x="103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09852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777276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3EB653-7F90-43BD-967D-B62D0F37D4F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561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23EB653-7F90-43BD-967D-B62D0F37D4F5}" type="datetimeFigureOut">
              <a:rPr lang="en-GB" smtClean="0"/>
              <a:t>25/08/2024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811327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23EB653-7F90-43BD-967D-B62D0F37D4F5}" type="datetimeFigureOut">
              <a:rPr lang="en-GB" smtClean="0"/>
              <a:t>25/08/2024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720544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3EB653-7F90-43BD-967D-B62D0F37D4F5}" type="datetimeFigureOut">
              <a:rPr lang="en-GB" smtClean="0"/>
              <a:t>25/08/2024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376177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3EB653-7F90-43BD-967D-B62D0F37D4F5}" type="datetimeFigureOut">
              <a:rPr lang="en-GB" smtClean="0"/>
              <a:t>25/08/2024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949844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23EB653-7F90-43BD-967D-B62D0F37D4F5}" type="datetimeFigureOut">
              <a:rPr lang="en-GB" smtClean="0"/>
              <a:t>25/08/2024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1163076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23EB653-7F90-43BD-967D-B62D0F37D4F5}" type="datetimeFigureOut">
              <a:rPr lang="en-GB" smtClean="0"/>
              <a:t>25/08/2024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938688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2729167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3EB653-7F90-43BD-967D-B62D0F37D4F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2BD9A8-EFB4-4A8C-8CA9-6E871ACA33A9}" type="slidenum">
              <a:rPr lang="en-GB" smtClean="0"/>
              <a:t>‹#›</a:t>
            </a:fld>
            <a:endParaRPr lang="en-GB"/>
          </a:p>
        </p:txBody>
      </p:sp>
    </p:spTree>
    <p:extLst>
      <p:ext uri="{BB962C8B-B14F-4D97-AF65-F5344CB8AC3E}">
        <p14:creationId xmlns:p14="http://schemas.microsoft.com/office/powerpoint/2010/main" val="3206204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3EB653-7F90-43BD-967D-B62D0F37D4F5}" type="datetimeFigureOut">
              <a:rPr lang="en-GB" smtClean="0"/>
              <a:t>25/08/2024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2BD9A8-EFB4-4A8C-8CA9-6E871ACA33A9}" type="slidenum">
              <a:rPr lang="en-GB" smtClean="0"/>
              <a:t>‹#›</a:t>
            </a:fld>
            <a:endParaRPr lang="en-GB"/>
          </a:p>
        </p:txBody>
      </p:sp>
    </p:spTree>
    <p:extLst>
      <p:ext uri="{BB962C8B-B14F-4D97-AF65-F5344CB8AC3E}">
        <p14:creationId xmlns:p14="http://schemas.microsoft.com/office/powerpoint/2010/main" val="4120651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DF3339F4-E0EB-442A-9B35-BEE5DB9ABDA6}"/>
              </a:ext>
            </a:extLst>
          </p:cNvPr>
          <p:cNvSpPr txBox="1">
            <a:spLocks/>
          </p:cNvSpPr>
          <p:nvPr/>
        </p:nvSpPr>
        <p:spPr>
          <a:xfrm>
            <a:off x="194553" y="122621"/>
            <a:ext cx="11858017" cy="339599"/>
          </a:xfrm>
          <a:prstGeom prst="rect">
            <a:avLst/>
          </a:prstGeom>
        </p:spPr>
        <p:txBody>
          <a:bodyPr vert="horz" lIns="91440" tIns="45720" rIns="91440" bIns="45720" rtlCol="0" anchor="b">
            <a:normAutofit fontScale="7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2800" b="1" dirty="0"/>
              <a:t>Anglo Saxons| Year Four | Autumn 1</a:t>
            </a:r>
          </a:p>
        </p:txBody>
      </p:sp>
      <p:graphicFrame>
        <p:nvGraphicFramePr>
          <p:cNvPr id="6" name="Table 5">
            <a:extLst>
              <a:ext uri="{FF2B5EF4-FFF2-40B4-BE49-F238E27FC236}">
                <a16:creationId xmlns:a16="http://schemas.microsoft.com/office/drawing/2014/main" id="{C751971A-F9EF-4171-96E8-FF0A62EA7782}"/>
              </a:ext>
            </a:extLst>
          </p:cNvPr>
          <p:cNvGraphicFramePr>
            <a:graphicFrameLocks noGrp="1"/>
          </p:cNvGraphicFramePr>
          <p:nvPr>
            <p:extLst>
              <p:ext uri="{D42A27DB-BD31-4B8C-83A1-F6EECF244321}">
                <p14:modId xmlns:p14="http://schemas.microsoft.com/office/powerpoint/2010/main" val="3199189961"/>
              </p:ext>
            </p:extLst>
          </p:nvPr>
        </p:nvGraphicFramePr>
        <p:xfrm>
          <a:off x="119271" y="1030530"/>
          <a:ext cx="4217864" cy="3870960"/>
        </p:xfrm>
        <a:graphic>
          <a:graphicData uri="http://schemas.openxmlformats.org/drawingml/2006/table">
            <a:tbl>
              <a:tblPr firstRow="1" bandRow="1">
                <a:tableStyleId>{93296810-A885-4BE3-A3E7-6D5BEEA58F35}</a:tableStyleId>
              </a:tblPr>
              <a:tblGrid>
                <a:gridCol w="4217864">
                  <a:extLst>
                    <a:ext uri="{9D8B030D-6E8A-4147-A177-3AD203B41FA5}">
                      <a16:colId xmlns:a16="http://schemas.microsoft.com/office/drawing/2014/main" val="3459397573"/>
                    </a:ext>
                  </a:extLst>
                </a:gridCol>
              </a:tblGrid>
              <a:tr h="133173">
                <a:tc>
                  <a:txBody>
                    <a:bodyPr/>
                    <a:lstStyle/>
                    <a:p>
                      <a:pPr algn="ctr"/>
                      <a:r>
                        <a:rPr lang="en-GB" sz="1400" dirty="0"/>
                        <a:t>Invasion/Migration</a:t>
                      </a:r>
                    </a:p>
                  </a:txBody>
                  <a:tcPr/>
                </a:tc>
                <a:extLst>
                  <a:ext uri="{0D108BD9-81ED-4DB2-BD59-A6C34878D82A}">
                    <a16:rowId xmlns:a16="http://schemas.microsoft.com/office/drawing/2014/main" val="3654212140"/>
                  </a:ext>
                </a:extLst>
              </a:tr>
              <a:tr h="2421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rgbClr val="000000"/>
                          </a:solidFill>
                          <a:latin typeface="+mn-lt"/>
                        </a:rPr>
                        <a:t>The Anglo-Saxons were a group of farmers and warriors. </a:t>
                      </a:r>
                    </a:p>
                  </a:txBody>
                  <a:tcPr/>
                </a:tc>
                <a:extLst>
                  <a:ext uri="{0D108BD9-81ED-4DB2-BD59-A6C34878D82A}">
                    <a16:rowId xmlns:a16="http://schemas.microsoft.com/office/drawing/2014/main" val="3937139634"/>
                  </a:ext>
                </a:extLst>
              </a:tr>
              <a:tr h="2421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rgbClr val="000000"/>
                          </a:solidFill>
                          <a:latin typeface="+mn-lt"/>
                        </a:rPr>
                        <a:t>They lived in Britain over 1000 years ago and were made up of three tribes: the Angles, Saxons, and the smaller Jute tribe. </a:t>
                      </a:r>
                    </a:p>
                  </a:txBody>
                  <a:tcPr/>
                </a:tc>
                <a:extLst>
                  <a:ext uri="{0D108BD9-81ED-4DB2-BD59-A6C34878D82A}">
                    <a16:rowId xmlns:a16="http://schemas.microsoft.com/office/drawing/2014/main" val="1315657505"/>
                  </a:ext>
                </a:extLst>
              </a:tr>
              <a:tr h="2421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rgbClr val="000000"/>
                          </a:solidFill>
                          <a:latin typeface="+mn-lt"/>
                        </a:rPr>
                        <a:t>There were many reasons why they were attracted to Britain: Romans leaving; a better climate; fertile land for farming and a  lack of food in their home countries.</a:t>
                      </a:r>
                    </a:p>
                  </a:txBody>
                  <a:tcPr/>
                </a:tc>
                <a:extLst>
                  <a:ext uri="{0D108BD9-81ED-4DB2-BD59-A6C34878D82A}">
                    <a16:rowId xmlns:a16="http://schemas.microsoft.com/office/drawing/2014/main" val="2217942458"/>
                  </a:ext>
                </a:extLst>
              </a:tr>
              <a:tr h="2421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rgbClr val="000000"/>
                          </a:solidFill>
                          <a:latin typeface="+mn-lt"/>
                        </a:rPr>
                        <a:t>The British fought hard against the Anglo-Saxons but by about 600AD they had either been forced to escape or had been taken as slaves. Those who escaped retreated mainly to Wales and Cornwall which never came under Anglo-Saxon rule. The rest of Britain was divided into 7 kingdoms: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rgbClr val="000000"/>
                          </a:solidFill>
                          <a:latin typeface="+mn-lt"/>
                        </a:rPr>
                        <a:t>1.Northumbria, 2.Essex, 3.Wessex, 4.Sussex, 5.Mercia, 6.Kent, 7.East Anglia</a:t>
                      </a:r>
                    </a:p>
                  </a:txBody>
                  <a:tcPr/>
                </a:tc>
                <a:extLst>
                  <a:ext uri="{0D108BD9-81ED-4DB2-BD59-A6C34878D82A}">
                    <a16:rowId xmlns:a16="http://schemas.microsoft.com/office/drawing/2014/main" val="3982163043"/>
                  </a:ext>
                </a:extLst>
              </a:tr>
              <a:tr h="2421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rgbClr val="000000"/>
                          </a:solidFill>
                          <a:latin typeface="+mn-lt"/>
                        </a:rPr>
                        <a:t>The Anglo-Saxons settled in many different parts of the country – the Jutes ended up in Kent, the Angles in East Anglia, and the Saxons in parts of Essex, Wessex, Sussex and Middlesex.</a:t>
                      </a:r>
                    </a:p>
                  </a:txBody>
                  <a:tcPr/>
                </a:tc>
                <a:extLst>
                  <a:ext uri="{0D108BD9-81ED-4DB2-BD59-A6C34878D82A}">
                    <a16:rowId xmlns:a16="http://schemas.microsoft.com/office/drawing/2014/main" val="1645787533"/>
                  </a:ext>
                </a:extLst>
              </a:tr>
              <a:tr h="2421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solidFill>
                            <a:srgbClr val="000000"/>
                          </a:solidFill>
                          <a:latin typeface="+mn-lt"/>
                        </a:rPr>
                        <a:t>They settled in places near to rivers or the sea, which could be easily reached by boat. </a:t>
                      </a:r>
                    </a:p>
                  </a:txBody>
                  <a:tcPr/>
                </a:tc>
                <a:extLst>
                  <a:ext uri="{0D108BD9-81ED-4DB2-BD59-A6C34878D82A}">
                    <a16:rowId xmlns:a16="http://schemas.microsoft.com/office/drawing/2014/main" val="2119385326"/>
                  </a:ext>
                </a:extLst>
              </a:tr>
            </a:tbl>
          </a:graphicData>
        </a:graphic>
      </p:graphicFrame>
      <p:graphicFrame>
        <p:nvGraphicFramePr>
          <p:cNvPr id="7" name="Table 6">
            <a:extLst>
              <a:ext uri="{FF2B5EF4-FFF2-40B4-BE49-F238E27FC236}">
                <a16:creationId xmlns:a16="http://schemas.microsoft.com/office/drawing/2014/main" id="{13D30684-5C08-41EC-ACFE-CB813B01196D}"/>
              </a:ext>
            </a:extLst>
          </p:cNvPr>
          <p:cNvGraphicFramePr>
            <a:graphicFrameLocks noGrp="1"/>
          </p:cNvGraphicFramePr>
          <p:nvPr>
            <p:extLst>
              <p:ext uri="{D42A27DB-BD31-4B8C-83A1-F6EECF244321}">
                <p14:modId xmlns:p14="http://schemas.microsoft.com/office/powerpoint/2010/main" val="2853214998"/>
              </p:ext>
            </p:extLst>
          </p:nvPr>
        </p:nvGraphicFramePr>
        <p:xfrm>
          <a:off x="8905797" y="70764"/>
          <a:ext cx="3062992" cy="5895065"/>
        </p:xfrm>
        <a:graphic>
          <a:graphicData uri="http://schemas.openxmlformats.org/drawingml/2006/table">
            <a:tbl>
              <a:tblPr firstRow="1" bandRow="1">
                <a:tableStyleId>{00A15C55-8517-42AA-B614-E9B94910E393}</a:tableStyleId>
              </a:tblPr>
              <a:tblGrid>
                <a:gridCol w="1044000">
                  <a:extLst>
                    <a:ext uri="{9D8B030D-6E8A-4147-A177-3AD203B41FA5}">
                      <a16:colId xmlns:a16="http://schemas.microsoft.com/office/drawing/2014/main" val="1840376779"/>
                    </a:ext>
                  </a:extLst>
                </a:gridCol>
                <a:gridCol w="2018992">
                  <a:extLst>
                    <a:ext uri="{9D8B030D-6E8A-4147-A177-3AD203B41FA5}">
                      <a16:colId xmlns:a16="http://schemas.microsoft.com/office/drawing/2014/main" val="3275393133"/>
                    </a:ext>
                  </a:extLst>
                </a:gridCol>
              </a:tblGrid>
              <a:tr h="322985">
                <a:tc gridSpan="2">
                  <a:txBody>
                    <a:bodyPr/>
                    <a:lstStyle/>
                    <a:p>
                      <a:pPr algn="ctr"/>
                      <a:r>
                        <a:rPr lang="en-GB" sz="1200" b="1" i="0" u="none" strike="noStrike" baseline="0" dirty="0">
                          <a:solidFill>
                            <a:schemeClr val="tx1">
                              <a:lumMod val="95000"/>
                              <a:lumOff val="5000"/>
                            </a:schemeClr>
                          </a:solidFill>
                          <a:latin typeface="+mn-lt"/>
                        </a:rPr>
                        <a:t>Vocabulary</a:t>
                      </a:r>
                    </a:p>
                  </a:txBody>
                  <a:tcPr>
                    <a:solidFill>
                      <a:srgbClr val="FFC000"/>
                    </a:solidFill>
                  </a:tcPr>
                </a:tc>
                <a:tc hMerge="1">
                  <a:txBody>
                    <a:bodyPr/>
                    <a:lstStyle/>
                    <a:p>
                      <a:endParaRPr lang="en-GB" dirty="0"/>
                    </a:p>
                  </a:txBody>
                  <a:tcPr/>
                </a:tc>
                <a:extLst>
                  <a:ext uri="{0D108BD9-81ED-4DB2-BD59-A6C34878D82A}">
                    <a16:rowId xmlns:a16="http://schemas.microsoft.com/office/drawing/2014/main" val="751440064"/>
                  </a:ext>
                </a:extLst>
              </a:tr>
              <a:tr h="360000">
                <a:tc>
                  <a:txBody>
                    <a:bodyPr/>
                    <a:lstStyle/>
                    <a:p>
                      <a:r>
                        <a:rPr lang="en-GB" sz="1200" dirty="0">
                          <a:latin typeface="+mn-lt"/>
                        </a:rPr>
                        <a:t>Push factors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Reasons why the Anglo-Saxons left their homelands.</a:t>
                      </a:r>
                    </a:p>
                  </a:txBody>
                  <a:tcPr/>
                </a:tc>
                <a:extLst>
                  <a:ext uri="{0D108BD9-81ED-4DB2-BD59-A6C34878D82A}">
                    <a16:rowId xmlns:a16="http://schemas.microsoft.com/office/drawing/2014/main" val="3991804824"/>
                  </a:ext>
                </a:extLst>
              </a:tr>
              <a:tr h="360000">
                <a:tc>
                  <a:txBody>
                    <a:bodyPr/>
                    <a:lstStyle/>
                    <a:p>
                      <a:r>
                        <a:rPr lang="en-GB" sz="1200" dirty="0">
                          <a:latin typeface="+mn-lt"/>
                        </a:rPr>
                        <a:t>Pull factors</a:t>
                      </a:r>
                    </a:p>
                  </a:txBody>
                  <a:tcPr/>
                </a:tc>
                <a:tc>
                  <a:txBody>
                    <a:bodyPr/>
                    <a:lstStyle/>
                    <a:p>
                      <a:r>
                        <a:rPr lang="en-GB" sz="1200" kern="1200" dirty="0">
                          <a:solidFill>
                            <a:schemeClr val="dk1"/>
                          </a:solidFill>
                          <a:effectLst/>
                          <a:latin typeface="+mn-lt"/>
                          <a:ea typeface="+mn-ea"/>
                          <a:cs typeface="+mn-cs"/>
                        </a:rPr>
                        <a:t>Reasons why the Anglo-Saxons wanted to settle in Britain.</a:t>
                      </a:r>
                    </a:p>
                  </a:txBody>
                  <a:tcPr/>
                </a:tc>
                <a:extLst>
                  <a:ext uri="{0D108BD9-81ED-4DB2-BD59-A6C34878D82A}">
                    <a16:rowId xmlns:a16="http://schemas.microsoft.com/office/drawing/2014/main" val="1463177189"/>
                  </a:ext>
                </a:extLst>
              </a:tr>
              <a:tr h="360000">
                <a:tc>
                  <a:txBody>
                    <a:bodyPr/>
                    <a:lstStyle/>
                    <a:p>
                      <a:r>
                        <a:rPr lang="en-GB" sz="1200" dirty="0">
                          <a:latin typeface="+mn-lt"/>
                        </a:rPr>
                        <a:t>Urn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Decorated pottery used for burial in Anglo-Saxon England. </a:t>
                      </a:r>
                    </a:p>
                  </a:txBody>
                  <a:tcPr/>
                </a:tc>
                <a:extLst>
                  <a:ext uri="{0D108BD9-81ED-4DB2-BD59-A6C34878D82A}">
                    <a16:rowId xmlns:a16="http://schemas.microsoft.com/office/drawing/2014/main" val="3725075828"/>
                  </a:ext>
                </a:extLst>
              </a:tr>
              <a:tr h="360000">
                <a:tc>
                  <a:txBody>
                    <a:bodyPr/>
                    <a:lstStyle/>
                    <a:p>
                      <a:r>
                        <a:rPr lang="en-GB" sz="1200" dirty="0">
                          <a:latin typeface="+mn-lt"/>
                        </a:rPr>
                        <a:t>Settlement </a:t>
                      </a:r>
                    </a:p>
                  </a:txBody>
                  <a:tcPr/>
                </a:tc>
                <a:tc>
                  <a:txBody>
                    <a:bodyPr/>
                    <a:lstStyle/>
                    <a:p>
                      <a:r>
                        <a:rPr lang="en-GB" sz="1200" kern="1200" dirty="0">
                          <a:solidFill>
                            <a:schemeClr val="dk1"/>
                          </a:solidFill>
                          <a:effectLst/>
                          <a:latin typeface="+mn-lt"/>
                          <a:ea typeface="+mn-ea"/>
                          <a:cs typeface="+mn-cs"/>
                        </a:rPr>
                        <a:t>A place where people move to or newly settle.</a:t>
                      </a:r>
                    </a:p>
                  </a:txBody>
                  <a:tcPr/>
                </a:tc>
                <a:extLst>
                  <a:ext uri="{0D108BD9-81ED-4DB2-BD59-A6C34878D82A}">
                    <a16:rowId xmlns:a16="http://schemas.microsoft.com/office/drawing/2014/main" val="153281937"/>
                  </a:ext>
                </a:extLst>
              </a:tr>
              <a:tr h="360000">
                <a:tc>
                  <a:txBody>
                    <a:bodyPr/>
                    <a:lstStyle/>
                    <a:p>
                      <a:r>
                        <a:rPr lang="en-GB" sz="1200" dirty="0">
                          <a:latin typeface="+mn-lt"/>
                        </a:rPr>
                        <a:t>Archaeologist </a:t>
                      </a:r>
                    </a:p>
                  </a:txBody>
                  <a:tcPr/>
                </a:tc>
                <a:tc>
                  <a:txBody>
                    <a:bodyPr/>
                    <a:lstStyle/>
                    <a:p>
                      <a:r>
                        <a:rPr lang="en-GB" sz="1200" kern="1200" dirty="0">
                          <a:solidFill>
                            <a:schemeClr val="dk1"/>
                          </a:solidFill>
                          <a:effectLst/>
                          <a:latin typeface="+mn-lt"/>
                          <a:ea typeface="+mn-ea"/>
                          <a:cs typeface="+mn-cs"/>
                        </a:rPr>
                        <a:t>A person who studies human history by analysing artefacts.</a:t>
                      </a:r>
                    </a:p>
                  </a:txBody>
                  <a:tcPr/>
                </a:tc>
                <a:extLst>
                  <a:ext uri="{0D108BD9-81ED-4DB2-BD59-A6C34878D82A}">
                    <a16:rowId xmlns:a16="http://schemas.microsoft.com/office/drawing/2014/main" val="53047896"/>
                  </a:ext>
                </a:extLst>
              </a:tr>
              <a:tr h="360000">
                <a:tc>
                  <a:txBody>
                    <a:bodyPr/>
                    <a:lstStyle/>
                    <a:p>
                      <a:r>
                        <a:rPr lang="en-GB" sz="1200" dirty="0">
                          <a:latin typeface="+mn-lt"/>
                        </a:rPr>
                        <a:t>Settle </a:t>
                      </a:r>
                    </a:p>
                  </a:txBody>
                  <a:tcPr/>
                </a:tc>
                <a:tc>
                  <a:txBody>
                    <a:bodyPr/>
                    <a:lstStyle/>
                    <a:p>
                      <a:r>
                        <a:rPr lang="en-GB" sz="1200" kern="1200" dirty="0">
                          <a:solidFill>
                            <a:schemeClr val="dk1"/>
                          </a:solidFill>
                          <a:effectLst/>
                          <a:latin typeface="+mn-lt"/>
                          <a:ea typeface="+mn-ea"/>
                          <a:cs typeface="+mn-cs"/>
                        </a:rPr>
                        <a:t>To live and take up residence. </a:t>
                      </a:r>
                    </a:p>
                  </a:txBody>
                  <a:tcPr/>
                </a:tc>
                <a:extLst>
                  <a:ext uri="{0D108BD9-81ED-4DB2-BD59-A6C34878D82A}">
                    <a16:rowId xmlns:a16="http://schemas.microsoft.com/office/drawing/2014/main" val="44768107"/>
                  </a:ext>
                </a:extLst>
              </a:tr>
              <a:tr h="360000">
                <a:tc>
                  <a:txBody>
                    <a:bodyPr/>
                    <a:lstStyle/>
                    <a:p>
                      <a:r>
                        <a:rPr lang="en-GB" sz="1200" dirty="0">
                          <a:latin typeface="+mn-lt"/>
                        </a:rPr>
                        <a:t>Saxon hoard </a:t>
                      </a:r>
                    </a:p>
                  </a:txBody>
                  <a:tcPr/>
                </a:tc>
                <a:tc>
                  <a:txBody>
                    <a:bodyPr/>
                    <a:lstStyle/>
                    <a:p>
                      <a:r>
                        <a:rPr lang="en-GB" sz="1200" kern="1200" dirty="0">
                          <a:solidFill>
                            <a:schemeClr val="dk1"/>
                          </a:solidFill>
                          <a:effectLst/>
                          <a:latin typeface="+mn-lt"/>
                          <a:ea typeface="+mn-ea"/>
                          <a:cs typeface="+mn-cs"/>
                        </a:rPr>
                        <a:t>The largest collection of Anglo-Saxon gold and silver ever found.</a:t>
                      </a:r>
                    </a:p>
                  </a:txBody>
                  <a:tcPr/>
                </a:tc>
                <a:extLst>
                  <a:ext uri="{0D108BD9-81ED-4DB2-BD59-A6C34878D82A}">
                    <a16:rowId xmlns:a16="http://schemas.microsoft.com/office/drawing/2014/main" val="719353457"/>
                  </a:ext>
                </a:extLst>
              </a:tr>
              <a:tr h="360000">
                <a:tc>
                  <a:txBody>
                    <a:bodyPr/>
                    <a:lstStyle/>
                    <a:p>
                      <a:r>
                        <a:rPr lang="en-GB" sz="1200" dirty="0">
                          <a:latin typeface="+mn-lt"/>
                        </a:rPr>
                        <a:t>Invade </a:t>
                      </a:r>
                    </a:p>
                  </a:txBody>
                  <a:tcPr/>
                </a:tc>
                <a:tc>
                  <a:txBody>
                    <a:bodyPr/>
                    <a:lstStyle/>
                    <a:p>
                      <a:r>
                        <a:rPr lang="en-GB" sz="1200" kern="1200" dirty="0">
                          <a:solidFill>
                            <a:schemeClr val="dk1"/>
                          </a:solidFill>
                          <a:effectLst/>
                          <a:latin typeface="+mn-lt"/>
                          <a:ea typeface="+mn-ea"/>
                          <a:cs typeface="+mn-cs"/>
                        </a:rPr>
                        <a:t>An armed force enters a country or region in order to occupy it. </a:t>
                      </a:r>
                    </a:p>
                  </a:txBody>
                  <a:tcPr/>
                </a:tc>
                <a:extLst>
                  <a:ext uri="{0D108BD9-81ED-4DB2-BD59-A6C34878D82A}">
                    <a16:rowId xmlns:a16="http://schemas.microsoft.com/office/drawing/2014/main" val="4276282526"/>
                  </a:ext>
                </a:extLst>
              </a:tr>
              <a:tr h="360000">
                <a:tc>
                  <a:txBody>
                    <a:bodyPr/>
                    <a:lstStyle/>
                    <a:p>
                      <a:r>
                        <a:rPr lang="en-GB" sz="1200" dirty="0">
                          <a:latin typeface="+mn-lt"/>
                        </a:rPr>
                        <a:t>Pict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A group of people who lived in what is now northern and eastern Scotland.</a:t>
                      </a:r>
                    </a:p>
                  </a:txBody>
                  <a:tcPr/>
                </a:tc>
                <a:extLst>
                  <a:ext uri="{0D108BD9-81ED-4DB2-BD59-A6C34878D82A}">
                    <a16:rowId xmlns:a16="http://schemas.microsoft.com/office/drawing/2014/main" val="3976656599"/>
                  </a:ext>
                </a:extLst>
              </a:tr>
              <a:tr h="360000">
                <a:tc>
                  <a:txBody>
                    <a:bodyPr/>
                    <a:lstStyle/>
                    <a:p>
                      <a:r>
                        <a:rPr lang="en-GB" sz="1200" dirty="0">
                          <a:latin typeface="+mn-lt"/>
                        </a:rPr>
                        <a:t>Sceptre </a:t>
                      </a:r>
                    </a:p>
                  </a:txBody>
                  <a:tcPr/>
                </a:tc>
                <a:tc>
                  <a:txBody>
                    <a:bodyPr/>
                    <a:lstStyle/>
                    <a:p>
                      <a:r>
                        <a:rPr lang="en-GB" sz="1200" kern="1200" dirty="0">
                          <a:solidFill>
                            <a:schemeClr val="dk1"/>
                          </a:solidFill>
                          <a:effectLst/>
                          <a:latin typeface="+mn-lt"/>
                          <a:ea typeface="+mn-ea"/>
                          <a:cs typeface="+mn-cs"/>
                        </a:rPr>
                        <a:t>A rod held by a king or queen on special occasions to show that they are royal.</a:t>
                      </a:r>
                    </a:p>
                  </a:txBody>
                  <a:tcPr/>
                </a:tc>
                <a:extLst>
                  <a:ext uri="{0D108BD9-81ED-4DB2-BD59-A6C34878D82A}">
                    <a16:rowId xmlns:a16="http://schemas.microsoft.com/office/drawing/2014/main" val="999600821"/>
                  </a:ext>
                </a:extLst>
              </a:tr>
            </a:tbl>
          </a:graphicData>
        </a:graphic>
      </p:graphicFrame>
      <p:graphicFrame>
        <p:nvGraphicFramePr>
          <p:cNvPr id="30" name="Table 29">
            <a:extLst>
              <a:ext uri="{FF2B5EF4-FFF2-40B4-BE49-F238E27FC236}">
                <a16:creationId xmlns:a16="http://schemas.microsoft.com/office/drawing/2014/main" id="{C751971A-F9EF-4171-96E8-FF0A62EA7782}"/>
              </a:ext>
            </a:extLst>
          </p:cNvPr>
          <p:cNvGraphicFramePr>
            <a:graphicFrameLocks noGrp="1"/>
          </p:cNvGraphicFramePr>
          <p:nvPr>
            <p:extLst>
              <p:ext uri="{D42A27DB-BD31-4B8C-83A1-F6EECF244321}">
                <p14:modId xmlns:p14="http://schemas.microsoft.com/office/powerpoint/2010/main" val="1761643706"/>
              </p:ext>
            </p:extLst>
          </p:nvPr>
        </p:nvGraphicFramePr>
        <p:xfrm>
          <a:off x="4444844" y="556769"/>
          <a:ext cx="2952000" cy="4523043"/>
        </p:xfrm>
        <a:graphic>
          <a:graphicData uri="http://schemas.openxmlformats.org/drawingml/2006/table">
            <a:tbl>
              <a:tblPr firstRow="1" bandRow="1">
                <a:tableStyleId>{93296810-A885-4BE3-A3E7-6D5BEEA58F35}</a:tableStyleId>
              </a:tblPr>
              <a:tblGrid>
                <a:gridCol w="2952000">
                  <a:extLst>
                    <a:ext uri="{9D8B030D-6E8A-4147-A177-3AD203B41FA5}">
                      <a16:colId xmlns:a16="http://schemas.microsoft.com/office/drawing/2014/main" val="446296250"/>
                    </a:ext>
                  </a:extLst>
                </a:gridCol>
              </a:tblGrid>
              <a:tr h="28034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u="none" strike="noStrike" baseline="0" dirty="0">
                          <a:latin typeface="+mn-lt"/>
                        </a:rPr>
                        <a:t>Key People &amp; Places</a:t>
                      </a:r>
                    </a:p>
                  </a:txBody>
                  <a:tcPr>
                    <a:solidFill>
                      <a:srgbClr val="7030A0"/>
                    </a:solidFill>
                  </a:tcPr>
                </a:tc>
                <a:extLst>
                  <a:ext uri="{0D108BD9-81ED-4DB2-BD59-A6C34878D82A}">
                    <a16:rowId xmlns:a16="http://schemas.microsoft.com/office/drawing/2014/main" val="3654212140"/>
                  </a:ext>
                </a:extLst>
              </a:tr>
              <a:tr h="242140">
                <a:tc>
                  <a:txBody>
                    <a:bodyPr/>
                    <a:lstStyle/>
                    <a:p>
                      <a:pPr marL="0" marR="0" indent="0" algn="l">
                        <a:lnSpc>
                          <a:spcPct val="119000"/>
                        </a:lnSpc>
                        <a:spcBef>
                          <a:spcPts val="0"/>
                        </a:spcBef>
                        <a:spcAft>
                          <a:spcPts val="600"/>
                        </a:spcAft>
                      </a:pPr>
                      <a:r>
                        <a:rPr lang="en-GB" sz="1100" b="1" kern="1400" dirty="0">
                          <a:ln>
                            <a:noFill/>
                          </a:ln>
                          <a:solidFill>
                            <a:srgbClr val="000000"/>
                          </a:solidFill>
                          <a:effectLst/>
                          <a:latin typeface="+mn-lt"/>
                        </a:rPr>
                        <a:t>Sutton </a:t>
                      </a:r>
                      <a:r>
                        <a:rPr lang="en-GB" sz="1100" b="1" kern="1400" dirty="0" err="1">
                          <a:ln>
                            <a:noFill/>
                          </a:ln>
                          <a:solidFill>
                            <a:srgbClr val="000000"/>
                          </a:solidFill>
                          <a:effectLst/>
                          <a:latin typeface="+mn-lt"/>
                        </a:rPr>
                        <a:t>Hoo</a:t>
                      </a:r>
                      <a:r>
                        <a:rPr lang="en-GB" sz="1100" b="0" kern="1400" dirty="0">
                          <a:ln>
                            <a:noFill/>
                          </a:ln>
                          <a:solidFill>
                            <a:srgbClr val="000000"/>
                          </a:solidFill>
                          <a:effectLst/>
                          <a:latin typeface="+mn-lt"/>
                        </a:rPr>
                        <a:t> – a site of two Anglo-Saxon cemeteries. It is often known as England’s Valley of the Kings and the ship burial found in the King’s Mound is the richest burial ever found in northern Europe.</a:t>
                      </a:r>
                      <a:endParaRPr lang="en-GB" sz="1100" kern="1400" dirty="0">
                        <a:ln>
                          <a:noFill/>
                        </a:ln>
                        <a:solidFill>
                          <a:srgbClr val="000000"/>
                        </a:solidFill>
                        <a:effectLst/>
                        <a:latin typeface="+mn-lt"/>
                      </a:endParaRPr>
                    </a:p>
                  </a:txBody>
                  <a:tcPr/>
                </a:tc>
                <a:extLst>
                  <a:ext uri="{0D108BD9-81ED-4DB2-BD59-A6C34878D82A}">
                    <a16:rowId xmlns:a16="http://schemas.microsoft.com/office/drawing/2014/main" val="3937139634"/>
                  </a:ext>
                </a:extLst>
              </a:tr>
              <a:tr h="936000">
                <a:tc>
                  <a:txBody>
                    <a:bodyPr/>
                    <a:lstStyle/>
                    <a:p>
                      <a:pPr marL="0" marR="0" indent="0" algn="l">
                        <a:lnSpc>
                          <a:spcPct val="119000"/>
                        </a:lnSpc>
                        <a:spcBef>
                          <a:spcPts val="0"/>
                        </a:spcBef>
                        <a:spcAft>
                          <a:spcPts val="600"/>
                        </a:spcAft>
                      </a:pPr>
                      <a:r>
                        <a:rPr lang="en-GB" sz="1100" b="1" kern="1400" dirty="0">
                          <a:ln>
                            <a:noFill/>
                          </a:ln>
                          <a:solidFill>
                            <a:srgbClr val="000000"/>
                          </a:solidFill>
                          <a:effectLst/>
                          <a:latin typeface="+mn-lt"/>
                        </a:rPr>
                        <a:t>East Anglia</a:t>
                      </a:r>
                      <a:r>
                        <a:rPr lang="en-GB" sz="1100" b="0" kern="1400" dirty="0">
                          <a:ln>
                            <a:noFill/>
                          </a:ln>
                          <a:solidFill>
                            <a:srgbClr val="000000"/>
                          </a:solidFill>
                          <a:effectLst/>
                          <a:latin typeface="+mn-lt"/>
                        </a:rPr>
                        <a:t> – an area in the East of England. It was one of the kingdoms of Anglo-Saxon England.</a:t>
                      </a:r>
                      <a:endParaRPr lang="en-GB" sz="1100" b="1" kern="1400" dirty="0">
                        <a:ln>
                          <a:noFill/>
                        </a:ln>
                        <a:solidFill>
                          <a:srgbClr val="000000"/>
                        </a:solidFill>
                        <a:effectLst/>
                        <a:latin typeface="+mn-lt"/>
                      </a:endParaRPr>
                    </a:p>
                  </a:txBody>
                  <a:tcPr/>
                </a:tc>
                <a:extLst>
                  <a:ext uri="{0D108BD9-81ED-4DB2-BD59-A6C34878D82A}">
                    <a16:rowId xmlns:a16="http://schemas.microsoft.com/office/drawing/2014/main" val="187026062"/>
                  </a:ext>
                </a:extLst>
              </a:tr>
              <a:tr h="242140">
                <a:tc>
                  <a:txBody>
                    <a:bodyPr/>
                    <a:lstStyle/>
                    <a:p>
                      <a:pPr marL="0" marR="0" indent="0" algn="l">
                        <a:lnSpc>
                          <a:spcPct val="119000"/>
                        </a:lnSpc>
                        <a:spcBef>
                          <a:spcPts val="0"/>
                        </a:spcBef>
                        <a:spcAft>
                          <a:spcPts val="600"/>
                        </a:spcAft>
                      </a:pPr>
                      <a:r>
                        <a:rPr lang="en-GB" sz="1100" b="1" kern="1400" dirty="0">
                          <a:ln>
                            <a:noFill/>
                          </a:ln>
                          <a:solidFill>
                            <a:srgbClr val="000000"/>
                          </a:solidFill>
                          <a:effectLst/>
                          <a:latin typeface="+mn-lt"/>
                        </a:rPr>
                        <a:t>King Alfred </a:t>
                      </a:r>
                      <a:r>
                        <a:rPr lang="en-GB" sz="1100" kern="1400" dirty="0">
                          <a:ln>
                            <a:noFill/>
                          </a:ln>
                          <a:solidFill>
                            <a:srgbClr val="000000"/>
                          </a:solidFill>
                          <a:effectLst/>
                          <a:latin typeface="+mn-lt"/>
                        </a:rPr>
                        <a:t>– reigned from AD 871-899 – known as Alfred the Great, he fought the Vikings and then made peace so that English and Vikings settled down to live together. </a:t>
                      </a:r>
                    </a:p>
                  </a:txBody>
                  <a:tcPr>
                    <a:solidFill>
                      <a:srgbClr val="D5E3CF"/>
                    </a:solidFill>
                  </a:tcPr>
                </a:tc>
                <a:extLst>
                  <a:ext uri="{0D108BD9-81ED-4DB2-BD59-A6C34878D82A}">
                    <a16:rowId xmlns:a16="http://schemas.microsoft.com/office/drawing/2014/main" val="3363560547"/>
                  </a:ext>
                </a:extLst>
              </a:tr>
              <a:tr h="242140">
                <a:tc>
                  <a:txBody>
                    <a:bodyPr/>
                    <a:lstStyle/>
                    <a:p>
                      <a:pPr marL="0" marR="0" indent="0" algn="l">
                        <a:lnSpc>
                          <a:spcPct val="119000"/>
                        </a:lnSpc>
                        <a:spcBef>
                          <a:spcPts val="0"/>
                        </a:spcBef>
                        <a:spcAft>
                          <a:spcPts val="600"/>
                        </a:spcAft>
                      </a:pPr>
                      <a:r>
                        <a:rPr lang="en-GB" sz="1100" b="1" kern="1400" dirty="0">
                          <a:ln>
                            <a:noFill/>
                          </a:ln>
                          <a:solidFill>
                            <a:srgbClr val="000000"/>
                          </a:solidFill>
                          <a:effectLst/>
                          <a:latin typeface="+mn-lt"/>
                        </a:rPr>
                        <a:t>King Athelstan </a:t>
                      </a:r>
                      <a:r>
                        <a:rPr lang="en-GB" sz="1100" kern="1400" dirty="0">
                          <a:ln>
                            <a:noFill/>
                          </a:ln>
                          <a:solidFill>
                            <a:srgbClr val="000000"/>
                          </a:solidFill>
                          <a:effectLst/>
                          <a:latin typeface="+mn-lt"/>
                        </a:rPr>
                        <a:t>– reigned from AD 925-939 – Athelstan was Alfred the Great’s grandson. He was the very first ‘King of all England’.</a:t>
                      </a:r>
                    </a:p>
                  </a:txBody>
                  <a:tcPr>
                    <a:solidFill>
                      <a:srgbClr val="D5E3CF"/>
                    </a:solidFill>
                  </a:tcPr>
                </a:tc>
                <a:extLst>
                  <a:ext uri="{0D108BD9-81ED-4DB2-BD59-A6C34878D82A}">
                    <a16:rowId xmlns:a16="http://schemas.microsoft.com/office/drawing/2014/main" val="1643457702"/>
                  </a:ext>
                </a:extLst>
              </a:tr>
              <a:tr h="242140">
                <a:tc>
                  <a:txBody>
                    <a:bodyPr/>
                    <a:lstStyle/>
                    <a:p>
                      <a:pPr marL="0" marR="0" indent="0" algn="l">
                        <a:lnSpc>
                          <a:spcPct val="119000"/>
                        </a:lnSpc>
                        <a:spcBef>
                          <a:spcPts val="0"/>
                        </a:spcBef>
                        <a:spcAft>
                          <a:spcPts val="600"/>
                        </a:spcAft>
                      </a:pPr>
                      <a:r>
                        <a:rPr lang="en-GB" sz="1100" b="1" kern="1400" dirty="0">
                          <a:ln>
                            <a:noFill/>
                          </a:ln>
                          <a:solidFill>
                            <a:srgbClr val="000000"/>
                          </a:solidFill>
                          <a:effectLst/>
                          <a:latin typeface="+mn-lt"/>
                        </a:rPr>
                        <a:t>Edward the Confessor </a:t>
                      </a:r>
                      <a:r>
                        <a:rPr lang="en-GB" sz="1100" kern="1400" dirty="0">
                          <a:ln>
                            <a:noFill/>
                          </a:ln>
                          <a:solidFill>
                            <a:srgbClr val="000000"/>
                          </a:solidFill>
                          <a:effectLst/>
                          <a:latin typeface="+mn-lt"/>
                        </a:rPr>
                        <a:t>– reigned from AD 1042-1066 – the last of the Anglo-Saxon kings of England. He was known for his religious faith.</a:t>
                      </a:r>
                    </a:p>
                  </a:txBody>
                  <a:tcPr>
                    <a:solidFill>
                      <a:srgbClr val="D5E3CF"/>
                    </a:solidFill>
                  </a:tcPr>
                </a:tc>
                <a:extLst>
                  <a:ext uri="{0D108BD9-81ED-4DB2-BD59-A6C34878D82A}">
                    <a16:rowId xmlns:a16="http://schemas.microsoft.com/office/drawing/2014/main" val="1821561534"/>
                  </a:ext>
                </a:extLst>
              </a:tr>
            </a:tbl>
          </a:graphicData>
        </a:graphic>
      </p:graphicFrame>
      <p:sp>
        <p:nvSpPr>
          <p:cNvPr id="42" name="TextBox 41"/>
          <p:cNvSpPr txBox="1"/>
          <p:nvPr/>
        </p:nvSpPr>
        <p:spPr>
          <a:xfrm>
            <a:off x="285625" y="5502657"/>
            <a:ext cx="721672" cy="307777"/>
          </a:xfrm>
          <a:prstGeom prst="rect">
            <a:avLst/>
          </a:prstGeom>
          <a:noFill/>
          <a:ln>
            <a:noFill/>
          </a:ln>
        </p:spPr>
        <p:txBody>
          <a:bodyPr wrap="none" rtlCol="0">
            <a:spAutoFit/>
          </a:bodyPr>
          <a:lstStyle/>
          <a:p>
            <a:r>
              <a:rPr lang="en-GB" sz="1400" b="1" dirty="0"/>
              <a:t>400 AD</a:t>
            </a:r>
          </a:p>
        </p:txBody>
      </p:sp>
      <p:sp>
        <p:nvSpPr>
          <p:cNvPr id="43" name="Rectangle 42"/>
          <p:cNvSpPr/>
          <p:nvPr/>
        </p:nvSpPr>
        <p:spPr>
          <a:xfrm>
            <a:off x="13947" y="5947916"/>
            <a:ext cx="1093505" cy="1015663"/>
          </a:xfrm>
          <a:prstGeom prst="rect">
            <a:avLst/>
          </a:prstGeom>
        </p:spPr>
        <p:txBody>
          <a:bodyPr wrap="square">
            <a:spAutoFit/>
          </a:bodyPr>
          <a:lstStyle/>
          <a:p>
            <a:pPr algn="ctr"/>
            <a:r>
              <a:rPr lang="en-GB" sz="1200" dirty="0"/>
              <a:t>The Romans leave and the Anglo Saxons arrive.</a:t>
            </a:r>
          </a:p>
          <a:p>
            <a:pPr algn="ctr"/>
            <a:r>
              <a:rPr lang="en-GB" sz="1200" dirty="0"/>
              <a:t> </a:t>
            </a:r>
          </a:p>
        </p:txBody>
      </p:sp>
      <p:cxnSp>
        <p:nvCxnSpPr>
          <p:cNvPr id="44" name="Straight Connector 43"/>
          <p:cNvCxnSpPr/>
          <p:nvPr/>
        </p:nvCxnSpPr>
        <p:spPr>
          <a:xfrm flipV="1">
            <a:off x="358958" y="5854012"/>
            <a:ext cx="8441120" cy="3661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551991" y="5761214"/>
            <a:ext cx="0" cy="21634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7625094" y="5450190"/>
            <a:ext cx="813043" cy="307777"/>
          </a:xfrm>
          <a:prstGeom prst="rect">
            <a:avLst/>
          </a:prstGeom>
          <a:noFill/>
          <a:ln>
            <a:noFill/>
          </a:ln>
        </p:spPr>
        <p:txBody>
          <a:bodyPr wrap="none" rtlCol="0">
            <a:spAutoFit/>
          </a:bodyPr>
          <a:lstStyle/>
          <a:p>
            <a:r>
              <a:rPr lang="en-GB" sz="1400" b="1" dirty="0"/>
              <a:t>1066 AD</a:t>
            </a:r>
          </a:p>
        </p:txBody>
      </p:sp>
      <p:sp>
        <p:nvSpPr>
          <p:cNvPr id="47" name="Rectangle 46"/>
          <p:cNvSpPr/>
          <p:nvPr/>
        </p:nvSpPr>
        <p:spPr>
          <a:xfrm>
            <a:off x="7498216" y="5935546"/>
            <a:ext cx="1431608" cy="461665"/>
          </a:xfrm>
          <a:prstGeom prst="rect">
            <a:avLst/>
          </a:prstGeom>
        </p:spPr>
        <p:txBody>
          <a:bodyPr wrap="square">
            <a:spAutoFit/>
          </a:bodyPr>
          <a:lstStyle/>
          <a:p>
            <a:pPr algn="ctr"/>
            <a:r>
              <a:rPr lang="en-GB" sz="1200" dirty="0"/>
              <a:t>Battle of Hastings - Norman rule.</a:t>
            </a:r>
          </a:p>
        </p:txBody>
      </p:sp>
      <p:cxnSp>
        <p:nvCxnSpPr>
          <p:cNvPr id="48" name="Straight Connector 47"/>
          <p:cNvCxnSpPr/>
          <p:nvPr/>
        </p:nvCxnSpPr>
        <p:spPr>
          <a:xfrm>
            <a:off x="8145704" y="5714890"/>
            <a:ext cx="0" cy="21634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1971808" y="5473812"/>
            <a:ext cx="721672" cy="307777"/>
          </a:xfrm>
          <a:prstGeom prst="rect">
            <a:avLst/>
          </a:prstGeom>
          <a:noFill/>
          <a:ln>
            <a:noFill/>
          </a:ln>
        </p:spPr>
        <p:txBody>
          <a:bodyPr wrap="none" rtlCol="0">
            <a:spAutoFit/>
          </a:bodyPr>
          <a:lstStyle/>
          <a:p>
            <a:r>
              <a:rPr lang="en-GB" sz="1400" b="1" dirty="0"/>
              <a:t>625 AD</a:t>
            </a:r>
          </a:p>
        </p:txBody>
      </p:sp>
      <p:sp>
        <p:nvSpPr>
          <p:cNvPr id="50" name="Rectangle 49"/>
          <p:cNvSpPr/>
          <p:nvPr/>
        </p:nvSpPr>
        <p:spPr>
          <a:xfrm>
            <a:off x="1744902" y="5965969"/>
            <a:ext cx="1093505" cy="646331"/>
          </a:xfrm>
          <a:prstGeom prst="rect">
            <a:avLst/>
          </a:prstGeom>
        </p:spPr>
        <p:txBody>
          <a:bodyPr wrap="square">
            <a:spAutoFit/>
          </a:bodyPr>
          <a:lstStyle/>
          <a:p>
            <a:pPr algn="ctr"/>
            <a:r>
              <a:rPr lang="en-GB" sz="1200" dirty="0"/>
              <a:t>King </a:t>
            </a:r>
            <a:r>
              <a:rPr lang="en-GB" sz="1200" dirty="0" err="1"/>
              <a:t>Raewald</a:t>
            </a:r>
            <a:r>
              <a:rPr lang="en-GB" sz="1200" dirty="0"/>
              <a:t> is buried at Sutton </a:t>
            </a:r>
            <a:r>
              <a:rPr lang="en-GB" sz="1200" dirty="0" err="1"/>
              <a:t>Hoo</a:t>
            </a:r>
            <a:r>
              <a:rPr lang="en-GB" sz="1200" dirty="0"/>
              <a:t>.</a:t>
            </a:r>
          </a:p>
        </p:txBody>
      </p:sp>
      <p:cxnSp>
        <p:nvCxnSpPr>
          <p:cNvPr id="51" name="Straight Connector 50"/>
          <p:cNvCxnSpPr/>
          <p:nvPr/>
        </p:nvCxnSpPr>
        <p:spPr>
          <a:xfrm>
            <a:off x="2281114" y="5761214"/>
            <a:ext cx="0" cy="21634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3913971" y="5469969"/>
            <a:ext cx="721672" cy="307777"/>
          </a:xfrm>
          <a:prstGeom prst="rect">
            <a:avLst/>
          </a:prstGeom>
          <a:noFill/>
          <a:ln>
            <a:noFill/>
          </a:ln>
        </p:spPr>
        <p:txBody>
          <a:bodyPr wrap="none" rtlCol="0">
            <a:spAutoFit/>
          </a:bodyPr>
          <a:lstStyle/>
          <a:p>
            <a:r>
              <a:rPr lang="en-GB" sz="1400" b="1" dirty="0"/>
              <a:t>731 AD</a:t>
            </a:r>
          </a:p>
        </p:txBody>
      </p:sp>
      <p:sp>
        <p:nvSpPr>
          <p:cNvPr id="53" name="Rectangle 52"/>
          <p:cNvSpPr/>
          <p:nvPr/>
        </p:nvSpPr>
        <p:spPr>
          <a:xfrm>
            <a:off x="3598500" y="5918150"/>
            <a:ext cx="1382558" cy="830997"/>
          </a:xfrm>
          <a:prstGeom prst="rect">
            <a:avLst/>
          </a:prstGeom>
        </p:spPr>
        <p:txBody>
          <a:bodyPr wrap="square">
            <a:spAutoFit/>
          </a:bodyPr>
          <a:lstStyle/>
          <a:p>
            <a:pPr algn="ctr"/>
            <a:r>
              <a:rPr lang="en-GB" sz="1200" dirty="0"/>
              <a:t>St. Bede writes ‘The Ecclesiastical History of the English People’.</a:t>
            </a:r>
          </a:p>
        </p:txBody>
      </p:sp>
      <p:cxnSp>
        <p:nvCxnSpPr>
          <p:cNvPr id="54" name="Straight Connector 53"/>
          <p:cNvCxnSpPr>
            <a:cxnSpLocks/>
          </p:cNvCxnSpPr>
          <p:nvPr/>
        </p:nvCxnSpPr>
        <p:spPr>
          <a:xfrm>
            <a:off x="4328462" y="5714153"/>
            <a:ext cx="0" cy="21634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pic>
        <p:nvPicPr>
          <p:cNvPr id="71" name="Picture 2" descr="Churchend-School-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976" y="24730"/>
            <a:ext cx="876246" cy="87624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72" name="TextBox 71">
            <a:extLst>
              <a:ext uri="{FF2B5EF4-FFF2-40B4-BE49-F238E27FC236}">
                <a16:creationId xmlns:a16="http://schemas.microsoft.com/office/drawing/2014/main" id="{AF1B843E-ED38-4ACE-AA36-A897447D103F}"/>
              </a:ext>
            </a:extLst>
          </p:cNvPr>
          <p:cNvSpPr txBox="1"/>
          <p:nvPr/>
        </p:nvSpPr>
        <p:spPr>
          <a:xfrm>
            <a:off x="5759444" y="5440190"/>
            <a:ext cx="978677" cy="307777"/>
          </a:xfrm>
          <a:prstGeom prst="rect">
            <a:avLst/>
          </a:prstGeom>
          <a:noFill/>
          <a:ln>
            <a:noFill/>
          </a:ln>
        </p:spPr>
        <p:txBody>
          <a:bodyPr wrap="square" rtlCol="0">
            <a:spAutoFit/>
          </a:bodyPr>
          <a:lstStyle/>
          <a:p>
            <a:r>
              <a:rPr lang="en-GB" sz="1400" b="1" dirty="0"/>
              <a:t>899 AD</a:t>
            </a:r>
          </a:p>
        </p:txBody>
      </p:sp>
      <p:sp>
        <p:nvSpPr>
          <p:cNvPr id="73" name="Rectangle 72">
            <a:extLst>
              <a:ext uri="{FF2B5EF4-FFF2-40B4-BE49-F238E27FC236}">
                <a16:creationId xmlns:a16="http://schemas.microsoft.com/office/drawing/2014/main" id="{7A8BB678-815B-445D-B35E-6E15DD304C73}"/>
              </a:ext>
            </a:extLst>
          </p:cNvPr>
          <p:cNvSpPr/>
          <p:nvPr/>
        </p:nvSpPr>
        <p:spPr>
          <a:xfrm>
            <a:off x="5458325" y="5965969"/>
            <a:ext cx="1279799" cy="276999"/>
          </a:xfrm>
          <a:prstGeom prst="rect">
            <a:avLst/>
          </a:prstGeom>
        </p:spPr>
        <p:txBody>
          <a:bodyPr wrap="square">
            <a:spAutoFit/>
          </a:bodyPr>
          <a:lstStyle/>
          <a:p>
            <a:pPr algn="ctr"/>
            <a:r>
              <a:rPr lang="en-GB" sz="1200" dirty="0"/>
              <a:t>King Alfred dies.</a:t>
            </a:r>
          </a:p>
        </p:txBody>
      </p:sp>
      <p:cxnSp>
        <p:nvCxnSpPr>
          <p:cNvPr id="74" name="Straight Connector 73">
            <a:extLst>
              <a:ext uri="{FF2B5EF4-FFF2-40B4-BE49-F238E27FC236}">
                <a16:creationId xmlns:a16="http://schemas.microsoft.com/office/drawing/2014/main" id="{B8C740F1-5AC6-411B-BC4B-97EE39600186}"/>
              </a:ext>
            </a:extLst>
          </p:cNvPr>
          <p:cNvCxnSpPr>
            <a:cxnSpLocks/>
          </p:cNvCxnSpPr>
          <p:nvPr/>
        </p:nvCxnSpPr>
        <p:spPr>
          <a:xfrm>
            <a:off x="6143820" y="5727592"/>
            <a:ext cx="0" cy="216340"/>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F999D65F-625D-4035-B010-EE6F5313C64D}"/>
              </a:ext>
            </a:extLst>
          </p:cNvPr>
          <p:cNvPicPr>
            <a:picLocks noChangeAspect="1"/>
          </p:cNvPicPr>
          <p:nvPr/>
        </p:nvPicPr>
        <p:blipFill>
          <a:blip r:embed="rId3"/>
          <a:stretch>
            <a:fillRect/>
          </a:stretch>
        </p:blipFill>
        <p:spPr>
          <a:xfrm>
            <a:off x="7487781" y="1030530"/>
            <a:ext cx="1263570" cy="748665"/>
          </a:xfrm>
          <a:prstGeom prst="rect">
            <a:avLst/>
          </a:prstGeom>
        </p:spPr>
      </p:pic>
      <p:sp>
        <p:nvSpPr>
          <p:cNvPr id="8" name="AutoShape 4" descr="The 7 former kingdoms of England : r/MapPorn">
            <a:extLst>
              <a:ext uri="{FF2B5EF4-FFF2-40B4-BE49-F238E27FC236}">
                <a16:creationId xmlns:a16="http://schemas.microsoft.com/office/drawing/2014/main" id="{03C2667B-0B1A-420A-9B59-8445FC60528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a:extLst>
              <a:ext uri="{FF2B5EF4-FFF2-40B4-BE49-F238E27FC236}">
                <a16:creationId xmlns:a16="http://schemas.microsoft.com/office/drawing/2014/main" id="{B23DFA86-91B1-4004-9E19-82A73EE9C53F}"/>
              </a:ext>
            </a:extLst>
          </p:cNvPr>
          <p:cNvPicPr>
            <a:picLocks noChangeAspect="1"/>
          </p:cNvPicPr>
          <p:nvPr/>
        </p:nvPicPr>
        <p:blipFill>
          <a:blip r:embed="rId4"/>
          <a:stretch>
            <a:fillRect/>
          </a:stretch>
        </p:blipFill>
        <p:spPr>
          <a:xfrm>
            <a:off x="7690208" y="1809022"/>
            <a:ext cx="841291" cy="1099165"/>
          </a:xfrm>
          <a:prstGeom prst="rect">
            <a:avLst/>
          </a:prstGeom>
        </p:spPr>
      </p:pic>
      <p:pic>
        <p:nvPicPr>
          <p:cNvPr id="12" name="Picture 11">
            <a:extLst>
              <a:ext uri="{FF2B5EF4-FFF2-40B4-BE49-F238E27FC236}">
                <a16:creationId xmlns:a16="http://schemas.microsoft.com/office/drawing/2014/main" id="{58186216-6D2C-474D-BB38-55D5A4284CEE}"/>
              </a:ext>
            </a:extLst>
          </p:cNvPr>
          <p:cNvPicPr>
            <a:picLocks noChangeAspect="1"/>
          </p:cNvPicPr>
          <p:nvPr/>
        </p:nvPicPr>
        <p:blipFill>
          <a:blip r:embed="rId5"/>
          <a:stretch>
            <a:fillRect/>
          </a:stretch>
        </p:blipFill>
        <p:spPr>
          <a:xfrm>
            <a:off x="7592490" y="2931047"/>
            <a:ext cx="939009" cy="772461"/>
          </a:xfrm>
          <a:prstGeom prst="rect">
            <a:avLst/>
          </a:prstGeom>
        </p:spPr>
      </p:pic>
      <p:pic>
        <p:nvPicPr>
          <p:cNvPr id="13" name="Picture 12">
            <a:extLst>
              <a:ext uri="{FF2B5EF4-FFF2-40B4-BE49-F238E27FC236}">
                <a16:creationId xmlns:a16="http://schemas.microsoft.com/office/drawing/2014/main" id="{FB8A33F8-87DC-49DB-85D7-FA5DAA5E58D6}"/>
              </a:ext>
            </a:extLst>
          </p:cNvPr>
          <p:cNvPicPr>
            <a:picLocks noChangeAspect="1"/>
          </p:cNvPicPr>
          <p:nvPr/>
        </p:nvPicPr>
        <p:blipFill>
          <a:blip r:embed="rId6"/>
          <a:stretch>
            <a:fillRect/>
          </a:stretch>
        </p:blipFill>
        <p:spPr>
          <a:xfrm>
            <a:off x="7692038" y="3704642"/>
            <a:ext cx="701556" cy="690420"/>
          </a:xfrm>
          <a:prstGeom prst="rect">
            <a:avLst/>
          </a:prstGeom>
        </p:spPr>
      </p:pic>
      <p:pic>
        <p:nvPicPr>
          <p:cNvPr id="14" name="Picture 13">
            <a:extLst>
              <a:ext uri="{FF2B5EF4-FFF2-40B4-BE49-F238E27FC236}">
                <a16:creationId xmlns:a16="http://schemas.microsoft.com/office/drawing/2014/main" id="{3BE62588-199A-49F3-B1DC-D47BE4463458}"/>
              </a:ext>
            </a:extLst>
          </p:cNvPr>
          <p:cNvPicPr>
            <a:picLocks noChangeAspect="1"/>
          </p:cNvPicPr>
          <p:nvPr/>
        </p:nvPicPr>
        <p:blipFill>
          <a:blip r:embed="rId7"/>
          <a:stretch>
            <a:fillRect/>
          </a:stretch>
        </p:blipFill>
        <p:spPr>
          <a:xfrm>
            <a:off x="7453476" y="4442120"/>
            <a:ext cx="1265172" cy="664215"/>
          </a:xfrm>
          <a:prstGeom prst="rect">
            <a:avLst/>
          </a:prstGeom>
        </p:spPr>
      </p:pic>
    </p:spTree>
    <p:extLst>
      <p:ext uri="{BB962C8B-B14F-4D97-AF65-F5344CB8AC3E}">
        <p14:creationId xmlns:p14="http://schemas.microsoft.com/office/powerpoint/2010/main" val="3138653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c1b70f5-192b-406d-8b2a-809f38bb195d" xsi:nil="true"/>
    <lcf76f155ced4ddcb4097134ff3c332f xmlns="6cbaa108-fb34-404c-ac67-b146ec79739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DFFFC9452F2774AAC4070D5BB855D96" ma:contentTypeVersion="18" ma:contentTypeDescription="Create a new document." ma:contentTypeScope="" ma:versionID="123ff6a274cabccde3b8f302ab2bbb12">
  <xsd:schema xmlns:xsd="http://www.w3.org/2001/XMLSchema" xmlns:xs="http://www.w3.org/2001/XMLSchema" xmlns:p="http://schemas.microsoft.com/office/2006/metadata/properties" xmlns:ns2="6cbaa108-fb34-404c-ac67-b146ec79739e" xmlns:ns3="4c1b70f5-192b-406d-8b2a-809f38bb195d" targetNamespace="http://schemas.microsoft.com/office/2006/metadata/properties" ma:root="true" ma:fieldsID="da4c21a4c87a1d4fd11b6f643304b584" ns2:_="" ns3:_="">
    <xsd:import namespace="6cbaa108-fb34-404c-ac67-b146ec79739e"/>
    <xsd:import namespace="4c1b70f5-192b-406d-8b2a-809f38bb195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baa108-fb34-404c-ac67-b146ec7973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be96be1-3a22-4fd8-95e0-32c9202ee06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c1b70f5-192b-406d-8b2a-809f38bb195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e833ca-17ac-463e-9abd-f9e1fb12799b}" ma:internalName="TaxCatchAll" ma:showField="CatchAllData" ma:web="4c1b70f5-192b-406d-8b2a-809f38bb19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B636F2-5763-4CA8-B1FF-36BA68B68FC6}">
  <ds:schemaRefs>
    <ds:schemaRef ds:uri="http://schemas.microsoft.com/office/2006/documentManagement/types"/>
    <ds:schemaRef ds:uri="1895e164-b18a-4ad4-a160-bfec1f1c3c0b"/>
    <ds:schemaRef ds:uri="http://purl.org/dc/elements/1.1/"/>
    <ds:schemaRef ds:uri="http://schemas.openxmlformats.org/package/2006/metadata/core-properties"/>
    <ds:schemaRef ds:uri="http://purl.org/dc/terms/"/>
    <ds:schemaRef ds:uri="4c1b70f5-192b-406d-8b2a-809f38bb195d"/>
    <ds:schemaRef ds:uri="http://www.w3.org/XML/1998/namespace"/>
    <ds:schemaRef ds:uri="http://schemas.microsoft.com/office/infopath/2007/PartnerControls"/>
    <ds:schemaRef ds:uri="http://schemas.microsoft.com/office/2006/metadata/properties"/>
    <ds:schemaRef ds:uri="http://purl.org/dc/dcmitype/"/>
    <ds:schemaRef ds:uri="6cbaa108-fb34-404c-ac67-b146ec79739e"/>
  </ds:schemaRefs>
</ds:datastoreItem>
</file>

<file path=customXml/itemProps2.xml><?xml version="1.0" encoding="utf-8"?>
<ds:datastoreItem xmlns:ds="http://schemas.openxmlformats.org/officeDocument/2006/customXml" ds:itemID="{ED3EBE14-8476-4272-96E6-EFBFAC5B4488}">
  <ds:schemaRefs>
    <ds:schemaRef ds:uri="http://schemas.microsoft.com/sharepoint/v3/contenttype/forms"/>
  </ds:schemaRefs>
</ds:datastoreItem>
</file>

<file path=customXml/itemProps3.xml><?xml version="1.0" encoding="utf-8"?>
<ds:datastoreItem xmlns:ds="http://schemas.openxmlformats.org/officeDocument/2006/customXml" ds:itemID="{CB1D1793-5E23-48F2-9ADA-769E2BC207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cbaa108-fb34-404c-ac67-b146ec79739e"/>
    <ds:schemaRef ds:uri="4c1b70f5-192b-406d-8b2a-809f38bb195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432</TotalTime>
  <Words>551</Words>
  <Application>Microsoft Office PowerPoint</Application>
  <PresentationFormat>Widescreen</PresentationFormat>
  <Paragraphs>47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entrustIT desktopIT Customer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Nik Allen</dc:creator>
  <cp:lastModifiedBy>Olivia Hardy</cp:lastModifiedBy>
  <cp:revision>46</cp:revision>
  <dcterms:created xsi:type="dcterms:W3CDTF">2021-06-27T21:37:30Z</dcterms:created>
  <dcterms:modified xsi:type="dcterms:W3CDTF">2024-08-25T10:48:56Z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0x010100CDFFFC9452F2774AAC4070D5BB855D96</vt:lpwstr>
  </property>
  <property fmtid="{D5CDD505-2E9C-101B-9397-08002B2CF9AE}" pid="3" name="MediaServiceImageTags">
    <vt:lpwstr/>
  </property>
</Properties>
</file>