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6"/>
  </p:notesMasterIdLst>
  <p:sldIdLst>
    <p:sldId id="256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D4605D6-76C9-E696-96FF-B8094DB2A847}" v="26" dt="2023-09-05T15:23:42.143"/>
    <p1510:client id="{2A3E8152-742C-1370-06C1-F27884ABBB8D}" v="13" dt="2023-08-18T08:10:17.16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725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lly Fields" userId="S::sfields@churchendacademy.com::ae11f0cc-1243-42c1-b8c7-b5edf632015f" providerId="AD" clId="Web-{8D4605D6-76C9-E696-96FF-B8094DB2A847}"/>
    <pc:docChg chg="modSld">
      <pc:chgData name="Sally Fields" userId="S::sfields@churchendacademy.com::ae11f0cc-1243-42c1-b8c7-b5edf632015f" providerId="AD" clId="Web-{8D4605D6-76C9-E696-96FF-B8094DB2A847}" dt="2023-09-05T15:23:40.190" v="15"/>
      <pc:docMkLst>
        <pc:docMk/>
      </pc:docMkLst>
      <pc:sldChg chg="modSp">
        <pc:chgData name="Sally Fields" userId="S::sfields@churchendacademy.com::ae11f0cc-1243-42c1-b8c7-b5edf632015f" providerId="AD" clId="Web-{8D4605D6-76C9-E696-96FF-B8094DB2A847}" dt="2023-09-05T15:23:40.190" v="15"/>
        <pc:sldMkLst>
          <pc:docMk/>
          <pc:sldMk cId="3138653283" sldId="256"/>
        </pc:sldMkLst>
        <pc:graphicFrameChg chg="mod modGraphic">
          <ac:chgData name="Sally Fields" userId="S::sfields@churchendacademy.com::ae11f0cc-1243-42c1-b8c7-b5edf632015f" providerId="AD" clId="Web-{8D4605D6-76C9-E696-96FF-B8094DB2A847}" dt="2023-09-05T15:23:40.190" v="15"/>
          <ac:graphicFrameMkLst>
            <pc:docMk/>
            <pc:sldMk cId="3138653283" sldId="256"/>
            <ac:graphicFrameMk id="25" creationId="{C751971A-F9EF-4171-96E8-FF0A62EA7782}"/>
          </ac:graphicFrameMkLst>
        </pc:graphicFrame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3C191-E209-41C1-975D-1AE4E3256AE6}" type="datetimeFigureOut">
              <a:rPr lang="en-GB" smtClean="0"/>
              <a:t>25/08/2026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FECE286-0AAB-449D-850E-4CCDCE2490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72666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FECE286-0AAB-449D-850E-4CCDCE249017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52036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EB653-7F90-43BD-967D-B62D0F37D4F5}" type="datetimeFigureOut">
              <a:rPr lang="en-GB" smtClean="0"/>
              <a:t>25/08/2026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BD9A8-EFB4-4A8C-8CA9-6E871ACA33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8521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EB653-7F90-43BD-967D-B62D0F37D4F5}" type="datetimeFigureOut">
              <a:rPr lang="en-GB" smtClean="0"/>
              <a:t>25/08/2026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BD9A8-EFB4-4A8C-8CA9-6E871ACA33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72762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EB653-7F90-43BD-967D-B62D0F37D4F5}" type="datetimeFigureOut">
              <a:rPr lang="en-GB" smtClean="0"/>
              <a:t>25/08/2026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BD9A8-EFB4-4A8C-8CA9-6E871ACA33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612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EB653-7F90-43BD-967D-B62D0F37D4F5}" type="datetimeFigureOut">
              <a:rPr lang="en-GB" smtClean="0"/>
              <a:t>25/08/2026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BD9A8-EFB4-4A8C-8CA9-6E871ACA33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13273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EB653-7F90-43BD-967D-B62D0F37D4F5}" type="datetimeFigureOut">
              <a:rPr lang="en-GB" smtClean="0"/>
              <a:t>25/08/2026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BD9A8-EFB4-4A8C-8CA9-6E871ACA33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20544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EB653-7F90-43BD-967D-B62D0F37D4F5}" type="datetimeFigureOut">
              <a:rPr lang="en-GB" smtClean="0"/>
              <a:t>25/08/2026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BD9A8-EFB4-4A8C-8CA9-6E871ACA33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61776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EB653-7F90-43BD-967D-B62D0F37D4F5}" type="datetimeFigureOut">
              <a:rPr lang="en-GB" smtClean="0"/>
              <a:t>25/08/2026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BD9A8-EFB4-4A8C-8CA9-6E871ACA33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98440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EB653-7F90-43BD-967D-B62D0F37D4F5}" type="datetimeFigureOut">
              <a:rPr lang="en-GB" smtClean="0"/>
              <a:t>25/08/2026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BD9A8-EFB4-4A8C-8CA9-6E871ACA33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30763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EB653-7F90-43BD-967D-B62D0F37D4F5}" type="datetimeFigureOut">
              <a:rPr lang="en-GB" smtClean="0"/>
              <a:t>25/08/2026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BD9A8-EFB4-4A8C-8CA9-6E871ACA33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86880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EB653-7F90-43BD-967D-B62D0F37D4F5}" type="datetimeFigureOut">
              <a:rPr lang="en-GB" smtClean="0"/>
              <a:t>25/08/2026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BD9A8-EFB4-4A8C-8CA9-6E871ACA33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91676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EB653-7F90-43BD-967D-B62D0F37D4F5}" type="datetimeFigureOut">
              <a:rPr lang="en-GB" smtClean="0"/>
              <a:t>25/08/2026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BD9A8-EFB4-4A8C-8CA9-6E871ACA33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62044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3EB653-7F90-43BD-967D-B62D0F37D4F5}" type="datetimeFigureOut">
              <a:rPr lang="en-GB" smtClean="0"/>
              <a:t>25/08/2026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2BD9A8-EFB4-4A8C-8CA9-6E871ACA33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06514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DF3339F4-E0EB-442A-9B35-BEE5DB9ABDA6}"/>
              </a:ext>
            </a:extLst>
          </p:cNvPr>
          <p:cNvSpPr txBox="1">
            <a:spLocks/>
          </p:cNvSpPr>
          <p:nvPr/>
        </p:nvSpPr>
        <p:spPr>
          <a:xfrm>
            <a:off x="194553" y="122621"/>
            <a:ext cx="11858017" cy="339599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5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800" b="1" dirty="0">
                <a:latin typeface="Twinkl Cursive Unlooped" panose="02000000000000000000" pitchFamily="2" charset="0"/>
              </a:rPr>
              <a:t>Geography – Land Use in the Local Area – Settlements | Year 4 | Autumn 1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C751971A-F9EF-4171-96E8-FF0A62EA778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6844427"/>
              </p:ext>
            </p:extLst>
          </p:nvPr>
        </p:nvGraphicFramePr>
        <p:xfrm>
          <a:off x="92283" y="585215"/>
          <a:ext cx="4296979" cy="158496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08280">
                  <a:extLst>
                    <a:ext uri="{9D8B030D-6E8A-4147-A177-3AD203B41FA5}">
                      <a16:colId xmlns:a16="http://schemas.microsoft.com/office/drawing/2014/main" val="446296250"/>
                    </a:ext>
                  </a:extLst>
                </a:gridCol>
                <a:gridCol w="4088699">
                  <a:extLst>
                    <a:ext uri="{9D8B030D-6E8A-4147-A177-3AD203B41FA5}">
                      <a16:colId xmlns:a16="http://schemas.microsoft.com/office/drawing/2014/main" val="3459397573"/>
                    </a:ext>
                  </a:extLst>
                </a:gridCol>
              </a:tblGrid>
              <a:tr h="133173">
                <a:tc gridSpan="2"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400" b="1" i="0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Locational Knowledge </a:t>
                      </a:r>
                      <a:endParaRPr lang="en-GB" sz="1100" b="1" u="none" strike="noStrike" baseline="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4212140"/>
                  </a:ext>
                </a:extLst>
              </a:tr>
              <a:tr h="2421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i="0" u="none" strike="noStrike" baseline="0" dirty="0">
                          <a:solidFill>
                            <a:srgbClr val="000000"/>
                          </a:solidFill>
                          <a:latin typeface="+mn-lt"/>
                        </a:rPr>
                        <a:t>1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noProof="0" dirty="0">
                          <a:latin typeface="+mn-lt"/>
                        </a:rPr>
                        <a:t>The UK is part of Europe which is made up of 50 countries.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37139634"/>
                  </a:ext>
                </a:extLst>
              </a:tr>
              <a:tr h="26519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i="0" u="none" strike="noStrike" baseline="0" dirty="0">
                          <a:solidFill>
                            <a:srgbClr val="000000"/>
                          </a:solidFill>
                          <a:latin typeface="+mn-lt"/>
                        </a:rPr>
                        <a:t>2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 b="0" dirty="0">
                          <a:latin typeface="+mn-lt"/>
                        </a:rPr>
                        <a:t>The UK is made up of 4 countries – England, Ireland, Scotland and Wales.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94753616"/>
                  </a:ext>
                </a:extLst>
              </a:tr>
              <a:tr h="26519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latin typeface="+mn-lt"/>
                        </a:rPr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 b="0" dirty="0">
                          <a:latin typeface="+mn-lt"/>
                        </a:rPr>
                        <a:t>There are 5 different environmental regions which are commonly seen across the world: urban, coasts, grasslands, mountains &amp; forests.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02516754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13D30684-5C08-41EC-ACFE-CB813B01196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8877235"/>
              </p:ext>
            </p:extLst>
          </p:nvPr>
        </p:nvGraphicFramePr>
        <p:xfrm>
          <a:off x="8975324" y="578343"/>
          <a:ext cx="3143197" cy="421740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044000">
                  <a:extLst>
                    <a:ext uri="{9D8B030D-6E8A-4147-A177-3AD203B41FA5}">
                      <a16:colId xmlns:a16="http://schemas.microsoft.com/office/drawing/2014/main" val="1840376779"/>
                    </a:ext>
                  </a:extLst>
                </a:gridCol>
                <a:gridCol w="2099197">
                  <a:extLst>
                    <a:ext uri="{9D8B030D-6E8A-4147-A177-3AD203B41FA5}">
                      <a16:colId xmlns:a16="http://schemas.microsoft.com/office/drawing/2014/main" val="3275393133"/>
                    </a:ext>
                  </a:extLst>
                </a:gridCol>
              </a:tblGrid>
              <a:tr h="315960">
                <a:tc gridSpan="2">
                  <a:txBody>
                    <a:bodyPr/>
                    <a:lstStyle/>
                    <a:p>
                      <a:pPr algn="ctr"/>
                      <a:r>
                        <a:rPr lang="en-GB" sz="1400" b="1" i="0" u="none" strike="noStrike" baseline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n-lt"/>
                        </a:rPr>
                        <a:t>Vocabulary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400" b="1" i="0" u="none" strike="noStrike" baseline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n-lt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51440064"/>
                  </a:ext>
                </a:extLst>
              </a:tr>
              <a:tr h="335747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100" dirty="0">
                          <a:latin typeface="+mn-lt"/>
                        </a:rPr>
                        <a:t>Political map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map which shows countries and the main cities within them. They show the boundary between one country and another.</a:t>
                      </a:r>
                      <a:endParaRPr lang="en-GB" sz="1100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91804824"/>
                  </a:ext>
                </a:extLst>
              </a:tr>
              <a:tr h="254979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100" dirty="0">
                          <a:latin typeface="+mn-lt"/>
                        </a:rPr>
                        <a:t>Topographical map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map which shows the elevation of land through colour.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63177189"/>
                  </a:ext>
                </a:extLst>
              </a:tr>
              <a:tr h="254979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100" dirty="0">
                          <a:latin typeface="+mn-lt"/>
                        </a:rPr>
                        <a:t>Environmental region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 area with specific environmental features such as a coastal region will have the sea, sand/pebbles and cliffs.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25075828"/>
                  </a:ext>
                </a:extLst>
              </a:tr>
              <a:tr h="335747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100" dirty="0">
                          <a:latin typeface="+mn-lt"/>
                        </a:rPr>
                        <a:t>Land use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When an area is used for a specific purpose to meet the wants and needs of people.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3281937"/>
                  </a:ext>
                </a:extLst>
              </a:tr>
              <a:tr h="357643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100" dirty="0">
                          <a:latin typeface="+mn-lt"/>
                        </a:rPr>
                        <a:t>Settlement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place where people live, this could be with very few people like a village, or larger communities like a town.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3047896"/>
                  </a:ext>
                </a:extLst>
              </a:tr>
              <a:tr h="419966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100" dirty="0">
                          <a:latin typeface="+mn-lt"/>
                        </a:rPr>
                        <a:t>Counties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Territories which make up one place.</a:t>
                      </a:r>
                      <a:endParaRPr lang="en-GB" sz="1100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35425195"/>
                  </a:ext>
                </a:extLst>
              </a:tr>
            </a:tbl>
          </a:graphicData>
        </a:graphic>
      </p:graphicFrame>
      <p:graphicFrame>
        <p:nvGraphicFramePr>
          <p:cNvPr id="25" name="Table 24">
            <a:extLst>
              <a:ext uri="{FF2B5EF4-FFF2-40B4-BE49-F238E27FC236}">
                <a16:creationId xmlns:a16="http://schemas.microsoft.com/office/drawing/2014/main" id="{C751971A-F9EF-4171-96E8-FF0A62EA778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1371598"/>
              </p:ext>
            </p:extLst>
          </p:nvPr>
        </p:nvGraphicFramePr>
        <p:xfrm>
          <a:off x="4443723" y="2116223"/>
          <a:ext cx="4459971" cy="1339852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31934">
                  <a:extLst>
                    <a:ext uri="{9D8B030D-6E8A-4147-A177-3AD203B41FA5}">
                      <a16:colId xmlns:a16="http://schemas.microsoft.com/office/drawing/2014/main" val="446296250"/>
                    </a:ext>
                  </a:extLst>
                </a:gridCol>
                <a:gridCol w="4228037">
                  <a:extLst>
                    <a:ext uri="{9D8B030D-6E8A-4147-A177-3AD203B41FA5}">
                      <a16:colId xmlns:a16="http://schemas.microsoft.com/office/drawing/2014/main" val="3459397573"/>
                    </a:ext>
                  </a:extLst>
                </a:gridCol>
              </a:tblGrid>
              <a:tr h="316814">
                <a:tc gridSpan="2"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400" u="none" strike="noStrike" baseline="0" dirty="0"/>
                        <a:t>Geographical Skills &amp; Field work 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4212140"/>
                  </a:ext>
                </a:extLst>
              </a:tr>
              <a:tr h="46712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i="0" u="none" strike="noStrike" baseline="0" dirty="0">
                          <a:solidFill>
                            <a:srgbClr val="000000"/>
                          </a:solidFill>
                          <a:latin typeface="+mn-lt"/>
                        </a:rPr>
                        <a:t>1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100" dirty="0">
                          <a:latin typeface="+mn-lt"/>
                        </a:rPr>
                        <a:t>Use fieldwork to observe, measure, record and present the human and physical features in the local area using a range of methods, including sketch maps, plans and graphs, and digital technologies.</a:t>
                      </a:r>
                      <a:endParaRPr lang="en-US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37139634"/>
                  </a:ext>
                </a:extLst>
              </a:tr>
              <a:tr h="42867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i="0" u="none" strike="noStrike" baseline="0" dirty="0">
                          <a:solidFill>
                            <a:srgbClr val="000000"/>
                          </a:solidFill>
                          <a:latin typeface="+mn-lt"/>
                        </a:rPr>
                        <a:t>2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100" dirty="0">
                          <a:latin typeface="+mn-lt"/>
                        </a:rPr>
                        <a:t>Use maps, atlases, globes and digital/computer mapping to locate countries and describe features studied.</a:t>
                      </a:r>
                      <a:endParaRPr lang="en-US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94753616"/>
                  </a:ext>
                </a:extLst>
              </a:tr>
            </a:tbl>
          </a:graphicData>
        </a:graphic>
      </p:graphicFrame>
      <p:graphicFrame>
        <p:nvGraphicFramePr>
          <p:cNvPr id="30" name="Table 29">
            <a:extLst>
              <a:ext uri="{FF2B5EF4-FFF2-40B4-BE49-F238E27FC236}">
                <a16:creationId xmlns:a16="http://schemas.microsoft.com/office/drawing/2014/main" id="{C751971A-F9EF-4171-96E8-FF0A62EA778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06718567"/>
              </p:ext>
            </p:extLst>
          </p:nvPr>
        </p:nvGraphicFramePr>
        <p:xfrm>
          <a:off x="107214" y="2315957"/>
          <a:ext cx="4282048" cy="73152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34288">
                  <a:extLst>
                    <a:ext uri="{9D8B030D-6E8A-4147-A177-3AD203B41FA5}">
                      <a16:colId xmlns:a16="http://schemas.microsoft.com/office/drawing/2014/main" val="446296250"/>
                    </a:ext>
                  </a:extLst>
                </a:gridCol>
                <a:gridCol w="4047760">
                  <a:extLst>
                    <a:ext uri="{9D8B030D-6E8A-4147-A177-3AD203B41FA5}">
                      <a16:colId xmlns:a16="http://schemas.microsoft.com/office/drawing/2014/main" val="3459397573"/>
                    </a:ext>
                  </a:extLst>
                </a:gridCol>
              </a:tblGrid>
              <a:tr h="253507">
                <a:tc gridSpan="2"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400" b="1" i="0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Place Knowledge </a:t>
                      </a:r>
                      <a:endParaRPr lang="en-GB" sz="1100" u="none" strike="noStrike" baseline="0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4212140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i="0" u="none" strike="noStrike" baseline="0">
                          <a:solidFill>
                            <a:srgbClr val="000000"/>
                          </a:solidFill>
                          <a:latin typeface="+mn-lt"/>
                        </a:rPr>
                        <a:t>1</a:t>
                      </a:r>
                      <a:endParaRPr lang="en-GB" sz="110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kern="1200" baseline="0" noProof="0" dirty="0">
                          <a:latin typeface="+mn-lt"/>
                        </a:rPr>
                        <a:t>Tilehurst is a suburb in the town of Reading which is in the county of Berkshire.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37139634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C751971A-F9EF-4171-96E8-FF0A62EA778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0874587"/>
              </p:ext>
            </p:extLst>
          </p:nvPr>
        </p:nvGraphicFramePr>
        <p:xfrm>
          <a:off x="4444842" y="596850"/>
          <a:ext cx="4459971" cy="132588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08280">
                  <a:extLst>
                    <a:ext uri="{9D8B030D-6E8A-4147-A177-3AD203B41FA5}">
                      <a16:colId xmlns:a16="http://schemas.microsoft.com/office/drawing/2014/main" val="446296250"/>
                    </a:ext>
                  </a:extLst>
                </a:gridCol>
                <a:gridCol w="4251691">
                  <a:extLst>
                    <a:ext uri="{9D8B030D-6E8A-4147-A177-3AD203B41FA5}">
                      <a16:colId xmlns:a16="http://schemas.microsoft.com/office/drawing/2014/main" val="3459397573"/>
                    </a:ext>
                  </a:extLst>
                </a:gridCol>
              </a:tblGrid>
              <a:tr h="191413"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400" u="none" strike="noStrike" baseline="0" dirty="0"/>
                        <a:t>Human &amp; Physical Geography </a:t>
                      </a:r>
                      <a:endParaRPr lang="en-US" dirty="0"/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4212140"/>
                  </a:ext>
                </a:extLst>
              </a:tr>
              <a:tr h="34865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i="0" u="none" strike="noStrike" baseline="0">
                          <a:solidFill>
                            <a:srgbClr val="000000"/>
                          </a:solidFill>
                          <a:latin typeface="+mn-lt"/>
                        </a:rPr>
                        <a:t>1</a:t>
                      </a:r>
                      <a:endParaRPr lang="en-GB" sz="110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 b="0" dirty="0">
                          <a:latin typeface="+mn-lt"/>
                        </a:rPr>
                        <a:t>Land across the world is used in different ways. This is called land use. There are 5 different land uses: commercial, agriculture, residential, transport, recreational.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37139634"/>
                  </a:ext>
                </a:extLst>
              </a:tr>
              <a:tr h="401435">
                <a:tc>
                  <a:txBody>
                    <a:bodyPr/>
                    <a:lstStyle/>
                    <a:p>
                      <a:pPr marL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/>
                      </a:pPr>
                      <a:r>
                        <a:rPr lang="en-GB" sz="1100" b="0" i="0" u="none" strike="noStrike" baseline="0" dirty="0">
                          <a:solidFill>
                            <a:srgbClr val="000000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 b="0" dirty="0">
                          <a:latin typeface="+mn-lt"/>
                        </a:rPr>
                        <a:t>There are different settlements which range in size: village, town, city, county, country.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38907241"/>
                  </a:ext>
                </a:extLst>
              </a:tr>
            </a:tbl>
          </a:graphicData>
        </a:graphic>
      </p:graphicFrame>
      <p:pic>
        <p:nvPicPr>
          <p:cNvPr id="16" name="Picture 15" descr="Churchend-School-Logo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21" y="11056"/>
            <a:ext cx="876246" cy="8762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D74A1959-8BBE-498C-9A77-D5BD8F6D1F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7914" y="3599077"/>
            <a:ext cx="1547812" cy="212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sp>
        <p:nvSpPr>
          <p:cNvPr id="2" name="Text Box 3">
            <a:extLst>
              <a:ext uri="{FF2B5EF4-FFF2-40B4-BE49-F238E27FC236}">
                <a16:creationId xmlns:a16="http://schemas.microsoft.com/office/drawing/2014/main" id="{9308A472-533A-4EDF-9405-EF8C5269DE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32851" y="5729502"/>
            <a:ext cx="1428750" cy="239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0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Topographical map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D17A44A2-855F-4202-8C7D-02B159B06A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214" y="3599077"/>
            <a:ext cx="1747837" cy="212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sp>
        <p:nvSpPr>
          <p:cNvPr id="3" name="Text Box 5">
            <a:extLst>
              <a:ext uri="{FF2B5EF4-FFF2-40B4-BE49-F238E27FC236}">
                <a16:creationId xmlns:a16="http://schemas.microsoft.com/office/drawing/2014/main" id="{509780A0-C879-4127-84CE-3D0B1270C1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1376" y="5729502"/>
            <a:ext cx="1428750" cy="239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0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Political map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030" name="Picture 6">
            <a:extLst>
              <a:ext uri="{FF2B5EF4-FFF2-40B4-BE49-F238E27FC236}">
                <a16:creationId xmlns:a16="http://schemas.microsoft.com/office/drawing/2014/main" id="{0C321A88-A887-4329-87A9-0EF9FC54C0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1601" y="3576733"/>
            <a:ext cx="1709738" cy="2117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sp>
        <p:nvSpPr>
          <p:cNvPr id="8" name="Text Box 7">
            <a:extLst>
              <a:ext uri="{FF2B5EF4-FFF2-40B4-BE49-F238E27FC236}">
                <a16:creationId xmlns:a16="http://schemas.microsoft.com/office/drawing/2014/main" id="{BBC41146-F5CE-4FA3-B4FC-480A3EC393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07664" y="5723152"/>
            <a:ext cx="1428750" cy="241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0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Counties of England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218C899-8F0E-496D-AB39-3FAD67DD0AA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553538" y="4989236"/>
            <a:ext cx="4499032" cy="1729447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F37A07C-2A9E-4E4A-A84E-2EC08FA7342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241850" y="3572198"/>
            <a:ext cx="2252564" cy="2252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86532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DFFFC9452F2774AAC4070D5BB855D96" ma:contentTypeVersion="19" ma:contentTypeDescription="Create a new document." ma:contentTypeScope="" ma:versionID="bf051f16cc8913668cd63e66ff4a3187">
  <xsd:schema xmlns:xsd="http://www.w3.org/2001/XMLSchema" xmlns:xs="http://www.w3.org/2001/XMLSchema" xmlns:p="http://schemas.microsoft.com/office/2006/metadata/properties" xmlns:ns2="6cbaa108-fb34-404c-ac67-b146ec79739e" xmlns:ns3="4c1b70f5-192b-406d-8b2a-809f38bb195d" targetNamespace="http://schemas.microsoft.com/office/2006/metadata/properties" ma:root="true" ma:fieldsID="5e520cc7d0b74103e43eac930c94ae73" ns2:_="" ns3:_="">
    <xsd:import namespace="6cbaa108-fb34-404c-ac67-b146ec79739e"/>
    <xsd:import namespace="4c1b70f5-192b-406d-8b2a-809f38bb195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ServiceOCR" minOccurs="0"/>
                <xsd:element ref="ns3:SharedWithUsers" minOccurs="0"/>
                <xsd:element ref="ns3:SharedWithDetail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cbaa108-fb34-404c-ac67-b146ec79739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6" nillable="true" ma:displayName="Location" ma:internalName="MediaServiceLocation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5be96be1-3a22-4fd8-95e0-32c9202ee06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c1b70f5-192b-406d-8b2a-809f38bb195d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31e833ca-17ac-463e-9abd-f9e1fb12799b}" ma:internalName="TaxCatchAll" ma:showField="CatchAllData" ma:web="4c1b70f5-192b-406d-8b2a-809f38bb195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c1b70f5-192b-406d-8b2a-809f38bb195d" xsi:nil="true"/>
    <lcf76f155ced4ddcb4097134ff3c332f xmlns="6cbaa108-fb34-404c-ac67-b146ec79739e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37F9D897-1A26-4B16-80A0-68EFA0C50CF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cbaa108-fb34-404c-ac67-b146ec79739e"/>
    <ds:schemaRef ds:uri="4c1b70f5-192b-406d-8b2a-809f38bb195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B21E671-B1BC-49CB-BF9E-5F20582608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1BE3734-CF05-4189-AE1A-45A2E447DE40}">
  <ds:schemaRefs>
    <ds:schemaRef ds:uri="http://schemas.openxmlformats.org/package/2006/metadata/core-properties"/>
    <ds:schemaRef ds:uri="http://purl.org/dc/terms/"/>
    <ds:schemaRef ds:uri="http://schemas.microsoft.com/office/2006/metadata/properties"/>
    <ds:schemaRef ds:uri="http://schemas.microsoft.com/office/2006/documentManagement/types"/>
    <ds:schemaRef ds:uri="http://purl.org/dc/elements/1.1/"/>
    <ds:schemaRef ds:uri="http://purl.org/dc/dcmitype/"/>
    <ds:schemaRef ds:uri="http://schemas.microsoft.com/office/infopath/2007/PartnerControls"/>
    <ds:schemaRef ds:uri="4c1b70f5-192b-406d-8b2a-809f38bb195d"/>
    <ds:schemaRef ds:uri="6cbaa108-fb34-404c-ac67-b146ec79739e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3535</TotalTime>
  <Words>344</Words>
  <Application>Microsoft Office PowerPoint</Application>
  <PresentationFormat>Widescreen</PresentationFormat>
  <Paragraphs>38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Twinkl Cursive Unlooped</vt:lpstr>
      <vt:lpstr>Office Theme</vt:lpstr>
      <vt:lpstr>PowerPoint Presentation</vt:lpstr>
    </vt:vector>
  </TitlesOfParts>
  <Company>entrustIT desktopIT Customer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Nik Allen</dc:creator>
  <cp:lastModifiedBy>Rebecca Amor</cp:lastModifiedBy>
  <cp:revision>38</cp:revision>
  <dcterms:created xsi:type="dcterms:W3CDTF">2021-06-27T21:37:30Z</dcterms:created>
  <dcterms:modified xsi:type="dcterms:W3CDTF">2026-08-25T14:55:16Z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0x010100CDFFFC9452F2774AAC4070D5BB855D96</vt:lpwstr>
  </property>
  <property fmtid="{D5CDD505-2E9C-101B-9397-08002B2CF9AE}" pid="3" name="MediaServiceImageTags">
    <vt:lpwstr/>
  </property>
</Properties>
</file>