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3E8152-742C-1370-06C1-F27884ABBB8D}" v="13" dt="2023-08-18T08:10:17.165"/>
    <p1510:client id="{8D4605D6-76C9-E696-96FF-B8094DB2A847}" v="26" dt="2023-09-05T15:23:42.14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lly Fields" userId="S::sfields@churchendacademy.com::ae11f0cc-1243-42c1-b8c7-b5edf632015f" providerId="AD" clId="Web-{8D4605D6-76C9-E696-96FF-B8094DB2A847}"/>
    <pc:docChg chg="modSld">
      <pc:chgData name="Sally Fields" userId="S::sfields@churchendacademy.com::ae11f0cc-1243-42c1-b8c7-b5edf632015f" providerId="AD" clId="Web-{8D4605D6-76C9-E696-96FF-B8094DB2A847}" dt="2023-09-05T15:23:40.190" v="15"/>
      <pc:docMkLst>
        <pc:docMk/>
      </pc:docMkLst>
      <pc:sldChg chg="modSp">
        <pc:chgData name="Sally Fields" userId="S::sfields@churchendacademy.com::ae11f0cc-1243-42c1-b8c7-b5edf632015f" providerId="AD" clId="Web-{8D4605D6-76C9-E696-96FF-B8094DB2A847}" dt="2023-09-05T15:23:40.190" v="15"/>
        <pc:sldMkLst>
          <pc:docMk/>
          <pc:sldMk cId="3138653283" sldId="256"/>
        </pc:sldMkLst>
        <pc:graphicFrameChg chg="mod modGraphic">
          <ac:chgData name="Sally Fields" userId="S::sfields@churchendacademy.com::ae11f0cc-1243-42c1-b8c7-b5edf632015f" providerId="AD" clId="Web-{8D4605D6-76C9-E696-96FF-B8094DB2A847}" dt="2023-09-05T15:23:40.190" v="15"/>
          <ac:graphicFrameMkLst>
            <pc:docMk/>
            <pc:sldMk cId="3138653283" sldId="256"/>
            <ac:graphicFrameMk id="25" creationId="{C751971A-F9EF-4171-96E8-FF0A62EA7782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3C191-E209-41C1-975D-1AE4E3256AE6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ECE286-0AAB-449D-850E-4CCDCE2490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266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ECE286-0AAB-449D-850E-4CCDCE24901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203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52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276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1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327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054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177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844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076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688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167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204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3EB653-7F90-43BD-967D-B62D0F37D4F5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651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F3339F4-E0EB-442A-9B35-BEE5DB9ABDA6}"/>
              </a:ext>
            </a:extLst>
          </p:cNvPr>
          <p:cNvSpPr txBox="1">
            <a:spLocks/>
          </p:cNvSpPr>
          <p:nvPr/>
        </p:nvSpPr>
        <p:spPr>
          <a:xfrm>
            <a:off x="194553" y="122621"/>
            <a:ext cx="11858017" cy="33959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/>
              <a:t>Geography – Land Use in the Local Area – Settlements| Year Four | Autumn 2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6844427"/>
              </p:ext>
            </p:extLst>
          </p:nvPr>
        </p:nvGraphicFramePr>
        <p:xfrm>
          <a:off x="92283" y="585215"/>
          <a:ext cx="4296979" cy="15849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4088699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133173">
                <a:tc gridSpan="2"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Locational Knowledge </a:t>
                      </a:r>
                      <a:endParaRPr lang="en-GB" sz="1100" b="1" u="none" strike="noStrike" baseline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2421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1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 dirty="0">
                          <a:latin typeface="+mn-lt"/>
                        </a:rPr>
                        <a:t>The UK is part of Europe which is made up of 50 countries.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  <a:tr h="2651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2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dirty="0">
                          <a:latin typeface="+mn-lt"/>
                        </a:rPr>
                        <a:t>The UK is made up of 4 countries – England, Ireland, Scotland and Wales.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4753616"/>
                  </a:ext>
                </a:extLst>
              </a:tr>
              <a:tr h="2651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+mn-lt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dirty="0">
                          <a:latin typeface="+mn-lt"/>
                        </a:rPr>
                        <a:t>There are 5 different environmental regions which are commonly seen across the world: urban, coasts, grasslands, mountains &amp; forests.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2516754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3D30684-5C08-41EC-ACFE-CB813B0119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8877235"/>
              </p:ext>
            </p:extLst>
          </p:nvPr>
        </p:nvGraphicFramePr>
        <p:xfrm>
          <a:off x="8975324" y="578343"/>
          <a:ext cx="3143197" cy="42174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44000">
                  <a:extLst>
                    <a:ext uri="{9D8B030D-6E8A-4147-A177-3AD203B41FA5}">
                      <a16:colId xmlns:a16="http://schemas.microsoft.com/office/drawing/2014/main" val="1840376779"/>
                    </a:ext>
                  </a:extLst>
                </a:gridCol>
                <a:gridCol w="2099197">
                  <a:extLst>
                    <a:ext uri="{9D8B030D-6E8A-4147-A177-3AD203B41FA5}">
                      <a16:colId xmlns:a16="http://schemas.microsoft.com/office/drawing/2014/main" val="3275393133"/>
                    </a:ext>
                  </a:extLst>
                </a:gridCol>
              </a:tblGrid>
              <a:tr h="31596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b="1" i="0" u="none" strike="noStrike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</a:rPr>
                        <a:t>Vocabulary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1" i="0" u="none" strike="noStrike" baseline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1440064"/>
                  </a:ext>
                </a:extLst>
              </a:tr>
              <a:tr h="33574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Political map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map which shows countries and the main cities within them. They show the boundary between one country and another.</a:t>
                      </a:r>
                      <a:endParaRPr lang="en-GB" sz="11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1804824"/>
                  </a:ext>
                </a:extLst>
              </a:tr>
              <a:tr h="25497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Topographical map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map which shows the elevation of land through colour.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3177189"/>
                  </a:ext>
                </a:extLst>
              </a:tr>
              <a:tr h="25497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Environmental region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area with specific environmental features such as a coastal region will have the sea, sand/pebbles and cliffs.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5075828"/>
                  </a:ext>
                </a:extLst>
              </a:tr>
              <a:tr h="33574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Land use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 an area is used for a specific purpose to meet the wants and needs of people.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281937"/>
                  </a:ext>
                </a:extLst>
              </a:tr>
              <a:tr h="35764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Settlement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place where people live, this could be with very few people like a village, or larger communities like a town.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047896"/>
                  </a:ext>
                </a:extLst>
              </a:tr>
              <a:tr h="41996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Counties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Territories which make up one place.</a:t>
                      </a:r>
                      <a:endParaRPr lang="en-GB" sz="11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5425195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1371598"/>
              </p:ext>
            </p:extLst>
          </p:nvPr>
        </p:nvGraphicFramePr>
        <p:xfrm>
          <a:off x="4443723" y="2116223"/>
          <a:ext cx="4459971" cy="133985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31934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4228037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316814">
                <a:tc gridSpan="2"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u="none" strike="noStrike" baseline="0" dirty="0"/>
                        <a:t>Geographical Skills &amp; Field work 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4671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1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dirty="0">
                          <a:latin typeface="+mn-lt"/>
                        </a:rPr>
                        <a:t>Use fieldwork to observe, measure, record and present the human and physical features in the local area using a range of methods, including sketch maps, plans and graphs, and digital technologies.</a:t>
                      </a:r>
                      <a:endParaRPr lang="en-US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  <a:tr h="42867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2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dirty="0">
                          <a:latin typeface="+mn-lt"/>
                        </a:rPr>
                        <a:t>Use maps, atlases, globes and digital/computer mapping to locate countries and describe features studied.</a:t>
                      </a:r>
                      <a:endParaRPr lang="en-US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4753616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9760109"/>
              </p:ext>
            </p:extLst>
          </p:nvPr>
        </p:nvGraphicFramePr>
        <p:xfrm>
          <a:off x="107214" y="2315957"/>
          <a:ext cx="4282048" cy="7315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34288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4047760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253507">
                <a:tc gridSpan="2"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Place Knowledge </a:t>
                      </a:r>
                      <a:endParaRPr lang="en-GB" sz="1100" u="none" strike="noStrike" baseline="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>
                          <a:solidFill>
                            <a:srgbClr val="000000"/>
                          </a:solidFill>
                          <a:latin typeface="+mn-lt"/>
                        </a:rPr>
                        <a:t>1</a:t>
                      </a:r>
                      <a:endParaRPr lang="en-GB" sz="11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baseline="0" noProof="0" dirty="0">
                          <a:latin typeface="+mn-lt"/>
                        </a:rPr>
                        <a:t>Tilehurst is a suburb in the town of Reading which is in the country of Berkshire.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0874587"/>
              </p:ext>
            </p:extLst>
          </p:nvPr>
        </p:nvGraphicFramePr>
        <p:xfrm>
          <a:off x="4444842" y="596850"/>
          <a:ext cx="4459971" cy="13258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4251691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191413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u="none" strike="noStrike" baseline="0" dirty="0"/>
                        <a:t>Human &amp; Physical Geography 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3486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>
                          <a:solidFill>
                            <a:srgbClr val="000000"/>
                          </a:solidFill>
                          <a:latin typeface="+mn-lt"/>
                        </a:rPr>
                        <a:t>1</a:t>
                      </a:r>
                      <a:endParaRPr lang="en-GB" sz="11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dirty="0">
                          <a:latin typeface="+mn-lt"/>
                        </a:rPr>
                        <a:t>Land across the world is used in different ways. This is called land use. There are 5 different land uses: commercial, agriculture, residential, transport, recreational.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  <a:tr h="401435">
                <a:tc>
                  <a:txBody>
                    <a:bodyPr/>
                    <a:lstStyle/>
                    <a:p>
                      <a:pPr marL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dirty="0">
                          <a:latin typeface="+mn-lt"/>
                        </a:rPr>
                        <a:t>There are different settlements which range in size: village, town, city, county, country.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8907241"/>
                  </a:ext>
                </a:extLst>
              </a:tr>
            </a:tbl>
          </a:graphicData>
        </a:graphic>
      </p:graphicFrame>
      <p:pic>
        <p:nvPicPr>
          <p:cNvPr id="16" name="Picture 15" descr="Churchend-School-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21" y="11056"/>
            <a:ext cx="876246" cy="876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D74A1959-8BBE-498C-9A77-D5BD8F6D1F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914" y="3624201"/>
            <a:ext cx="1547812" cy="212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" name="Text Box 3">
            <a:extLst>
              <a:ext uri="{FF2B5EF4-FFF2-40B4-BE49-F238E27FC236}">
                <a16:creationId xmlns:a16="http://schemas.microsoft.com/office/drawing/2014/main" id="{9308A472-533A-4EDF-9405-EF8C5269DE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2851" y="5754626"/>
            <a:ext cx="1428750" cy="239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Topographical map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D17A44A2-855F-4202-8C7D-02B159B06A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14" y="3624201"/>
            <a:ext cx="1747837" cy="212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3" name="Text Box 5">
            <a:extLst>
              <a:ext uri="{FF2B5EF4-FFF2-40B4-BE49-F238E27FC236}">
                <a16:creationId xmlns:a16="http://schemas.microsoft.com/office/drawing/2014/main" id="{509780A0-C879-4127-84CE-3D0B1270C1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376" y="5754626"/>
            <a:ext cx="1428750" cy="239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Political map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0C321A88-A887-4329-87A9-0EF9FC54C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1601" y="3636901"/>
            <a:ext cx="1709738" cy="211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8" name="Text Box 7">
            <a:extLst>
              <a:ext uri="{FF2B5EF4-FFF2-40B4-BE49-F238E27FC236}">
                <a16:creationId xmlns:a16="http://schemas.microsoft.com/office/drawing/2014/main" id="{BBC41146-F5CE-4FA3-B4FC-480A3EC393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7664" y="5748276"/>
            <a:ext cx="1428750" cy="24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Counties of England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218C899-8F0E-496D-AB39-3FAD67DD0AA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20906" y="4867472"/>
            <a:ext cx="4700305" cy="1806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6532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DFFFC9452F2774AAC4070D5BB855D96" ma:contentTypeVersion="18" ma:contentTypeDescription="Create a new document." ma:contentTypeScope="" ma:versionID="123ff6a274cabccde3b8f302ab2bbb12">
  <xsd:schema xmlns:xsd="http://www.w3.org/2001/XMLSchema" xmlns:xs="http://www.w3.org/2001/XMLSchema" xmlns:p="http://schemas.microsoft.com/office/2006/metadata/properties" xmlns:ns2="6cbaa108-fb34-404c-ac67-b146ec79739e" xmlns:ns3="4c1b70f5-192b-406d-8b2a-809f38bb195d" targetNamespace="http://schemas.microsoft.com/office/2006/metadata/properties" ma:root="true" ma:fieldsID="da4c21a4c87a1d4fd11b6f643304b584" ns2:_="" ns3:_="">
    <xsd:import namespace="6cbaa108-fb34-404c-ac67-b146ec79739e"/>
    <xsd:import namespace="4c1b70f5-192b-406d-8b2a-809f38bb195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baa108-fb34-404c-ac67-b146ec79739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be96be1-3a22-4fd8-95e0-32c9202ee06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1b70f5-192b-406d-8b2a-809f38bb195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1e833ca-17ac-463e-9abd-f9e1fb12799b}" ma:internalName="TaxCatchAll" ma:showField="CatchAllData" ma:web="4c1b70f5-192b-406d-8b2a-809f38bb195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c1b70f5-192b-406d-8b2a-809f38bb195d" xsi:nil="true"/>
    <lcf76f155ced4ddcb4097134ff3c332f xmlns="6cbaa108-fb34-404c-ac67-b146ec79739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B21E671-B1BC-49CB-BF9E-5F20582608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0A1D84E-3656-4684-BF1B-DF7B1DBEFF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cbaa108-fb34-404c-ac67-b146ec79739e"/>
    <ds:schemaRef ds:uri="4c1b70f5-192b-406d-8b2a-809f38bb195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1BE3734-CF05-4189-AE1A-45A2E447DE40}">
  <ds:schemaRefs>
    <ds:schemaRef ds:uri="http://schemas.openxmlformats.org/package/2006/metadata/core-properties"/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http://schemas.microsoft.com/office/infopath/2007/PartnerControls"/>
    <ds:schemaRef ds:uri="4c1b70f5-192b-406d-8b2a-809f38bb195d"/>
    <ds:schemaRef ds:uri="6cbaa108-fb34-404c-ac67-b146ec79739e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3397</TotalTime>
  <Words>344</Words>
  <Application>Microsoft Office PowerPoint</Application>
  <PresentationFormat>Widescreen</PresentationFormat>
  <Paragraphs>38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entrustIT desktopIT Customer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 Allen</dc:creator>
  <cp:lastModifiedBy>Olivia Hardy</cp:lastModifiedBy>
  <cp:revision>37</cp:revision>
  <dcterms:created xsi:type="dcterms:W3CDTF">2021-06-27T21:37:30Z</dcterms:created>
  <dcterms:modified xsi:type="dcterms:W3CDTF">2024-11-01T09:52:42Z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0x010100CDFFFC9452F2774AAC4070D5BB855D96</vt:lpwstr>
  </property>
  <property fmtid="{D5CDD505-2E9C-101B-9397-08002B2CF9AE}" pid="3" name="MediaServiceImageTags">
    <vt:lpwstr/>
  </property>
</Properties>
</file>