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7" r:id="rId5"/>
    <p:sldId id="258" r:id="rId6"/>
  </p:sldIdLst>
  <p:sldSz cx="6858000" cy="12192000"/>
  <p:notesSz cx="6858000" cy="99456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8865" autoAdjust="0"/>
    <p:restoredTop sz="94660"/>
  </p:normalViewPr>
  <p:slideViewPr>
    <p:cSldViewPr snapToGrid="0">
      <p:cViewPr>
        <p:scale>
          <a:sx n="80" d="100"/>
          <a:sy n="80" d="100"/>
        </p:scale>
        <p:origin x="640" y="-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9FA92-598A-4BCD-8088-5606F3B0A516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55F95-3B96-4ECF-989B-258B5294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5129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9FA92-598A-4BCD-8088-5606F3B0A516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55F95-3B96-4ECF-989B-258B5294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7616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9FA92-598A-4BCD-8088-5606F3B0A516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55F95-3B96-4ECF-989B-258B5294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6197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9FA92-598A-4BCD-8088-5606F3B0A516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55F95-3B96-4ECF-989B-258B5294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71420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9FA92-598A-4BCD-8088-5606F3B0A516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55F95-3B96-4ECF-989B-258B5294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927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9FA92-598A-4BCD-8088-5606F3B0A516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55F95-3B96-4ECF-989B-258B5294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8260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9FA92-598A-4BCD-8088-5606F3B0A516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55F95-3B96-4ECF-989B-258B5294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4044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9FA92-598A-4BCD-8088-5606F3B0A516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55F95-3B96-4ECF-989B-258B5294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8616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9FA92-598A-4BCD-8088-5606F3B0A516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55F95-3B96-4ECF-989B-258B5294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251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9FA92-598A-4BCD-8088-5606F3B0A516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55F95-3B96-4ECF-989B-258B5294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6989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9FA92-598A-4BCD-8088-5606F3B0A516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55F95-3B96-4ECF-989B-258B5294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482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B9FA92-598A-4BCD-8088-5606F3B0A516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D55F95-3B96-4ECF-989B-258B5294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86924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2E43F70-D468-48E3-8456-BB013F9D77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8638" y="783120"/>
            <a:ext cx="4205288" cy="1847851"/>
          </a:xfr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2000" b="1" dirty="0">
                <a:latin typeface="APOTUS"/>
              </a:rPr>
              <a:t>CHURCHEND PRIMARY ACADEMY TERM DATES – 2025/2026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38CCFFCE-2E15-4137-843C-B617A434FD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175" y="692632"/>
            <a:ext cx="2028825" cy="2028825"/>
          </a:xfr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0F2FE6F0-B604-435C-A89E-32E5AECBF8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6372660"/>
              </p:ext>
            </p:extLst>
          </p:nvPr>
        </p:nvGraphicFramePr>
        <p:xfrm>
          <a:off x="528638" y="3385517"/>
          <a:ext cx="5848350" cy="436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7031">
                  <a:extLst>
                    <a:ext uri="{9D8B030D-6E8A-4147-A177-3AD203B41FA5}">
                      <a16:colId xmlns:a16="http://schemas.microsoft.com/office/drawing/2014/main" val="2431390704"/>
                    </a:ext>
                  </a:extLst>
                </a:gridCol>
                <a:gridCol w="2931319">
                  <a:extLst>
                    <a:ext uri="{9D8B030D-6E8A-4147-A177-3AD203B41FA5}">
                      <a16:colId xmlns:a16="http://schemas.microsoft.com/office/drawing/2014/main" val="544658799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r>
                        <a:rPr lang="en-GB" dirty="0"/>
                        <a:t>Churchend Primary – Autumn Term 2025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35634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0" dirty="0"/>
                        <a:t>I</a:t>
                      </a:r>
                      <a:r>
                        <a:rPr lang="en-GB" b="1" dirty="0"/>
                        <a:t>NSET DAY – School closed to pupils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Wednesday 3</a:t>
                      </a:r>
                      <a:r>
                        <a:rPr lang="en-GB" baseline="30000" dirty="0"/>
                        <a:t>rd</a:t>
                      </a:r>
                      <a:r>
                        <a:rPr lang="en-GB" dirty="0"/>
                        <a:t> September 2025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52865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/>
                        <a:t>INSET DAY – School closed to pupils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Thursday 4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September 2025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55064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Term 1 Starts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aseline="0" dirty="0"/>
                        <a:t>Friday 5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September 2025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39985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/>
                        <a:t>INSET DAY – School closed to pupils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Friday 3</a:t>
                      </a:r>
                      <a:r>
                        <a:rPr lang="en-GB" baseline="30000" dirty="0"/>
                        <a:t>rd</a:t>
                      </a:r>
                      <a:r>
                        <a:rPr lang="en-GB" dirty="0"/>
                        <a:t> October 2025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55947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Term 1 Ends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aseline="0" dirty="0"/>
                        <a:t>Friday 24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October 2025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79200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October Holiday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Monday 27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October 2025 to Friday 31</a:t>
                      </a:r>
                      <a:r>
                        <a:rPr lang="en-GB" baseline="30000" dirty="0"/>
                        <a:t>st</a:t>
                      </a:r>
                      <a:r>
                        <a:rPr lang="en-GB" dirty="0"/>
                        <a:t> October 2025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27893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/>
                        <a:t>INSET DAY – School closed to pupils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Monday 3</a:t>
                      </a:r>
                      <a:r>
                        <a:rPr lang="en-GB" baseline="30000" dirty="0"/>
                        <a:t>rd</a:t>
                      </a:r>
                      <a:r>
                        <a:rPr lang="en-GB" dirty="0"/>
                        <a:t> November 2025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76562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Term 2 Starts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Tuesday 4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November 2025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0476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Term 2 Ends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Friday 19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December 2025 </a:t>
                      </a:r>
                      <a:r>
                        <a:rPr lang="en-GB" sz="135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at </a:t>
                      </a:r>
                      <a:r>
                        <a:rPr lang="en-GB" sz="135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13:30 hrs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1673631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71E6F980-5A10-4377-BD1D-ACB2C062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8371121"/>
              </p:ext>
            </p:extLst>
          </p:nvPr>
        </p:nvGraphicFramePr>
        <p:xfrm>
          <a:off x="514350" y="7754317"/>
          <a:ext cx="5862638" cy="32893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31319">
                  <a:extLst>
                    <a:ext uri="{9D8B030D-6E8A-4147-A177-3AD203B41FA5}">
                      <a16:colId xmlns:a16="http://schemas.microsoft.com/office/drawing/2014/main" val="2407392748"/>
                    </a:ext>
                  </a:extLst>
                </a:gridCol>
                <a:gridCol w="2931319">
                  <a:extLst>
                    <a:ext uri="{9D8B030D-6E8A-4147-A177-3AD203B41FA5}">
                      <a16:colId xmlns:a16="http://schemas.microsoft.com/office/drawing/2014/main" val="2288915315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r>
                        <a:rPr lang="en-GB" dirty="0"/>
                        <a:t>Churchend Primary – Spring Term 2026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92047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/>
                        <a:t>INSET DAY – School closed to pupils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Monday 5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January 2026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067465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Term 3 Starts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Tuesday 6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January 2026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73492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Term 3 Ends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Friday 13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February 2026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25771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February Holiday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Monday 16</a:t>
                      </a:r>
                      <a:r>
                        <a:rPr lang="en-GB" b="1" baseline="30000" dirty="0"/>
                        <a:t>th</a:t>
                      </a:r>
                      <a:r>
                        <a:rPr lang="en-GB" b="1" dirty="0"/>
                        <a:t> February to Friday 20</a:t>
                      </a:r>
                      <a:r>
                        <a:rPr lang="en-GB" b="1" baseline="30000" dirty="0"/>
                        <a:t>th</a:t>
                      </a:r>
                      <a:r>
                        <a:rPr lang="en-GB" b="1" dirty="0"/>
                        <a:t> February 2026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05543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Term 4 Starts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Monday 23</a:t>
                      </a:r>
                      <a:r>
                        <a:rPr lang="en-GB" baseline="30000" dirty="0"/>
                        <a:t>rd</a:t>
                      </a:r>
                      <a:r>
                        <a:rPr lang="en-GB" dirty="0"/>
                        <a:t> February 2026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29416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Term 4 Ends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Friday 27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March 2026 </a:t>
                      </a:r>
                      <a:r>
                        <a:rPr lang="en-GB" b="1" dirty="0"/>
                        <a:t>at 13.30 hours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09463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Easter Holiday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Monday 30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March 2026 to Friday 10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April 2026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13049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00193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7A70D6B5-EEF4-40B3-85F0-4CD4532CC6E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3457335"/>
              </p:ext>
            </p:extLst>
          </p:nvPr>
        </p:nvGraphicFramePr>
        <p:xfrm>
          <a:off x="571500" y="746902"/>
          <a:ext cx="5862638" cy="27863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31319">
                  <a:extLst>
                    <a:ext uri="{9D8B030D-6E8A-4147-A177-3AD203B41FA5}">
                      <a16:colId xmlns:a16="http://schemas.microsoft.com/office/drawing/2014/main" val="2407392748"/>
                    </a:ext>
                  </a:extLst>
                </a:gridCol>
                <a:gridCol w="2931319">
                  <a:extLst>
                    <a:ext uri="{9D8B030D-6E8A-4147-A177-3AD203B41FA5}">
                      <a16:colId xmlns:a16="http://schemas.microsoft.com/office/drawing/2014/main" val="2288915315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r>
                        <a:rPr lang="en-GB" dirty="0"/>
                        <a:t>Churchend Primary – Summer Term 2026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92047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Term 5 Starts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Monday 13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April 2026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73492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Term 5 Ends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Friday 22</a:t>
                      </a:r>
                      <a:r>
                        <a:rPr lang="en-GB" baseline="30000" dirty="0"/>
                        <a:t>nd</a:t>
                      </a:r>
                      <a:r>
                        <a:rPr lang="en-GB" dirty="0"/>
                        <a:t> May 2026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25771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May Holiday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Monday 25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May 2026 to Friday 29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May 2026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05543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Term 6 Starts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Monday 1</a:t>
                      </a:r>
                      <a:r>
                        <a:rPr lang="en-GB" baseline="30000" dirty="0"/>
                        <a:t>st</a:t>
                      </a:r>
                      <a:r>
                        <a:rPr lang="en-GB" dirty="0"/>
                        <a:t> June to Tuesday 21</a:t>
                      </a:r>
                      <a:r>
                        <a:rPr lang="en-GB" baseline="30000" dirty="0"/>
                        <a:t>st </a:t>
                      </a:r>
                      <a:r>
                        <a:rPr lang="en-GB" dirty="0"/>
                        <a:t>July 2026 at </a:t>
                      </a:r>
                      <a:r>
                        <a:rPr lang="en-GB" sz="135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13:30 hrs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09463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 </a:t>
                      </a:r>
                      <a:r>
                        <a:rPr lang="en-GB" b="1" dirty="0"/>
                        <a:t>INSET DAY – School closed to pupils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Wednesday 22</a:t>
                      </a:r>
                      <a:r>
                        <a:rPr lang="en-GB" baseline="30000" dirty="0"/>
                        <a:t>nd</a:t>
                      </a:r>
                      <a:r>
                        <a:rPr lang="en-GB" dirty="0"/>
                        <a:t> July 2026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13049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Summer Holidays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Thursday 23rd July 2026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63748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906987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2f35816a-77bb-4da6-8188-7a8a86b9aedb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9688D3D34CBC44D9BFC10C7CB224D15" ma:contentTypeVersion="18" ma:contentTypeDescription="Create a new document." ma:contentTypeScope="" ma:versionID="d83f1c0b9928653a8747291c0baa8c56">
  <xsd:schema xmlns:xsd="http://www.w3.org/2001/XMLSchema" xmlns:xs="http://www.w3.org/2001/XMLSchema" xmlns:p="http://schemas.microsoft.com/office/2006/metadata/properties" xmlns:ns3="2f35816a-77bb-4da6-8188-7a8a86b9aedb" xmlns:ns4="047c8a94-8aa4-4f74-a090-acb7feae8eac" targetNamespace="http://schemas.microsoft.com/office/2006/metadata/properties" ma:root="true" ma:fieldsID="3c69f79cb47ecef7b187bec4aa2b7a54" ns3:_="" ns4:_="">
    <xsd:import namespace="2f35816a-77bb-4da6-8188-7a8a86b9aedb"/>
    <xsd:import namespace="047c8a94-8aa4-4f74-a090-acb7feae8eac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ObjectDetectorVersions" minOccurs="0"/>
                <xsd:element ref="ns3:MediaServiceSearchProperties" minOccurs="0"/>
                <xsd:element ref="ns3:MediaServiceSystemTags" minOccurs="0"/>
                <xsd:element ref="ns3:_activity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35816a-77bb-4da6-8188-7a8a86b9aed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23" nillable="true" ma:displayName="MediaServiceSystemTags" ma:hidden="true" ma:internalName="MediaServiceSystemTags" ma:readOnly="true">
      <xsd:simpleType>
        <xsd:restriction base="dms:Note"/>
      </xsd:simpleType>
    </xsd:element>
    <xsd:element name="_activity" ma:index="24" nillable="true" ma:displayName="_activity" ma:hidden="true" ma:internalName="_activity">
      <xsd:simpleType>
        <xsd:restriction base="dms:Note"/>
      </xsd:simpleType>
    </xsd:element>
    <xsd:element name="MediaLengthInSeconds" ma:index="2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7c8a94-8aa4-4f74-a090-acb7feae8eac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C0CB533-7B49-4216-85CD-511F3FC98BF8}">
  <ds:schemaRefs>
    <ds:schemaRef ds:uri="http://purl.org/dc/terms/"/>
    <ds:schemaRef ds:uri="2f35816a-77bb-4da6-8188-7a8a86b9aedb"/>
    <ds:schemaRef ds:uri="047c8a94-8aa4-4f74-a090-acb7feae8eac"/>
    <ds:schemaRef ds:uri="http://schemas.microsoft.com/office/2006/documentManagement/types"/>
    <ds:schemaRef ds:uri="http://schemas.microsoft.com/office/2006/metadata/properties"/>
    <ds:schemaRef ds:uri="http://purl.org/dc/elements/1.1/"/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DCB87A2-5F95-4312-834D-79001B2C733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B0FA2FD-4AA1-4B88-A638-E8426511C85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f35816a-77bb-4da6-8188-7a8a86b9aedb"/>
    <ds:schemaRef ds:uri="047c8a94-8aa4-4f74-a090-acb7feae8ea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64</TotalTime>
  <Words>231</Words>
  <Application>Microsoft Macintosh PowerPoint</Application>
  <PresentationFormat>Widescreen</PresentationFormat>
  <Paragraphs>48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APOTUS</vt:lpstr>
      <vt:lpstr>Arial</vt:lpstr>
      <vt:lpstr>Calibri</vt:lpstr>
      <vt:lpstr>Calibri Light</vt:lpstr>
      <vt:lpstr>Office Theme</vt:lpstr>
      <vt:lpstr>CHURCHEND PRIMARY ACADEMY TERM DATES – 2025/2026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CHURCHEND PRIMARY ACADEMY TERM DATES – 2024/2025</dc:title>
  <dc:creator>Denise Clark</dc:creator>
  <cp:lastModifiedBy>Lou Slocombe</cp:lastModifiedBy>
  <cp:revision>13</cp:revision>
  <cp:lastPrinted>2024-11-22T05:48:57Z</cp:lastPrinted>
  <dcterms:created xsi:type="dcterms:W3CDTF">2024-11-22T04:51:47Z</dcterms:created>
  <dcterms:modified xsi:type="dcterms:W3CDTF">2026-03-10T11:47:46Z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0x01010019688D3D34CBC44D9BFC10C7CB224D15</vt:lpwstr>
  </property>
</Properties>
</file>