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DA9E5-B573-11DF-64E8-84FBD011AAD2}" v="2" dt="2024-11-22T12:46:00.6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754" autoAdjust="0"/>
    <p:restoredTop sz="94660"/>
  </p:normalViewPr>
  <p:slideViewPr>
    <p:cSldViewPr snapToGrid="0">
      <p:cViewPr varScale="1">
        <p:scale>
          <a:sx n="82" d="100"/>
          <a:sy n="82" d="100"/>
        </p:scale>
        <p:origin x="11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x Webb" userId="S::m.webb@churchendacademy.com::7dc60505-3799-43ec-a3c0-7bcba1ee9b33" providerId="AD" clId="Web-{02BDA9E5-B573-11DF-64E8-84FBD011AAD2}"/>
    <pc:docChg chg="modSld">
      <pc:chgData name="Max Webb" userId="S::m.webb@churchendacademy.com::7dc60505-3799-43ec-a3c0-7bcba1ee9b33" providerId="AD" clId="Web-{02BDA9E5-B573-11DF-64E8-84FBD011AAD2}" dt="2024-11-22T12:45:57.046" v="0" actId="20577"/>
      <pc:docMkLst>
        <pc:docMk/>
      </pc:docMkLst>
      <pc:sldChg chg="modSp">
        <pc:chgData name="Max Webb" userId="S::m.webb@churchendacademy.com::7dc60505-3799-43ec-a3c0-7bcba1ee9b33" providerId="AD" clId="Web-{02BDA9E5-B573-11DF-64E8-84FBD011AAD2}" dt="2024-11-22T12:45:57.046" v="0" actId="20577"/>
        <pc:sldMkLst>
          <pc:docMk/>
          <pc:sldMk cId="3138653283" sldId="256"/>
        </pc:sldMkLst>
        <pc:spChg chg="mod">
          <ac:chgData name="Max Webb" userId="S::m.webb@churchendacademy.com::7dc60505-3799-43ec-a3c0-7bcba1ee9b33" providerId="AD" clId="Web-{02BDA9E5-B573-11DF-64E8-84FBD011AAD2}" dt="2024-11-22T12:45:57.046" v="0" actId="20577"/>
          <ac:spMkLst>
            <pc:docMk/>
            <pc:sldMk cId="3138653283" sldId="256"/>
            <ac:spMk id="5" creationId="{DF3339F4-E0EB-442A-9B35-BEE5DB9ABDA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09852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777276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3EB653-7F90-43BD-967D-B62D0F37D4F5}" type="datetimeFigureOut">
              <a:rPr lang="en-GB" smtClean="0"/>
              <a:t>22/11/2024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56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3EB653-7F90-43BD-967D-B62D0F37D4F5}" type="datetimeFigureOut">
              <a:rPr lang="en-GB" smtClean="0"/>
              <a:t>22/11/2024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81132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3EB653-7F90-43BD-967D-B62D0F37D4F5}" type="datetimeFigureOut">
              <a:rPr lang="en-GB" smtClean="0"/>
              <a:t>22/11/2024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720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3EB653-7F90-43BD-967D-B62D0F37D4F5}" type="datetimeFigureOut">
              <a:rPr lang="en-GB" smtClean="0"/>
              <a:t>22/11/2024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37617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3EB653-7F90-43BD-967D-B62D0F37D4F5}" type="datetimeFigureOut">
              <a:rPr lang="en-GB" smtClean="0"/>
              <a:t>22/11/2024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94984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116307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3868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72916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206204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EB653-7F90-43BD-967D-B62D0F37D4F5}" type="datetimeFigureOut">
              <a:rPr lang="en-GB" smtClean="0"/>
              <a:t>22/11/2024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BD9A8-EFB4-4A8C-8CA9-6E871ACA33A9}" type="slidenum">
              <a:rPr lang="en-GB" smtClean="0"/>
              <a:t>‹#›</a:t>
            </a:fld>
            <a:endParaRPr lang="en-GB"/>
          </a:p>
        </p:txBody>
      </p:sp>
    </p:spTree>
    <p:extLst>
      <p:ext uri="{BB962C8B-B14F-4D97-AF65-F5344CB8AC3E}">
        <p14:creationId xmlns:p14="http://schemas.microsoft.com/office/powerpoint/2010/main" val="4120651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3339F4-E0EB-442A-9B35-BEE5DB9ABDA6}"/>
              </a:ext>
            </a:extLst>
          </p:cNvPr>
          <p:cNvSpPr txBox="1">
            <a:spLocks/>
          </p:cNvSpPr>
          <p:nvPr/>
        </p:nvSpPr>
        <p:spPr>
          <a:xfrm>
            <a:off x="266903" y="113873"/>
            <a:ext cx="11858017" cy="339599"/>
          </a:xfrm>
          <a:prstGeom prst="rect">
            <a:avLst/>
          </a:prstGeom>
        </p:spPr>
        <p:txBody>
          <a:bodyPr vert="horz" lIns="91440" tIns="45720" rIns="91440" bIns="45720" rtlCol="0" anchor="b">
            <a:normAutofit fontScale="7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b="1" dirty="0"/>
              <a:t>The Tudors| History </a:t>
            </a:r>
            <a:r>
              <a:rPr lang="en-GB" sz="2800" b="1" dirty="0">
                <a:ea typeface="+mj-lt"/>
                <a:cs typeface="+mj-lt"/>
              </a:rPr>
              <a:t>|</a:t>
            </a:r>
            <a:r>
              <a:rPr lang="en-GB" sz="2800" b="1" dirty="0"/>
              <a:t> Year Five | Autumn 2</a:t>
            </a:r>
          </a:p>
        </p:txBody>
      </p:sp>
      <p:graphicFrame>
        <p:nvGraphicFramePr>
          <p:cNvPr id="6" name="Table 5">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3633610055"/>
              </p:ext>
            </p:extLst>
          </p:nvPr>
        </p:nvGraphicFramePr>
        <p:xfrm>
          <a:off x="119876" y="603847"/>
          <a:ext cx="4294807" cy="3185683"/>
        </p:xfrm>
        <a:graphic>
          <a:graphicData uri="http://schemas.openxmlformats.org/drawingml/2006/table">
            <a:tbl>
              <a:tblPr firstRow="1" bandRow="1">
                <a:tableStyleId>{93296810-A885-4BE3-A3E7-6D5BEEA58F35}</a:tableStyleId>
              </a:tblPr>
              <a:tblGrid>
                <a:gridCol w="4294807">
                  <a:extLst>
                    <a:ext uri="{9D8B030D-6E8A-4147-A177-3AD203B41FA5}">
                      <a16:colId xmlns:a16="http://schemas.microsoft.com/office/drawing/2014/main" val="446296250"/>
                    </a:ext>
                  </a:extLst>
                </a:gridCol>
              </a:tblGrid>
              <a:tr h="39287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u="none" strike="noStrike" baseline="0" dirty="0"/>
                        <a:t>Legacy</a:t>
                      </a:r>
                    </a:p>
                  </a:txBody>
                  <a:tcPr/>
                </a:tc>
                <a:extLst>
                  <a:ext uri="{0D108BD9-81ED-4DB2-BD59-A6C34878D82A}">
                    <a16:rowId xmlns:a16="http://schemas.microsoft.com/office/drawing/2014/main" val="3654212140"/>
                  </a:ext>
                </a:extLst>
              </a:tr>
              <a:tr h="799330">
                <a:tc>
                  <a:txBody>
                    <a:bodyPr/>
                    <a:lstStyle/>
                    <a:p>
                      <a:pPr lvl="0">
                        <a:buNone/>
                      </a:pPr>
                      <a:r>
                        <a:rPr lang="en-GB" sz="1100" dirty="0">
                          <a:latin typeface="+mn-lt"/>
                        </a:rPr>
                        <a:t>Henry VIII's decision to break with the Catholic Church in Rome is still a significant point in history today. In 1534 the Pope had refused to allow Henry to remarry. Henry remarried anyway (to the second of his six wives) and named himself the head of the Protestant Church of England. This started the English Reformation, during which the power of the Roman Catholic Church was challenged. </a:t>
                      </a:r>
                      <a:endParaRPr lang="en-GB" sz="1100" dirty="0">
                        <a:solidFill>
                          <a:srgbClr val="000000"/>
                        </a:solidFill>
                        <a:latin typeface="+mn-lt"/>
                      </a:endParaRPr>
                    </a:p>
                  </a:txBody>
                  <a:tcPr/>
                </a:tc>
                <a:extLst>
                  <a:ext uri="{0D108BD9-81ED-4DB2-BD59-A6C34878D82A}">
                    <a16:rowId xmlns:a16="http://schemas.microsoft.com/office/drawing/2014/main" val="3937139634"/>
                  </a:ext>
                </a:extLst>
              </a:tr>
              <a:tr h="506810">
                <a:tc>
                  <a:txBody>
                    <a:bodyPr/>
                    <a:lstStyle/>
                    <a:p>
                      <a:pPr lvl="0">
                        <a:buNone/>
                      </a:pPr>
                      <a:r>
                        <a:rPr lang="en-GB" sz="1100" dirty="0">
                          <a:latin typeface="+mn-lt"/>
                        </a:rPr>
                        <a:t>The consequences of this were far reaching and divided Catholics and Protestants even further, in Britain and Europe.</a:t>
                      </a:r>
                      <a:endParaRPr lang="en-GB" sz="11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3194753616"/>
                  </a:ext>
                </a:extLst>
              </a:tr>
              <a:tr h="5068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Although still very much in power, the Tudors, notably Henry VIII, recognised the need to involve Parliament in important decisions, thus helping to develop the system of government we understand today.</a:t>
                      </a:r>
                      <a:endParaRPr lang="en-GB" sz="11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633664129"/>
                  </a:ext>
                </a:extLst>
              </a:tr>
              <a:tr h="5068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It was also a time of global exploration and popular entertainment. Famous explorers returned with unusual gifts from the New World and writers, such as Shakespeare, were filling theatres with their plays.</a:t>
                      </a:r>
                      <a:endParaRPr lang="en-GB" sz="11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650071364"/>
                  </a:ext>
                </a:extLst>
              </a:tr>
            </a:tbl>
          </a:graphicData>
        </a:graphic>
      </p:graphicFrame>
      <p:graphicFrame>
        <p:nvGraphicFramePr>
          <p:cNvPr id="7" name="Table 6">
            <a:extLst>
              <a:ext uri="{FF2B5EF4-FFF2-40B4-BE49-F238E27FC236}">
                <a16:creationId xmlns:a16="http://schemas.microsoft.com/office/drawing/2014/main" id="{13D30684-5C08-41EC-ACFE-CB813B01196D}"/>
              </a:ext>
            </a:extLst>
          </p:cNvPr>
          <p:cNvGraphicFramePr>
            <a:graphicFrameLocks noGrp="1"/>
          </p:cNvGraphicFramePr>
          <p:nvPr>
            <p:extLst>
              <p:ext uri="{D42A27DB-BD31-4B8C-83A1-F6EECF244321}">
                <p14:modId xmlns:p14="http://schemas.microsoft.com/office/powerpoint/2010/main" val="2961373907"/>
              </p:ext>
            </p:extLst>
          </p:nvPr>
        </p:nvGraphicFramePr>
        <p:xfrm>
          <a:off x="9027583" y="190500"/>
          <a:ext cx="3074615" cy="5459151"/>
        </p:xfrm>
        <a:graphic>
          <a:graphicData uri="http://schemas.openxmlformats.org/drawingml/2006/table">
            <a:tbl>
              <a:tblPr firstRow="1" bandRow="1">
                <a:tableStyleId>{00A15C55-8517-42AA-B614-E9B94910E393}</a:tableStyleId>
              </a:tblPr>
              <a:tblGrid>
                <a:gridCol w="1045104">
                  <a:extLst>
                    <a:ext uri="{9D8B030D-6E8A-4147-A177-3AD203B41FA5}">
                      <a16:colId xmlns:a16="http://schemas.microsoft.com/office/drawing/2014/main" val="1840376779"/>
                    </a:ext>
                  </a:extLst>
                </a:gridCol>
                <a:gridCol w="2029511">
                  <a:extLst>
                    <a:ext uri="{9D8B030D-6E8A-4147-A177-3AD203B41FA5}">
                      <a16:colId xmlns:a16="http://schemas.microsoft.com/office/drawing/2014/main" val="3275393133"/>
                    </a:ext>
                  </a:extLst>
                </a:gridCol>
              </a:tblGrid>
              <a:tr h="356705">
                <a:tc gridSpan="2">
                  <a:txBody>
                    <a:bodyPr/>
                    <a:lstStyle/>
                    <a:p>
                      <a:pPr algn="ctr"/>
                      <a:r>
                        <a:rPr lang="en-GB" sz="1400" b="1" i="0" u="none" strike="noStrike" baseline="0" dirty="0">
                          <a:solidFill>
                            <a:schemeClr val="tx1">
                              <a:lumMod val="95000"/>
                              <a:lumOff val="5000"/>
                            </a:schemeClr>
                          </a:solidFill>
                          <a:latin typeface="+mn-lt"/>
                        </a:rPr>
                        <a:t>Vocabulary</a:t>
                      </a:r>
                    </a:p>
                  </a:txBody>
                  <a:tcPr>
                    <a:solidFill>
                      <a:srgbClr val="FFC000"/>
                    </a:solidFill>
                  </a:tcPr>
                </a:tc>
                <a:tc hMerge="1">
                  <a:txBody>
                    <a:bodyPr/>
                    <a:lstStyle/>
                    <a:p>
                      <a:endParaRPr lang="en-GB"/>
                    </a:p>
                  </a:txBody>
                  <a:tcPr/>
                </a:tc>
                <a:extLst>
                  <a:ext uri="{0D108BD9-81ED-4DB2-BD59-A6C34878D82A}">
                    <a16:rowId xmlns:a16="http://schemas.microsoft.com/office/drawing/2014/main" val="751440064"/>
                  </a:ext>
                </a:extLst>
              </a:tr>
              <a:tr h="663648">
                <a:tc>
                  <a:txBody>
                    <a:bodyPr/>
                    <a:lstStyle/>
                    <a:p>
                      <a:r>
                        <a:rPr lang="en-GB" sz="1100" b="0" i="0" u="none" strike="noStrike" kern="1200" baseline="0" dirty="0">
                          <a:solidFill>
                            <a:schemeClr val="dk1"/>
                          </a:solidFill>
                          <a:latin typeface="+mn-lt"/>
                          <a:ea typeface="+mn-ea"/>
                          <a:cs typeface="+mn-cs"/>
                        </a:rPr>
                        <a:t>Monarch</a:t>
                      </a:r>
                    </a:p>
                  </a:txBody>
                  <a:tcPr/>
                </a:tc>
                <a:tc>
                  <a:txBody>
                    <a:bodyPr/>
                    <a:lstStyle/>
                    <a:p>
                      <a:pPr lvl="0">
                        <a:buNone/>
                      </a:pPr>
                      <a:r>
                        <a:rPr lang="en-GB" sz="1100" b="0" i="0" u="none" strike="noStrike" kern="1200" baseline="0" noProof="0" dirty="0"/>
                        <a:t>The king or queen of a country</a:t>
                      </a:r>
                      <a:endParaRPr lang="en-US" dirty="0"/>
                    </a:p>
                  </a:txBody>
                  <a:tcPr/>
                </a:tc>
                <a:extLst>
                  <a:ext uri="{0D108BD9-81ED-4DB2-BD59-A6C34878D82A}">
                    <a16:rowId xmlns:a16="http://schemas.microsoft.com/office/drawing/2014/main" val="3991804824"/>
                  </a:ext>
                </a:extLst>
              </a:tr>
              <a:tr h="695575">
                <a:tc>
                  <a:txBody>
                    <a:bodyPr/>
                    <a:lstStyle/>
                    <a:p>
                      <a:r>
                        <a:rPr lang="en-GB" sz="1100" dirty="0">
                          <a:latin typeface="+mn-lt"/>
                        </a:rPr>
                        <a:t>Reformation</a:t>
                      </a:r>
                    </a:p>
                  </a:txBody>
                  <a:tcPr/>
                </a:tc>
                <a:tc>
                  <a:txBody>
                    <a:bodyPr/>
                    <a:lstStyle/>
                    <a:p>
                      <a:pPr marL="0" marR="0" lvl="0" indent="0" algn="l">
                        <a:lnSpc>
                          <a:spcPct val="100000"/>
                        </a:lnSpc>
                        <a:spcBef>
                          <a:spcPts val="0"/>
                        </a:spcBef>
                        <a:spcAft>
                          <a:spcPts val="0"/>
                        </a:spcAft>
                        <a:buNone/>
                      </a:pPr>
                      <a:r>
                        <a:rPr lang="en-GB" sz="1100" dirty="0"/>
                        <a:t>Changes to the Catholic Church that led to the setting up of the Protestant Church</a:t>
                      </a:r>
                      <a:endParaRPr lang="en-US" dirty="0"/>
                    </a:p>
                  </a:txBody>
                  <a:tcPr/>
                </a:tc>
                <a:extLst>
                  <a:ext uri="{0D108BD9-81ED-4DB2-BD59-A6C34878D82A}">
                    <a16:rowId xmlns:a16="http://schemas.microsoft.com/office/drawing/2014/main" val="153281937"/>
                  </a:ext>
                </a:extLst>
              </a:tr>
              <a:tr h="474033">
                <a:tc>
                  <a:txBody>
                    <a:bodyPr/>
                    <a:lstStyle/>
                    <a:p>
                      <a:r>
                        <a:rPr lang="en-GB" sz="1100" dirty="0">
                          <a:solidFill>
                            <a:srgbClr val="000000"/>
                          </a:solidFill>
                          <a:latin typeface="+mn-lt"/>
                        </a:rPr>
                        <a:t>Alliance</a:t>
                      </a:r>
                      <a:endParaRPr lang="en-GB" sz="1100" dirty="0">
                        <a:latin typeface="+mn-lt"/>
                      </a:endParaRPr>
                    </a:p>
                  </a:txBody>
                  <a:tcPr/>
                </a:tc>
                <a:tc>
                  <a:txBody>
                    <a:bodyPr/>
                    <a:lstStyle/>
                    <a:p>
                      <a:pPr marL="0" marR="0" lvl="0" indent="0" algn="l">
                        <a:lnSpc>
                          <a:spcPct val="100000"/>
                        </a:lnSpc>
                        <a:spcBef>
                          <a:spcPts val="0"/>
                        </a:spcBef>
                        <a:spcAft>
                          <a:spcPts val="0"/>
                        </a:spcAft>
                        <a:buNone/>
                      </a:pPr>
                      <a:r>
                        <a:rPr lang="en-GB" sz="1100" b="0" i="0" u="none" strike="noStrike" baseline="0" noProof="0" dirty="0"/>
                        <a:t>Groups working together</a:t>
                      </a:r>
                      <a:endParaRPr lang="en-US" dirty="0"/>
                    </a:p>
                  </a:txBody>
                  <a:tcPr/>
                </a:tc>
                <a:extLst>
                  <a:ext uri="{0D108BD9-81ED-4DB2-BD59-A6C34878D82A}">
                    <a16:rowId xmlns:a16="http://schemas.microsoft.com/office/drawing/2014/main" val="53047896"/>
                  </a:ext>
                </a:extLst>
              </a:tr>
              <a:tr h="499388">
                <a:tc>
                  <a:txBody>
                    <a:bodyPr/>
                    <a:lstStyle/>
                    <a:p>
                      <a:r>
                        <a:rPr lang="en-GB" sz="1100" dirty="0">
                          <a:latin typeface="+mn-lt"/>
                        </a:rPr>
                        <a:t>Heir</a:t>
                      </a:r>
                    </a:p>
                  </a:txBody>
                  <a:tcPr/>
                </a:tc>
                <a:tc>
                  <a:txBody>
                    <a:bodyPr/>
                    <a:lstStyle/>
                    <a:p>
                      <a:pPr marL="0" marR="0" lvl="0" indent="0" algn="l">
                        <a:lnSpc>
                          <a:spcPct val="100000"/>
                        </a:lnSpc>
                        <a:spcBef>
                          <a:spcPts val="0"/>
                        </a:spcBef>
                        <a:spcAft>
                          <a:spcPts val="0"/>
                        </a:spcAft>
                        <a:buNone/>
                      </a:pPr>
                      <a:r>
                        <a:rPr lang="en-GB" sz="1100" dirty="0"/>
                        <a:t>Someone who will inherit a title or property</a:t>
                      </a:r>
                      <a:endParaRPr lang="en-US" dirty="0"/>
                    </a:p>
                  </a:txBody>
                  <a:tcPr/>
                </a:tc>
                <a:extLst>
                  <a:ext uri="{0D108BD9-81ED-4DB2-BD59-A6C34878D82A}">
                    <a16:rowId xmlns:a16="http://schemas.microsoft.com/office/drawing/2014/main" val="388877722"/>
                  </a:ext>
                </a:extLst>
              </a:tr>
              <a:tr h="499388">
                <a:tc>
                  <a:txBody>
                    <a:bodyPr/>
                    <a:lstStyle/>
                    <a:p>
                      <a:r>
                        <a:rPr lang="en-GB" sz="1100" dirty="0">
                          <a:solidFill>
                            <a:srgbClr val="000000"/>
                          </a:solidFill>
                          <a:latin typeface="+mn-lt"/>
                        </a:rPr>
                        <a:t>Rebellion</a:t>
                      </a:r>
                      <a:endParaRPr lang="en-GB" sz="1100" dirty="0">
                        <a:latin typeface="+mn-lt"/>
                      </a:endParaRPr>
                    </a:p>
                  </a:txBody>
                  <a:tcPr/>
                </a:tc>
                <a:tc>
                  <a:txBody>
                    <a:bodyPr/>
                    <a:lstStyle/>
                    <a:p>
                      <a:pPr lvl="0">
                        <a:buNone/>
                      </a:pPr>
                      <a:r>
                        <a:rPr lang="en-GB" sz="1100" dirty="0"/>
                        <a:t>Violent action to change a countries political system</a:t>
                      </a:r>
                      <a:endParaRPr lang="en-US" sz="1100" dirty="0"/>
                    </a:p>
                  </a:txBody>
                  <a:tcPr/>
                </a:tc>
                <a:extLst>
                  <a:ext uri="{0D108BD9-81ED-4DB2-BD59-A6C34878D82A}">
                    <a16:rowId xmlns:a16="http://schemas.microsoft.com/office/drawing/2014/main" val="44768107"/>
                  </a:ext>
                </a:extLst>
              </a:tr>
              <a:tr h="499388">
                <a:tc>
                  <a:txBody>
                    <a:bodyPr/>
                    <a:lstStyle/>
                    <a:p>
                      <a:r>
                        <a:rPr lang="en-GB" sz="1100" dirty="0">
                          <a:solidFill>
                            <a:srgbClr val="000000"/>
                          </a:solidFill>
                          <a:latin typeface="+mn-lt"/>
                        </a:rPr>
                        <a:t>Parliament</a:t>
                      </a:r>
                    </a:p>
                  </a:txBody>
                  <a:tcPr/>
                </a:tc>
                <a:tc>
                  <a:txBody>
                    <a:bodyPr/>
                    <a:lstStyle/>
                    <a:p>
                      <a:pPr marL="0" marR="0" lvl="0" indent="0" algn="l">
                        <a:lnSpc>
                          <a:spcPct val="100000"/>
                        </a:lnSpc>
                        <a:spcBef>
                          <a:spcPts val="0"/>
                        </a:spcBef>
                        <a:spcAft>
                          <a:spcPts val="0"/>
                        </a:spcAft>
                        <a:buNone/>
                      </a:pPr>
                      <a:r>
                        <a:rPr lang="en-GB" sz="1100" b="0" i="0" u="none" strike="noStrike" kern="1200" baseline="0" noProof="0" dirty="0"/>
                        <a:t>A group of people who make or change laws</a:t>
                      </a:r>
                      <a:endParaRPr lang="en-US" dirty="0"/>
                    </a:p>
                  </a:txBody>
                  <a:tcPr/>
                </a:tc>
                <a:extLst>
                  <a:ext uri="{0D108BD9-81ED-4DB2-BD59-A6C34878D82A}">
                    <a16:rowId xmlns:a16="http://schemas.microsoft.com/office/drawing/2014/main" val="719353457"/>
                  </a:ext>
                </a:extLst>
              </a:tr>
              <a:tr h="474033">
                <a:tc>
                  <a:txBody>
                    <a:bodyPr/>
                    <a:lstStyle/>
                    <a:p>
                      <a:r>
                        <a:rPr lang="en-GB" sz="1100" dirty="0">
                          <a:solidFill>
                            <a:srgbClr val="000000"/>
                          </a:solidFill>
                          <a:latin typeface="+mn-lt"/>
                        </a:rPr>
                        <a:t>Military</a:t>
                      </a:r>
                    </a:p>
                  </a:txBody>
                  <a:tcPr/>
                </a:tc>
                <a:tc>
                  <a:txBody>
                    <a:bodyPr/>
                    <a:lstStyle/>
                    <a:p>
                      <a:pPr lvl="0">
                        <a:buNone/>
                      </a:pPr>
                      <a:r>
                        <a:rPr lang="en-GB" sz="1100" b="0" i="0" u="none" strike="noStrike" kern="1200" baseline="0" noProof="0" dirty="0"/>
                        <a:t>Armed forces of a country</a:t>
                      </a:r>
                      <a:endParaRPr lang="en-US" dirty="0"/>
                    </a:p>
                  </a:txBody>
                  <a:tcPr/>
                </a:tc>
                <a:extLst>
                  <a:ext uri="{0D108BD9-81ED-4DB2-BD59-A6C34878D82A}">
                    <a16:rowId xmlns:a16="http://schemas.microsoft.com/office/drawing/2014/main" val="2372247544"/>
                  </a:ext>
                </a:extLst>
              </a:tr>
              <a:tr h="474033">
                <a:tc>
                  <a:txBody>
                    <a:bodyPr/>
                    <a:lstStyle/>
                    <a:p>
                      <a:pPr lvl="0">
                        <a:buNone/>
                      </a:pPr>
                      <a:r>
                        <a:rPr lang="en-GB" sz="1100" dirty="0">
                          <a:solidFill>
                            <a:srgbClr val="000000"/>
                          </a:solidFill>
                          <a:latin typeface="+mn-lt"/>
                        </a:rPr>
                        <a:t>Protestant</a:t>
                      </a:r>
                      <a:endParaRPr lang="en-US" dirty="0"/>
                    </a:p>
                  </a:txBody>
                  <a:tcPr/>
                </a:tc>
                <a:tc>
                  <a:txBody>
                    <a:bodyPr/>
                    <a:lstStyle/>
                    <a:p>
                      <a:pPr lvl="0">
                        <a:buNone/>
                      </a:pPr>
                      <a:r>
                        <a:rPr lang="en-US" sz="1200" dirty="0"/>
                        <a:t>The</a:t>
                      </a:r>
                      <a:r>
                        <a:rPr lang="en-US" sz="1200" baseline="0" dirty="0"/>
                        <a:t> second largest branch of Christianity that became separate from the Catholic Church</a:t>
                      </a:r>
                      <a:endParaRPr lang="en-US" sz="1200" dirty="0"/>
                    </a:p>
                  </a:txBody>
                  <a:tcPr/>
                </a:tc>
                <a:extLst>
                  <a:ext uri="{0D108BD9-81ED-4DB2-BD59-A6C34878D82A}">
                    <a16:rowId xmlns:a16="http://schemas.microsoft.com/office/drawing/2014/main" val="4276282526"/>
                  </a:ext>
                </a:extLst>
              </a:tr>
              <a:tr h="474033">
                <a:tc>
                  <a:txBody>
                    <a:bodyPr/>
                    <a:lstStyle/>
                    <a:p>
                      <a:pPr lvl="0">
                        <a:buNone/>
                      </a:pPr>
                      <a:r>
                        <a:rPr lang="en-US" sz="1200" dirty="0"/>
                        <a:t>Reign</a:t>
                      </a:r>
                    </a:p>
                  </a:txBody>
                  <a:tcPr/>
                </a:tc>
                <a:tc>
                  <a:txBody>
                    <a:bodyPr/>
                    <a:lstStyle/>
                    <a:p>
                      <a:pPr lvl="0">
                        <a:buNone/>
                      </a:pPr>
                      <a:r>
                        <a:rPr lang="en-US" sz="1200" dirty="0"/>
                        <a:t>The time period a King or Queen</a:t>
                      </a:r>
                      <a:r>
                        <a:rPr lang="en-US" sz="1200" baseline="0" dirty="0"/>
                        <a:t> is ruling</a:t>
                      </a:r>
                      <a:endParaRPr lang="en-US" sz="1200" dirty="0"/>
                    </a:p>
                  </a:txBody>
                  <a:tcPr/>
                </a:tc>
                <a:extLst>
                  <a:ext uri="{0D108BD9-81ED-4DB2-BD59-A6C34878D82A}">
                    <a16:rowId xmlns:a16="http://schemas.microsoft.com/office/drawing/2014/main" val="32354473"/>
                  </a:ext>
                </a:extLst>
              </a:tr>
            </a:tbl>
          </a:graphicData>
        </a:graphic>
      </p:graphicFrame>
      <p:sp>
        <p:nvSpPr>
          <p:cNvPr id="16" name="Rectangle 15"/>
          <p:cNvSpPr/>
          <p:nvPr/>
        </p:nvSpPr>
        <p:spPr>
          <a:xfrm>
            <a:off x="353329" y="5846332"/>
            <a:ext cx="11771591" cy="316118"/>
          </a:xfrm>
          <a:prstGeom prst="rect">
            <a:avLst/>
          </a:prstGeom>
          <a:gradFill>
            <a:gsLst>
              <a:gs pos="0">
                <a:schemeClr val="accent1">
                  <a:lumMod val="5000"/>
                  <a:lumOff val="95000"/>
                </a:schemeClr>
              </a:gs>
              <a:gs pos="10000">
                <a:schemeClr val="accent1">
                  <a:lumMod val="45000"/>
                  <a:lumOff val="55000"/>
                </a:schemeClr>
              </a:gs>
              <a:gs pos="83000">
                <a:schemeClr val="accent1">
                  <a:lumMod val="45000"/>
                  <a:lumOff val="55000"/>
                </a:schemeClr>
              </a:gs>
              <a:gs pos="90000">
                <a:schemeClr val="accent1">
                  <a:lumMod val="30000"/>
                  <a:lumOff val="70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202038" y="5579026"/>
            <a:ext cx="550151" cy="307777"/>
          </a:xfrm>
          <a:prstGeom prst="rect">
            <a:avLst/>
          </a:prstGeom>
          <a:noFill/>
        </p:spPr>
        <p:txBody>
          <a:bodyPr wrap="none" lIns="91440" tIns="45720" rIns="91440" bIns="45720" rtlCol="0" anchor="t">
            <a:spAutoFit/>
          </a:bodyPr>
          <a:lstStyle/>
          <a:p>
            <a:r>
              <a:rPr lang="en-GB" sz="1400" b="1" dirty="0"/>
              <a:t>1485</a:t>
            </a:r>
          </a:p>
        </p:txBody>
      </p:sp>
      <p:sp>
        <p:nvSpPr>
          <p:cNvPr id="21" name="TextBox 20"/>
          <p:cNvSpPr txBox="1"/>
          <p:nvPr/>
        </p:nvSpPr>
        <p:spPr>
          <a:xfrm>
            <a:off x="10814034" y="5577094"/>
            <a:ext cx="550151" cy="307777"/>
          </a:xfrm>
          <a:prstGeom prst="rect">
            <a:avLst/>
          </a:prstGeom>
          <a:noFill/>
        </p:spPr>
        <p:txBody>
          <a:bodyPr wrap="none" lIns="91440" tIns="45720" rIns="91440" bIns="45720" rtlCol="0" anchor="t">
            <a:spAutoFit/>
          </a:bodyPr>
          <a:lstStyle/>
          <a:p>
            <a:r>
              <a:rPr lang="en-GB" sz="1400" b="1" dirty="0"/>
              <a:t>1603</a:t>
            </a:r>
          </a:p>
        </p:txBody>
      </p:sp>
      <p:sp>
        <p:nvSpPr>
          <p:cNvPr id="24" name="TextBox 23"/>
          <p:cNvSpPr txBox="1"/>
          <p:nvPr/>
        </p:nvSpPr>
        <p:spPr>
          <a:xfrm flipH="1">
            <a:off x="10250542" y="6396481"/>
            <a:ext cx="1785025" cy="430887"/>
          </a:xfrm>
          <a:prstGeom prst="rect">
            <a:avLst/>
          </a:prstGeom>
          <a:noFill/>
        </p:spPr>
        <p:txBody>
          <a:bodyPr wrap="square" lIns="91440" tIns="45720" rIns="91440" bIns="45720" rtlCol="0" anchor="t">
            <a:spAutoFit/>
          </a:bodyPr>
          <a:lstStyle/>
          <a:p>
            <a:r>
              <a:rPr lang="en-GB" sz="1100" dirty="0"/>
              <a:t>Elizabeth I died and James Stuart became king</a:t>
            </a:r>
            <a:endParaRPr lang="en-US" dirty="0"/>
          </a:p>
        </p:txBody>
      </p:sp>
      <p:sp>
        <p:nvSpPr>
          <p:cNvPr id="26" name="Rectangle 25"/>
          <p:cNvSpPr/>
          <p:nvPr/>
        </p:nvSpPr>
        <p:spPr>
          <a:xfrm>
            <a:off x="56025" y="6351326"/>
            <a:ext cx="2151843" cy="430887"/>
          </a:xfrm>
          <a:prstGeom prst="rect">
            <a:avLst/>
          </a:prstGeom>
        </p:spPr>
        <p:txBody>
          <a:bodyPr wrap="square" lIns="91440" tIns="45720" rIns="91440" bIns="45720" anchor="t">
            <a:spAutoFit/>
          </a:bodyPr>
          <a:lstStyle/>
          <a:p>
            <a:r>
              <a:rPr lang="en-GB" sz="1100" dirty="0"/>
              <a:t>Battle of Bosworth Field; Henry Tudor became Henry VII</a:t>
            </a:r>
            <a:endParaRPr lang="en-US" dirty="0"/>
          </a:p>
        </p:txBody>
      </p:sp>
      <p:sp>
        <p:nvSpPr>
          <p:cNvPr id="28" name="Up Arrow 27"/>
          <p:cNvSpPr/>
          <p:nvPr/>
        </p:nvSpPr>
        <p:spPr>
          <a:xfrm>
            <a:off x="8832894" y="6195679"/>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p:cNvSpPr txBox="1"/>
          <p:nvPr/>
        </p:nvSpPr>
        <p:spPr>
          <a:xfrm flipH="1">
            <a:off x="8069882" y="6427113"/>
            <a:ext cx="1983577" cy="430887"/>
          </a:xfrm>
          <a:prstGeom prst="rect">
            <a:avLst/>
          </a:prstGeom>
          <a:noFill/>
        </p:spPr>
        <p:txBody>
          <a:bodyPr wrap="square" lIns="91440" tIns="45720" rIns="91440" bIns="45720" rtlCol="0" anchor="t">
            <a:spAutoFit/>
          </a:bodyPr>
          <a:lstStyle/>
          <a:p>
            <a:r>
              <a:rPr lang="en-GB" sz="1100" dirty="0"/>
              <a:t>England defeated the Spanish Armada under Elizabeth I reign</a:t>
            </a:r>
            <a:endParaRPr lang="en-GB" sz="1100" dirty="0">
              <a:cs typeface="Calibri"/>
            </a:endParaRPr>
          </a:p>
        </p:txBody>
      </p:sp>
      <p:graphicFrame>
        <p:nvGraphicFramePr>
          <p:cNvPr id="30" name="Table 2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130137628"/>
              </p:ext>
            </p:extLst>
          </p:nvPr>
        </p:nvGraphicFramePr>
        <p:xfrm>
          <a:off x="4450839" y="566742"/>
          <a:ext cx="3162941" cy="4480560"/>
        </p:xfrm>
        <a:graphic>
          <a:graphicData uri="http://schemas.openxmlformats.org/drawingml/2006/table">
            <a:tbl>
              <a:tblPr firstRow="1" bandRow="1">
                <a:tableStyleId>{93296810-A885-4BE3-A3E7-6D5BEEA58F35}</a:tableStyleId>
              </a:tblPr>
              <a:tblGrid>
                <a:gridCol w="3162941">
                  <a:extLst>
                    <a:ext uri="{9D8B030D-6E8A-4147-A177-3AD203B41FA5}">
                      <a16:colId xmlns:a16="http://schemas.microsoft.com/office/drawing/2014/main" val="446296250"/>
                    </a:ext>
                  </a:extLst>
                </a:gridCol>
              </a:tblGrid>
              <a:tr h="29317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u="none" strike="noStrike" baseline="0" dirty="0"/>
                        <a:t>Key People &amp; Places</a:t>
                      </a:r>
                    </a:p>
                  </a:txBody>
                  <a:tcPr>
                    <a:solidFill>
                      <a:srgbClr val="7030A0"/>
                    </a:solidFill>
                  </a:tcPr>
                </a:tc>
                <a:extLst>
                  <a:ext uri="{0D108BD9-81ED-4DB2-BD59-A6C34878D82A}">
                    <a16:rowId xmlns:a16="http://schemas.microsoft.com/office/drawing/2014/main" val="3654212140"/>
                  </a:ext>
                </a:extLst>
              </a:tr>
              <a:tr h="643381">
                <a:tc>
                  <a:txBody>
                    <a:bodyPr/>
                    <a:lstStyle/>
                    <a:p>
                      <a:pPr marL="0" marR="0" lvl="0" indent="0" algn="l">
                        <a:lnSpc>
                          <a:spcPct val="100000"/>
                        </a:lnSpc>
                        <a:spcBef>
                          <a:spcPts val="0"/>
                        </a:spcBef>
                        <a:spcAft>
                          <a:spcPts val="0"/>
                        </a:spcAft>
                        <a:buNone/>
                      </a:pPr>
                      <a:r>
                        <a:rPr lang="en-GB" sz="1100" b="0" i="0" u="none" strike="noStrike" kern="1200" baseline="0" dirty="0">
                          <a:solidFill>
                            <a:schemeClr val="dk1"/>
                          </a:solidFill>
                          <a:latin typeface="+mn-lt"/>
                          <a:ea typeface="+mn-ea"/>
                          <a:cs typeface="+mn-cs"/>
                        </a:rPr>
                        <a:t>Richard III – Head of the House of York, Richard III seized the throne from his nephews by putting them in the Tower of London. The nephews mysteriously then disappeared allowing Richard III to take the throne. Richard III fought in the Battle of Bosworth and was killed resulting in him losing the throne. </a:t>
                      </a:r>
                    </a:p>
                  </a:txBody>
                  <a:tcPr/>
                </a:tc>
                <a:extLst>
                  <a:ext uri="{0D108BD9-81ED-4DB2-BD59-A6C34878D82A}">
                    <a16:rowId xmlns:a16="http://schemas.microsoft.com/office/drawing/2014/main" val="3937139634"/>
                  </a:ext>
                </a:extLst>
              </a:tr>
              <a:tr h="6252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Henry Tudor – Head of the Lancaster House. Henry Tudor gained the throne when he defeated Richard III in the Battle of Bosworth, starting the Tudor Period. Henry VIII married Elizabeth of York from the House of York reuniting the two houses and creating the Tudor Rose.</a:t>
                      </a:r>
                    </a:p>
                  </a:txBody>
                  <a:tcPr/>
                </a:tc>
                <a:extLst>
                  <a:ext uri="{0D108BD9-81ED-4DB2-BD59-A6C34878D82A}">
                    <a16:rowId xmlns:a16="http://schemas.microsoft.com/office/drawing/2014/main" val="3194753616"/>
                  </a:ext>
                </a:extLst>
              </a:tr>
              <a:tr h="615793">
                <a:tc>
                  <a:txBody>
                    <a:bodyPr/>
                    <a:lstStyle/>
                    <a:p>
                      <a:pPr marL="0" marR="0" lvl="0" indent="0" algn="l" rtl="0" eaLnBrk="1" fontAlgn="auto" latinLnBrk="0" hangingPunct="1">
                        <a:lnSpc>
                          <a:spcPct val="100000"/>
                        </a:lnSpc>
                        <a:spcBef>
                          <a:spcPts val="0"/>
                        </a:spcBef>
                        <a:spcAft>
                          <a:spcPts val="0"/>
                        </a:spcAft>
                        <a:buClrTx/>
                        <a:buSzTx/>
                        <a:buFontTx/>
                        <a:buNone/>
                      </a:pPr>
                      <a:r>
                        <a:rPr lang="en-GB" sz="1100" dirty="0"/>
                        <a:t> Henry VIII – Son of Henry VII. He had many wives and many met their fate. He started the reformation against the Catholic Church.</a:t>
                      </a: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baseline="0" noProof="0" dirty="0">
                        <a:latin typeface="+mn-lt"/>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baseline="0" noProof="0" dirty="0">
                        <a:latin typeface="+mn-lt"/>
                      </a:endParaRPr>
                    </a:p>
                    <a:p>
                      <a:pPr marL="0" marR="0" lvl="0" indent="0" algn="l" rtl="0" eaLnBrk="1" fontAlgn="auto" latinLnBrk="0" hangingPunct="1">
                        <a:lnSpc>
                          <a:spcPct val="100000"/>
                        </a:lnSpc>
                        <a:spcBef>
                          <a:spcPts val="0"/>
                        </a:spcBef>
                        <a:spcAft>
                          <a:spcPts val="0"/>
                        </a:spcAft>
                        <a:buClrTx/>
                        <a:buSzTx/>
                        <a:buFontTx/>
                        <a:buNone/>
                      </a:pPr>
                      <a:endParaRPr lang="en-GB" sz="1100" b="0" i="0" u="none" strike="noStrike" kern="1200" baseline="0" noProof="0" dirty="0">
                        <a:latin typeface="+mn-lt"/>
                      </a:endParaRPr>
                    </a:p>
                  </a:txBody>
                  <a:tcPr/>
                </a:tc>
                <a:extLst>
                  <a:ext uri="{0D108BD9-81ED-4DB2-BD59-A6C34878D82A}">
                    <a16:rowId xmlns:a16="http://schemas.microsoft.com/office/drawing/2014/main" val="2393279181"/>
                  </a:ext>
                </a:extLst>
              </a:tr>
              <a:tr h="533400">
                <a:tc>
                  <a:txBody>
                    <a:bodyPr/>
                    <a:lstStyle/>
                    <a:p>
                      <a:pPr lvl="0">
                        <a:buNone/>
                      </a:pPr>
                      <a:r>
                        <a:rPr lang="en-GB" sz="1100" dirty="0"/>
                        <a:t>Cardinal Wolsey – King Henry VIII’s most trusted advisor. </a:t>
                      </a:r>
                    </a:p>
                    <a:p>
                      <a:pPr lvl="0">
                        <a:buNone/>
                      </a:pPr>
                      <a:endParaRPr lang="en-GB" sz="1100" dirty="0"/>
                    </a:p>
                    <a:p>
                      <a:pPr lvl="0">
                        <a:buNone/>
                      </a:pPr>
                      <a:endParaRPr lang="en-GB" sz="1100" dirty="0"/>
                    </a:p>
                    <a:p>
                      <a:pPr lvl="0">
                        <a:buNone/>
                      </a:pPr>
                      <a:endParaRPr lang="en-GB" sz="1100" dirty="0"/>
                    </a:p>
                  </a:txBody>
                  <a:tcPr/>
                </a:tc>
                <a:extLst>
                  <a:ext uri="{0D108BD9-81ED-4DB2-BD59-A6C34878D82A}">
                    <a16:rowId xmlns:a16="http://schemas.microsoft.com/office/drawing/2014/main" val="4041908573"/>
                  </a:ext>
                </a:extLst>
              </a:tr>
            </a:tbl>
          </a:graphicData>
        </a:graphic>
      </p:graphicFrame>
      <p:sp>
        <p:nvSpPr>
          <p:cNvPr id="4" name="Rectangle 3"/>
          <p:cNvSpPr/>
          <p:nvPr/>
        </p:nvSpPr>
        <p:spPr>
          <a:xfrm>
            <a:off x="1480361" y="5834785"/>
            <a:ext cx="184730" cy="369332"/>
          </a:xfrm>
          <a:prstGeom prst="rect">
            <a:avLst/>
          </a:prstGeom>
        </p:spPr>
        <p:txBody>
          <a:bodyPr wrap="none" lIns="91440" tIns="45720" rIns="91440" bIns="45720" anchor="t">
            <a:spAutoFit/>
          </a:bodyPr>
          <a:lstStyle/>
          <a:p>
            <a:pPr algn="ctr"/>
            <a:endParaRPr lang="en-GB" dirty="0">
              <a:cs typeface="Calibri"/>
            </a:endParaRPr>
          </a:p>
        </p:txBody>
      </p:sp>
      <p:sp>
        <p:nvSpPr>
          <p:cNvPr id="32" name="Rectangle 31"/>
          <p:cNvSpPr/>
          <p:nvPr/>
        </p:nvSpPr>
        <p:spPr>
          <a:xfrm>
            <a:off x="1684005" y="5830239"/>
            <a:ext cx="184730" cy="369332"/>
          </a:xfrm>
          <a:prstGeom prst="rect">
            <a:avLst/>
          </a:prstGeom>
        </p:spPr>
        <p:txBody>
          <a:bodyPr wrap="none" lIns="91440" tIns="45720" rIns="91440" bIns="45720" anchor="t">
            <a:spAutoFit/>
          </a:bodyPr>
          <a:lstStyle/>
          <a:p>
            <a:pPr algn="ctr"/>
            <a:endParaRPr lang="en-GB">
              <a:cs typeface="Calibri"/>
            </a:endParaRPr>
          </a:p>
        </p:txBody>
      </p:sp>
      <p:sp>
        <p:nvSpPr>
          <p:cNvPr id="33" name="TextBox 32"/>
          <p:cNvSpPr txBox="1"/>
          <p:nvPr/>
        </p:nvSpPr>
        <p:spPr>
          <a:xfrm>
            <a:off x="8600933" y="5581642"/>
            <a:ext cx="550151" cy="307777"/>
          </a:xfrm>
          <a:prstGeom prst="rect">
            <a:avLst/>
          </a:prstGeom>
          <a:noFill/>
        </p:spPr>
        <p:txBody>
          <a:bodyPr wrap="none" lIns="91440" tIns="45720" rIns="91440" bIns="45720" rtlCol="0" anchor="t">
            <a:spAutoFit/>
          </a:bodyPr>
          <a:lstStyle/>
          <a:p>
            <a:r>
              <a:rPr lang="en-GB" sz="1400" b="1" dirty="0"/>
              <a:t>1588</a:t>
            </a:r>
          </a:p>
        </p:txBody>
      </p:sp>
      <p:sp>
        <p:nvSpPr>
          <p:cNvPr id="34" name="Up Arrow 33"/>
          <p:cNvSpPr/>
          <p:nvPr/>
        </p:nvSpPr>
        <p:spPr>
          <a:xfrm>
            <a:off x="314419" y="6171975"/>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Up Arrow 34"/>
          <p:cNvSpPr/>
          <p:nvPr/>
        </p:nvSpPr>
        <p:spPr>
          <a:xfrm>
            <a:off x="10983541" y="6182989"/>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BEAB5A4A-5920-4BFA-8C5B-4A34AE36AE6F}"/>
              </a:ext>
            </a:extLst>
          </p:cNvPr>
          <p:cNvSpPr txBox="1"/>
          <p:nvPr/>
        </p:nvSpPr>
        <p:spPr>
          <a:xfrm>
            <a:off x="514350" y="5099888"/>
            <a:ext cx="21526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Tudor Rose</a:t>
            </a:r>
          </a:p>
        </p:txBody>
      </p:sp>
      <p:pic>
        <p:nvPicPr>
          <p:cNvPr id="3" name="Picture 7" descr="Logo&#10;&#10;Description automatically generated">
            <a:extLst>
              <a:ext uri="{FF2B5EF4-FFF2-40B4-BE49-F238E27FC236}">
                <a16:creationId xmlns:a16="http://schemas.microsoft.com/office/drawing/2014/main" id="{4844C34A-804E-4F7E-933D-95031F7B4C13}"/>
              </a:ext>
            </a:extLst>
          </p:cNvPr>
          <p:cNvPicPr>
            <a:picLocks noChangeAspect="1"/>
          </p:cNvPicPr>
          <p:nvPr/>
        </p:nvPicPr>
        <p:blipFill>
          <a:blip r:embed="rId2"/>
          <a:stretch>
            <a:fillRect/>
          </a:stretch>
        </p:blipFill>
        <p:spPr>
          <a:xfrm>
            <a:off x="57150" y="28575"/>
            <a:ext cx="914400" cy="895350"/>
          </a:xfrm>
          <a:prstGeom prst="rect">
            <a:avLst/>
          </a:prstGeom>
        </p:spPr>
      </p:pic>
      <p:pic>
        <p:nvPicPr>
          <p:cNvPr id="10" name="Picture 9">
            <a:extLst>
              <a:ext uri="{FF2B5EF4-FFF2-40B4-BE49-F238E27FC236}">
                <a16:creationId xmlns:a16="http://schemas.microsoft.com/office/drawing/2014/main" id="{8823CA2E-8067-4A44-AEB8-BE5737CA521C}"/>
              </a:ext>
            </a:extLst>
          </p:cNvPr>
          <p:cNvPicPr>
            <a:picLocks noChangeAspect="1"/>
          </p:cNvPicPr>
          <p:nvPr/>
        </p:nvPicPr>
        <p:blipFill rotWithShape="1">
          <a:blip r:embed="rId3"/>
          <a:srcRect l="52373" t="8519" b="12963"/>
          <a:stretch/>
        </p:blipFill>
        <p:spPr>
          <a:xfrm>
            <a:off x="486151" y="3874060"/>
            <a:ext cx="1291590" cy="1218048"/>
          </a:xfrm>
          <a:prstGeom prst="rect">
            <a:avLst/>
          </a:prstGeom>
        </p:spPr>
      </p:pic>
      <p:pic>
        <p:nvPicPr>
          <p:cNvPr id="12" name="Picture 11">
            <a:extLst>
              <a:ext uri="{FF2B5EF4-FFF2-40B4-BE49-F238E27FC236}">
                <a16:creationId xmlns:a16="http://schemas.microsoft.com/office/drawing/2014/main" id="{15B11FCA-BC3C-4F25-B166-63C4A90A85E1}"/>
              </a:ext>
            </a:extLst>
          </p:cNvPr>
          <p:cNvPicPr>
            <a:picLocks noChangeAspect="1"/>
          </p:cNvPicPr>
          <p:nvPr/>
        </p:nvPicPr>
        <p:blipFill>
          <a:blip r:embed="rId4"/>
          <a:stretch>
            <a:fillRect/>
          </a:stretch>
        </p:blipFill>
        <p:spPr>
          <a:xfrm>
            <a:off x="7908267" y="3060988"/>
            <a:ext cx="693496" cy="1008095"/>
          </a:xfrm>
          <a:prstGeom prst="rect">
            <a:avLst/>
          </a:prstGeom>
        </p:spPr>
      </p:pic>
      <p:sp>
        <p:nvSpPr>
          <p:cNvPr id="15" name="Rectangle 14">
            <a:extLst>
              <a:ext uri="{FF2B5EF4-FFF2-40B4-BE49-F238E27FC236}">
                <a16:creationId xmlns:a16="http://schemas.microsoft.com/office/drawing/2014/main" id="{E7DD538E-56D1-4778-B358-ED5F67F3B609}"/>
              </a:ext>
            </a:extLst>
          </p:cNvPr>
          <p:cNvSpPr/>
          <p:nvPr/>
        </p:nvSpPr>
        <p:spPr>
          <a:xfrm>
            <a:off x="6798952" y="6473468"/>
            <a:ext cx="1031373" cy="276999"/>
          </a:xfrm>
          <a:prstGeom prst="rect">
            <a:avLst/>
          </a:prstGeom>
        </p:spPr>
        <p:txBody>
          <a:bodyPr wrap="none">
            <a:spAutoFit/>
          </a:bodyPr>
          <a:lstStyle/>
          <a:p>
            <a:r>
              <a:rPr lang="en-GB" sz="1200" dirty="0"/>
              <a:t>Mary I's reign</a:t>
            </a:r>
          </a:p>
        </p:txBody>
      </p:sp>
      <p:sp>
        <p:nvSpPr>
          <p:cNvPr id="17" name="Rectangle 16">
            <a:extLst>
              <a:ext uri="{FF2B5EF4-FFF2-40B4-BE49-F238E27FC236}">
                <a16:creationId xmlns:a16="http://schemas.microsoft.com/office/drawing/2014/main" id="{BFD15F1F-6213-42C0-ABD9-26E8DCB0C01A}"/>
              </a:ext>
            </a:extLst>
          </p:cNvPr>
          <p:cNvSpPr/>
          <p:nvPr/>
        </p:nvSpPr>
        <p:spPr>
          <a:xfrm>
            <a:off x="6910229" y="5619383"/>
            <a:ext cx="970137" cy="307777"/>
          </a:xfrm>
          <a:prstGeom prst="rect">
            <a:avLst/>
          </a:prstGeom>
        </p:spPr>
        <p:txBody>
          <a:bodyPr wrap="none">
            <a:spAutoFit/>
          </a:bodyPr>
          <a:lstStyle/>
          <a:p>
            <a:r>
              <a:rPr lang="en-GB" sz="1400" b="1" dirty="0"/>
              <a:t>1553-1558</a:t>
            </a:r>
          </a:p>
        </p:txBody>
      </p:sp>
      <p:sp>
        <p:nvSpPr>
          <p:cNvPr id="44" name="Up Arrow 27">
            <a:extLst>
              <a:ext uri="{FF2B5EF4-FFF2-40B4-BE49-F238E27FC236}">
                <a16:creationId xmlns:a16="http://schemas.microsoft.com/office/drawing/2014/main" id="{4CF4D3D8-98F0-40EA-A7E9-700F9C3987BA}"/>
              </a:ext>
            </a:extLst>
          </p:cNvPr>
          <p:cNvSpPr/>
          <p:nvPr/>
        </p:nvSpPr>
        <p:spPr>
          <a:xfrm>
            <a:off x="7239023" y="6205977"/>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Up Arrow 27">
            <a:extLst>
              <a:ext uri="{FF2B5EF4-FFF2-40B4-BE49-F238E27FC236}">
                <a16:creationId xmlns:a16="http://schemas.microsoft.com/office/drawing/2014/main" id="{8939A542-903C-424D-9B96-7BE889D89991}"/>
              </a:ext>
            </a:extLst>
          </p:cNvPr>
          <p:cNvSpPr/>
          <p:nvPr/>
        </p:nvSpPr>
        <p:spPr>
          <a:xfrm>
            <a:off x="3103171" y="6185613"/>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D5437DB5-A916-4E4C-94D7-314A4803E7EA}"/>
              </a:ext>
            </a:extLst>
          </p:cNvPr>
          <p:cNvSpPr/>
          <p:nvPr/>
        </p:nvSpPr>
        <p:spPr>
          <a:xfrm>
            <a:off x="2786154" y="5565362"/>
            <a:ext cx="970137" cy="307777"/>
          </a:xfrm>
          <a:prstGeom prst="rect">
            <a:avLst/>
          </a:prstGeom>
        </p:spPr>
        <p:txBody>
          <a:bodyPr wrap="none">
            <a:spAutoFit/>
          </a:bodyPr>
          <a:lstStyle/>
          <a:p>
            <a:r>
              <a:rPr lang="en-GB" sz="1400" b="1" dirty="0"/>
              <a:t>1485-1509</a:t>
            </a:r>
          </a:p>
        </p:txBody>
      </p:sp>
      <p:sp>
        <p:nvSpPr>
          <p:cNvPr id="48" name="Rectangle 47">
            <a:extLst>
              <a:ext uri="{FF2B5EF4-FFF2-40B4-BE49-F238E27FC236}">
                <a16:creationId xmlns:a16="http://schemas.microsoft.com/office/drawing/2014/main" id="{D8C9858E-F06B-4DD2-A300-37C072C8B03C}"/>
              </a:ext>
            </a:extLst>
          </p:cNvPr>
          <p:cNvSpPr/>
          <p:nvPr/>
        </p:nvSpPr>
        <p:spPr>
          <a:xfrm>
            <a:off x="2638956" y="6473424"/>
            <a:ext cx="1242969" cy="276999"/>
          </a:xfrm>
          <a:prstGeom prst="rect">
            <a:avLst/>
          </a:prstGeom>
        </p:spPr>
        <p:txBody>
          <a:bodyPr wrap="none" lIns="91440" tIns="45720" rIns="91440" bIns="45720" anchor="t">
            <a:spAutoFit/>
          </a:bodyPr>
          <a:lstStyle/>
          <a:p>
            <a:r>
              <a:rPr lang="en-GB" sz="1200" dirty="0"/>
              <a:t>Henry VII's reign</a:t>
            </a:r>
          </a:p>
        </p:txBody>
      </p:sp>
      <p:sp>
        <p:nvSpPr>
          <p:cNvPr id="2" name="Rectangle 1">
            <a:extLst>
              <a:ext uri="{FF2B5EF4-FFF2-40B4-BE49-F238E27FC236}">
                <a16:creationId xmlns:a16="http://schemas.microsoft.com/office/drawing/2014/main" id="{B41AE164-076E-5E6F-A53D-BA30AB4BD40C}"/>
              </a:ext>
            </a:extLst>
          </p:cNvPr>
          <p:cNvSpPr/>
          <p:nvPr/>
        </p:nvSpPr>
        <p:spPr>
          <a:xfrm>
            <a:off x="4840861" y="6467747"/>
            <a:ext cx="1242969" cy="276999"/>
          </a:xfrm>
          <a:prstGeom prst="rect">
            <a:avLst/>
          </a:prstGeom>
        </p:spPr>
        <p:txBody>
          <a:bodyPr wrap="none" lIns="91440" tIns="45720" rIns="91440" bIns="45720" anchor="t">
            <a:spAutoFit/>
          </a:bodyPr>
          <a:lstStyle/>
          <a:p>
            <a:r>
              <a:rPr lang="en-GB" sz="1200" dirty="0"/>
              <a:t>Henry VIII's reign</a:t>
            </a:r>
          </a:p>
        </p:txBody>
      </p:sp>
      <p:sp>
        <p:nvSpPr>
          <p:cNvPr id="9" name="Rectangle 8">
            <a:extLst>
              <a:ext uri="{FF2B5EF4-FFF2-40B4-BE49-F238E27FC236}">
                <a16:creationId xmlns:a16="http://schemas.microsoft.com/office/drawing/2014/main" id="{6985FA15-0202-AEF4-F47B-A74E78D552F4}"/>
              </a:ext>
            </a:extLst>
          </p:cNvPr>
          <p:cNvSpPr/>
          <p:nvPr/>
        </p:nvSpPr>
        <p:spPr>
          <a:xfrm>
            <a:off x="5047250" y="5546224"/>
            <a:ext cx="970137" cy="307777"/>
          </a:xfrm>
          <a:prstGeom prst="rect">
            <a:avLst/>
          </a:prstGeom>
        </p:spPr>
        <p:txBody>
          <a:bodyPr wrap="none" lIns="91440" tIns="45720" rIns="91440" bIns="45720" anchor="t">
            <a:spAutoFit/>
          </a:bodyPr>
          <a:lstStyle/>
          <a:p>
            <a:r>
              <a:rPr lang="en-GB" sz="1400" b="1" dirty="0"/>
              <a:t>1509-1547</a:t>
            </a:r>
          </a:p>
        </p:txBody>
      </p:sp>
      <p:sp>
        <p:nvSpPr>
          <p:cNvPr id="11" name="Up Arrow 27">
            <a:extLst>
              <a:ext uri="{FF2B5EF4-FFF2-40B4-BE49-F238E27FC236}">
                <a16:creationId xmlns:a16="http://schemas.microsoft.com/office/drawing/2014/main" id="{FDC3E344-0C23-29EA-A1CC-10D0207C26BE}"/>
              </a:ext>
            </a:extLst>
          </p:cNvPr>
          <p:cNvSpPr/>
          <p:nvPr/>
        </p:nvSpPr>
        <p:spPr>
          <a:xfrm>
            <a:off x="5346480" y="6200824"/>
            <a:ext cx="231729" cy="20072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7">
            <a:extLst>
              <a:ext uri="{FF2B5EF4-FFF2-40B4-BE49-F238E27FC236}">
                <a16:creationId xmlns:a16="http://schemas.microsoft.com/office/drawing/2014/main" id="{B6A65A1D-3480-4EBD-43AA-876DE2E011F8}"/>
              </a:ext>
            </a:extLst>
          </p:cNvPr>
          <p:cNvPicPr>
            <a:picLocks noChangeAspect="1"/>
          </p:cNvPicPr>
          <p:nvPr/>
        </p:nvPicPr>
        <p:blipFill>
          <a:blip r:embed="rId5"/>
          <a:stretch>
            <a:fillRect/>
          </a:stretch>
        </p:blipFill>
        <p:spPr>
          <a:xfrm>
            <a:off x="7893972" y="1991745"/>
            <a:ext cx="722086" cy="931208"/>
          </a:xfrm>
          <a:prstGeom prst="rect">
            <a:avLst/>
          </a:prstGeom>
        </p:spPr>
      </p:pic>
      <p:pic>
        <p:nvPicPr>
          <p:cNvPr id="14" name="Picture 13">
            <a:extLst>
              <a:ext uri="{FF2B5EF4-FFF2-40B4-BE49-F238E27FC236}">
                <a16:creationId xmlns:a16="http://schemas.microsoft.com/office/drawing/2014/main" id="{CDA06700-70DF-43CE-A75A-B86539AB7881}"/>
              </a:ext>
            </a:extLst>
          </p:cNvPr>
          <p:cNvPicPr>
            <a:picLocks noChangeAspect="1"/>
          </p:cNvPicPr>
          <p:nvPr/>
        </p:nvPicPr>
        <p:blipFill>
          <a:blip r:embed="rId6"/>
          <a:stretch>
            <a:fillRect/>
          </a:stretch>
        </p:blipFill>
        <p:spPr>
          <a:xfrm>
            <a:off x="7914851" y="4182414"/>
            <a:ext cx="680328" cy="822317"/>
          </a:xfrm>
          <a:prstGeom prst="rect">
            <a:avLst/>
          </a:prstGeom>
        </p:spPr>
      </p:pic>
      <p:pic>
        <p:nvPicPr>
          <p:cNvPr id="18" name="Picture 17">
            <a:extLst>
              <a:ext uri="{FF2B5EF4-FFF2-40B4-BE49-F238E27FC236}">
                <a16:creationId xmlns:a16="http://schemas.microsoft.com/office/drawing/2014/main" id="{18C6E5A1-4C6E-4D63-9E53-FBE5686D2D67}"/>
              </a:ext>
            </a:extLst>
          </p:cNvPr>
          <p:cNvPicPr>
            <a:picLocks noChangeAspect="1"/>
          </p:cNvPicPr>
          <p:nvPr/>
        </p:nvPicPr>
        <p:blipFill>
          <a:blip r:embed="rId7"/>
          <a:stretch>
            <a:fillRect/>
          </a:stretch>
        </p:blipFill>
        <p:spPr>
          <a:xfrm>
            <a:off x="7880366" y="827965"/>
            <a:ext cx="745807" cy="1065439"/>
          </a:xfrm>
          <a:prstGeom prst="rect">
            <a:avLst/>
          </a:prstGeom>
        </p:spPr>
      </p:pic>
      <p:pic>
        <p:nvPicPr>
          <p:cNvPr id="22" name="Picture 21">
            <a:extLst>
              <a:ext uri="{FF2B5EF4-FFF2-40B4-BE49-F238E27FC236}">
                <a16:creationId xmlns:a16="http://schemas.microsoft.com/office/drawing/2014/main" id="{66FFA99D-B6A1-4990-B135-48F407900713}"/>
              </a:ext>
            </a:extLst>
          </p:cNvPr>
          <p:cNvPicPr>
            <a:picLocks noChangeAspect="1"/>
          </p:cNvPicPr>
          <p:nvPr/>
        </p:nvPicPr>
        <p:blipFill>
          <a:blip r:embed="rId8"/>
          <a:stretch>
            <a:fillRect/>
          </a:stretch>
        </p:blipFill>
        <p:spPr>
          <a:xfrm>
            <a:off x="2424782" y="3916148"/>
            <a:ext cx="1508204" cy="1131154"/>
          </a:xfrm>
          <a:prstGeom prst="rect">
            <a:avLst/>
          </a:prstGeom>
        </p:spPr>
      </p:pic>
      <p:sp>
        <p:nvSpPr>
          <p:cNvPr id="40" name="TextBox 39">
            <a:extLst>
              <a:ext uri="{FF2B5EF4-FFF2-40B4-BE49-F238E27FC236}">
                <a16:creationId xmlns:a16="http://schemas.microsoft.com/office/drawing/2014/main" id="{B4820A86-C8E1-4ED6-A3B2-C52F1AD35C1F}"/>
              </a:ext>
            </a:extLst>
          </p:cNvPr>
          <p:cNvSpPr txBox="1"/>
          <p:nvPr/>
        </p:nvSpPr>
        <p:spPr>
          <a:xfrm>
            <a:off x="2424782" y="5103778"/>
            <a:ext cx="21526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Mary Rose</a:t>
            </a:r>
          </a:p>
        </p:txBody>
      </p:sp>
    </p:spTree>
    <p:extLst>
      <p:ext uri="{BB962C8B-B14F-4D97-AF65-F5344CB8AC3E}">
        <p14:creationId xmlns:p14="http://schemas.microsoft.com/office/powerpoint/2010/main" val="313865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c1b70f5-192b-406d-8b2a-809f38bb195d" xsi:nil="true"/>
    <lcf76f155ced4ddcb4097134ff3c332f xmlns="1895e164-b18a-4ad4-a160-bfec1f1c3c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30BC2FDAB6B4B49882B34F361A55387" ma:contentTypeVersion="18" ma:contentTypeDescription="Create a new document." ma:contentTypeScope="" ma:versionID="542b124cabdae9264bcc27b289ce4463">
  <xsd:schema xmlns:xsd="http://www.w3.org/2001/XMLSchema" xmlns:xs="http://www.w3.org/2001/XMLSchema" xmlns:p="http://schemas.microsoft.com/office/2006/metadata/properties" xmlns:ns2="1895e164-b18a-4ad4-a160-bfec1f1c3c0b" xmlns:ns3="4c1b70f5-192b-406d-8b2a-809f38bb195d" targetNamespace="http://schemas.microsoft.com/office/2006/metadata/properties" ma:root="true" ma:fieldsID="e8c9d4ef52cf4a456d6033c8005f8f60" ns2:_="" ns3:_="">
    <xsd:import namespace="1895e164-b18a-4ad4-a160-bfec1f1c3c0b"/>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95e164-b18a-4ad4-a160-bfec1f1c3c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DB508A-B960-4687-B7E1-794153227FD5}">
  <ds:schemaRefs>
    <ds:schemaRef ds:uri="http://schemas.microsoft.com/sharepoint/v3/contenttype/forms"/>
  </ds:schemaRefs>
</ds:datastoreItem>
</file>

<file path=customXml/itemProps2.xml><?xml version="1.0" encoding="utf-8"?>
<ds:datastoreItem xmlns:ds="http://schemas.openxmlformats.org/officeDocument/2006/customXml" ds:itemID="{83CD5C3A-12B6-4D37-B58C-5565B8E53F2A}">
  <ds:schemaRefs>
    <ds:schemaRef ds:uri="http://schemas.microsoft.com/office/2006/documentManagement/types"/>
    <ds:schemaRef ds:uri="http://www.w3.org/XML/1998/namespace"/>
    <ds:schemaRef ds:uri="http://purl.org/dc/terms/"/>
    <ds:schemaRef ds:uri="http://schemas.openxmlformats.org/package/2006/metadata/core-properties"/>
    <ds:schemaRef ds:uri="http://purl.org/dc/elements/1.1/"/>
    <ds:schemaRef ds:uri="1895e164-b18a-4ad4-a160-bfec1f1c3c0b"/>
    <ds:schemaRef ds:uri="http://schemas.microsoft.com/office/infopath/2007/PartnerControls"/>
    <ds:schemaRef ds:uri="4c1b70f5-192b-406d-8b2a-809f38bb195d"/>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10FB4349-31A2-4915-B772-709377E823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95e164-b18a-4ad4-a160-bfec1f1c3c0b"/>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TotalTime>
  <Words>464</Words>
  <Application>Microsoft Office PowerPoint</Application>
  <PresentationFormat>Widescreen</PresentationFormat>
  <Paragraphs>46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Allen</dc:creator>
  <cp:lastModifiedBy>Olivia Hardy</cp:lastModifiedBy>
  <cp:revision>62</cp:revision>
  <cp:lastPrinted>2022-11-17T08:03:02Z</cp:lastPrinted>
  <dcterms:created xsi:type="dcterms:W3CDTF">2021-06-27T21:37:30Z</dcterms:created>
  <dcterms:modified xsi:type="dcterms:W3CDTF">2024-11-22T12:46:07Z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0x010100B30BC2FDAB6B4B49882B34F361A55387</vt:lpwstr>
  </property>
  <property fmtid="{D5CDD505-2E9C-101B-9397-08002B2CF9AE}" pid="3" name="MediaServiceImageTags">
    <vt:lpwstr/>
  </property>
</Properties>
</file>