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4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rna Thorner" userId="f9b787f6-1a49-47e5-a388-532e730ba87f" providerId="ADAL" clId="{ADFEEB27-1399-4464-8798-F568C4087AAB}"/>
    <pc:docChg chg="custSel modSld">
      <pc:chgData name="Lorna Thorner" userId="f9b787f6-1a49-47e5-a388-532e730ba87f" providerId="ADAL" clId="{ADFEEB27-1399-4464-8798-F568C4087AAB}" dt="2025-12-05T11:14:32.886" v="58" actId="20577"/>
      <pc:docMkLst>
        <pc:docMk/>
      </pc:docMkLst>
      <pc:sldChg chg="modSp">
        <pc:chgData name="Lorna Thorner" userId="f9b787f6-1a49-47e5-a388-532e730ba87f" providerId="ADAL" clId="{ADFEEB27-1399-4464-8798-F568C4087AAB}" dt="2025-12-05T11:14:32.886" v="58" actId="20577"/>
        <pc:sldMkLst>
          <pc:docMk/>
          <pc:sldMk cId="3138653283" sldId="256"/>
        </pc:sldMkLst>
        <pc:spChg chg="mod">
          <ac:chgData name="Lorna Thorner" userId="f9b787f6-1a49-47e5-a388-532e730ba87f" providerId="ADAL" clId="{ADFEEB27-1399-4464-8798-F568C4087AAB}" dt="2025-12-05T11:14:32.886" v="58" actId="20577"/>
          <ac:spMkLst>
            <pc:docMk/>
            <pc:sldMk cId="3138653283" sldId="256"/>
            <ac:spMk id="5" creationId="{DF3339F4-E0EB-442A-9B35-BEE5DB9ABDA6}"/>
          </ac:spMkLst>
        </pc:spChg>
      </pc:sldChg>
    </pc:docChg>
  </pc:docChgLst>
  <pc:docChgLst>
    <pc:chgData name="Lucy Pickford" userId="S::lpickford@churchendacademy.com::61c5bfb6-9ab7-4685-90dc-63356f3de107" providerId="AD" clId="Web-{B725B94E-506B-B600-873F-63C5A21D917A}"/>
  </pc:docChgLst>
  <pc:docChgLst>
    <pc:chgData clId="Web-{E1F13DF9-6F72-61BC-F92C-3BDC1B60946F}"/>
  </pc:docChgLst>
  <pc:docChgLst>
    <pc:chgData name="Lucy Pickford" userId="S::lpickford@churchendacademy.com::61c5bfb6-9ab7-4685-90dc-63356f3de107" providerId="AD" clId="Web-{E1F13DF9-6F72-61BC-F92C-3BDC1B60946F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5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7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1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27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5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77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4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0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68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67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0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653-7F90-43BD-967D-B62D0F37D4F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BD9A8-EFB4-4A8C-8CA9-6E871ACA3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5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F3339F4-E0EB-442A-9B35-BEE5DB9ABDA6}"/>
              </a:ext>
            </a:extLst>
          </p:cNvPr>
          <p:cNvSpPr txBox="1">
            <a:spLocks/>
          </p:cNvSpPr>
          <p:nvPr/>
        </p:nvSpPr>
        <p:spPr>
          <a:xfrm>
            <a:off x="196241" y="302624"/>
            <a:ext cx="11858017" cy="33959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/>
              <a:t>Tudor houses|DT |Year Five | </a:t>
            </a:r>
            <a:r>
              <a:rPr lang="en-GB" sz="2800" b="1"/>
              <a:t>Autumn Term 2  </a:t>
            </a:r>
            <a:endParaRPr lang="en-GB" sz="28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421093"/>
              </p:ext>
            </p:extLst>
          </p:nvPr>
        </p:nvGraphicFramePr>
        <p:xfrm>
          <a:off x="294025" y="923925"/>
          <a:ext cx="3519978" cy="378986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047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3249508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65775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none" strike="noStrike" baseline="0" dirty="0"/>
                        <a:t>Key facts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910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1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Tudor houses are well-known for their black </a:t>
                      </a: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Calibri"/>
                          <a:ea typeface="+mn-ea"/>
                          <a:cs typeface="+mn-cs"/>
                        </a:rPr>
                        <a:t>timber</a:t>
                      </a: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 (wood) </a:t>
                      </a: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and white walls.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910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2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Many Tudor houses had an overhanging </a:t>
                      </a: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Calibri"/>
                          <a:ea typeface="+mn-ea"/>
                          <a:cs typeface="+mn-cs"/>
                        </a:rPr>
                        <a:t>jetty</a:t>
                      </a: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. </a:t>
                      </a:r>
                    </a:p>
                    <a:p>
                      <a:endParaRPr lang="en-GB" sz="1600" b="0" i="0" u="none" strike="noStrike" kern="1200" baseline="0" dirty="0">
                        <a:solidFill>
                          <a:schemeClr val="dk1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  <a:tr h="1264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3</a:t>
                      </a:r>
                      <a:endParaRPr lang="en-GB" sz="105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Calibri"/>
                          <a:ea typeface="+mn-ea"/>
                          <a:cs typeface="+mn-cs"/>
                        </a:rPr>
                        <a:t>Glass was expensive and therefore only a few people could afford windows. Most people took their windows with them when they moved home.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79833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3D30684-5C08-41EC-ACFE-CB813B011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413501"/>
              </p:ext>
            </p:extLst>
          </p:nvPr>
        </p:nvGraphicFramePr>
        <p:xfrm>
          <a:off x="8795395" y="945198"/>
          <a:ext cx="3184073" cy="303163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00962">
                  <a:extLst>
                    <a:ext uri="{9D8B030D-6E8A-4147-A177-3AD203B41FA5}">
                      <a16:colId xmlns:a16="http://schemas.microsoft.com/office/drawing/2014/main" val="1840376779"/>
                    </a:ext>
                  </a:extLst>
                </a:gridCol>
                <a:gridCol w="2083111">
                  <a:extLst>
                    <a:ext uri="{9D8B030D-6E8A-4147-A177-3AD203B41FA5}">
                      <a16:colId xmlns:a16="http://schemas.microsoft.com/office/drawing/2014/main" val="3275393133"/>
                    </a:ext>
                  </a:extLst>
                </a:gridCol>
              </a:tblGrid>
              <a:tr h="37287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i="0" u="none" strike="noStrik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</a:rPr>
                        <a:t>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1440064"/>
                  </a:ext>
                </a:extLst>
              </a:tr>
              <a:tr h="534995">
                <a:tc>
                  <a:txBody>
                    <a:bodyPr/>
                    <a:lstStyle/>
                    <a:p>
                      <a:r>
                        <a:rPr lang="en-GB" sz="1400" dirty="0">
                          <a:highlight>
                            <a:srgbClr val="00FFFF"/>
                          </a:highlight>
                          <a:latin typeface="+mn-lt"/>
                        </a:rPr>
                        <a:t>Join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400" b="0" i="0" u="none" strike="noStrike" baseline="0" noProof="0" dirty="0">
                          <a:solidFill>
                            <a:srgbClr val="333333"/>
                          </a:solidFill>
                        </a:rPr>
                        <a:t>a place where two things are fixed together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804824"/>
                  </a:ext>
                </a:extLst>
              </a:tr>
              <a:tr h="534995">
                <a:tc>
                  <a:txBody>
                    <a:bodyPr/>
                    <a:lstStyle/>
                    <a:p>
                      <a:r>
                        <a:rPr lang="en-GB" sz="1400" dirty="0">
                          <a:highlight>
                            <a:srgbClr val="FFFF00"/>
                          </a:highlight>
                          <a:latin typeface="+mn-lt"/>
                        </a:rPr>
                        <a:t>Jetty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rgbClr val="000000"/>
                          </a:solidFill>
                          <a:latin typeface="+mn-lt"/>
                        </a:rPr>
                        <a:t>Upper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latin typeface="+mn-lt"/>
                        </a:rPr>
                        <a:t> part of a Tudor house that overhangs</a:t>
                      </a:r>
                      <a:endParaRPr lang="en-GB" sz="14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177189"/>
                  </a:ext>
                </a:extLst>
              </a:tr>
              <a:tr h="324240">
                <a:tc>
                  <a:txBody>
                    <a:bodyPr/>
                    <a:lstStyle/>
                    <a:p>
                      <a:r>
                        <a:rPr lang="en-GB" sz="1400" dirty="0">
                          <a:highlight>
                            <a:srgbClr val="FFFF00"/>
                          </a:highlight>
                          <a:latin typeface="+mn-lt"/>
                        </a:rPr>
                        <a:t>Timber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Wood used for building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5075828"/>
                  </a:ext>
                </a:extLst>
              </a:tr>
              <a:tr h="745751">
                <a:tc>
                  <a:txBody>
                    <a:bodyPr/>
                    <a:lstStyle/>
                    <a:p>
                      <a:r>
                        <a:rPr lang="en-GB" sz="1400" dirty="0">
                          <a:highlight>
                            <a:srgbClr val="FFFF00"/>
                          </a:highlight>
                          <a:latin typeface="+mn-lt"/>
                        </a:rPr>
                        <a:t>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+mn-lt"/>
                        </a:rPr>
                        <a:t>A 2-D 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latin typeface="+mn-lt"/>
                        </a:rPr>
                        <a:t>shape used to form a 3-D shape when attached together</a:t>
                      </a:r>
                      <a:endParaRPr lang="en-GB" sz="140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353457"/>
                  </a:ext>
                </a:extLst>
              </a:tr>
              <a:tr h="51878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Symmetry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When</a:t>
                      </a:r>
                      <a:r>
                        <a:rPr lang="en-GB" sz="1400" baseline="0" dirty="0">
                          <a:latin typeface="+mn-lt"/>
                        </a:rPr>
                        <a:t> opposite sides are equal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0313099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851374"/>
              </p:ext>
            </p:extLst>
          </p:nvPr>
        </p:nvGraphicFramePr>
        <p:xfrm>
          <a:off x="8758177" y="4369443"/>
          <a:ext cx="3222798" cy="17195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3014518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40886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none" strike="noStrike" baseline="0" dirty="0"/>
                        <a:t>Evidence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1008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baseline="0" dirty="0">
                        <a:solidFill>
                          <a:srgbClr val="000000"/>
                        </a:solidFill>
                        <a:latin typeface="CIDFont+F3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buildings with a Tudor past still exist today. This includes places such as: Ufton Court (which is a large Tudor manor house) located in Berkshire.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C751971A-F9EF-4171-96E8-FF0A62EA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297123"/>
              </p:ext>
            </p:extLst>
          </p:nvPr>
        </p:nvGraphicFramePr>
        <p:xfrm>
          <a:off x="3991697" y="948445"/>
          <a:ext cx="4609713" cy="377343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9416">
                  <a:extLst>
                    <a:ext uri="{9D8B030D-6E8A-4147-A177-3AD203B41FA5}">
                      <a16:colId xmlns:a16="http://schemas.microsoft.com/office/drawing/2014/main" val="446296250"/>
                    </a:ext>
                  </a:extLst>
                </a:gridCol>
                <a:gridCol w="4380297">
                  <a:extLst>
                    <a:ext uri="{9D8B030D-6E8A-4147-A177-3AD203B41FA5}">
                      <a16:colId xmlns:a16="http://schemas.microsoft.com/office/drawing/2014/main" val="3459397573"/>
                    </a:ext>
                  </a:extLst>
                </a:gridCol>
              </a:tblGrid>
              <a:tr h="4730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none" strike="noStrike" baseline="0" dirty="0"/>
                        <a:t>Technical Knowledge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4212140"/>
                  </a:ext>
                </a:extLst>
              </a:tr>
              <a:tr h="6533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1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Precisely cutting a variety of wooden beams to form the structure of the Tudor house.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139634"/>
                  </a:ext>
                </a:extLst>
              </a:tr>
              <a:tr h="8673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baseline="0" dirty="0">
                          <a:solidFill>
                            <a:srgbClr val="000000"/>
                          </a:solidFill>
                          <a:latin typeface="CIDFont+F3"/>
                        </a:rPr>
                        <a:t>2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Holding a coping saw with a tight grip and use a gentle back and fourth motion due to the nature of the fine blade.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4753616"/>
                  </a:ext>
                </a:extLst>
              </a:tr>
              <a:tr h="8673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Using</a:t>
                      </a:r>
                      <a:r>
                        <a:rPr lang="en-GB" sz="1600" b="1" i="0" u="none" strike="noStrike" kern="1200" baseline="0" dirty="0">
                          <a:solidFill>
                            <a:schemeClr val="dk1"/>
                          </a:solidFill>
                          <a:highlight>
                            <a:srgbClr val="00FFFF"/>
                          </a:highlight>
                          <a:latin typeface="+mn-lt"/>
                          <a:ea typeface="+mn-ea"/>
                          <a:cs typeface="+mn-cs"/>
                        </a:rPr>
                        <a:t> jinks triangles</a:t>
                      </a: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 strengthen the joints where wooden beams meet at the base and on the edges.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3279181"/>
                  </a:ext>
                </a:extLst>
              </a:tr>
              <a:tr h="9123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Designing a </a:t>
                      </a: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net </a:t>
                      </a: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using cardboard to form a secure triangular prism shaped roof. </a:t>
                      </a:r>
                    </a:p>
                    <a:p>
                      <a:endParaRPr lang="en-GB" sz="16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151211"/>
                  </a:ext>
                </a:extLst>
              </a:tr>
            </a:tbl>
          </a:graphicData>
        </a:graphic>
      </p:graphicFrame>
      <p:sp>
        <p:nvSpPr>
          <p:cNvPr id="2" name="AutoShape 2" descr="data:image/jpg;base64,%20/9j/4AAQSkZJRgABAQEAYABgAAD/2wBDAAUDBAQEAwUEBAQFBQUGBwwIBwcHBw8LCwkMEQ8SEhEPERETFhwXExQaFRERGCEYGh0dHx8fExciJCIeJBweHx7/2wBDAQUFBQcGBw4ICA4eFBEUHh4eHh4eHh4eHh4eHh4eHh4eHh4eHh4eHh4eHh4eHh4eHh4eHh4eHh4eHh4eHh4eHh7/wAARCABcAF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8o+Nnxm0vwGDpWnxpqWusufJ3fu7cHoZCOc+ijn6VtQoVK81CmrsyrVoUY883ZHqskiRoXkdUUdSxwBWFL408IJerYnxRon2xyFSA30e9mPQBc5JNfK+n+H/jB8ZJvt17dXC6ZIeJLpzBaAf7EY+9+AP1rob/4Jx/D3TYfEWoeIFv7wSCCC2htSi+Y4IyG3EkqNzA4HIFdmKwmGwdGUq1X3knotfxOXD4nEYqrGNKno3uz6O0bxHo+ppGsOo2n2ll3NB5y+Yv1XrWxXyLF8NdT+IkC3WjanaQ6pp8KN5c+U8yOTLIQ6gncDuHI9ORUOkeP/AIqfCPWY9M8UW93eWPQW98+9XUd4puf5ke1Y5fhY4/Cwq0Zpya1i9H8jXG4iWCxEqdWD5U9GfYFFc18PPG2g+OdDXVdDudwB2zwPxJA/91h/Xoa6WuWcJQk4yVmjohOM4qUXdBRRRUlBRRRQB598ePHy+AvBEt3bsh1W8JgsEbn58cuR6KOfrgd6+VdK0O4h8ON8QNduoZry6u86dbXY3tdsG/eTsp+8qnjngn2Fdr+0ndXXjD45af4Rt2cx23k2cYUZw8pDOwHrggf8BFQ/tCXPleKLLw7bxacunaNaLBYtauGby8AESHPDBlPy8Yz3zXtzm8Dg4qHx1NW/I+TzbEOXPPpHRevV/L/I6/wD+0BcR3VpYeKrC2SxWLy2urSMhlYdCUHG3HGFH+Fafx58U22par4ft9Iu4Lu1iU3peOTcrN2Bx3wD+dfOVb/g26nbUIdMYI9m7PLKpQFlUIS7IeobavABwSBwa+WzGlKth5Ri7f8AANOHeIp0cVCGJTknou93ovU9M+BGsf2V8QNOhdyIdQtjasTn73VcfioH4mvobxZ4c0fxRos2ka5ZR3drKDww+ZD2ZT2I9RXy14Avba28WeGLi/jjNtDcbWL9Blyd34Fv0r6dbxn4TUlW8RaYCDgj7QtedkGJUKLvK1np06H6FneH56qtG91r958yaT4b8bfCP41QWfh+xvdZtLjlVhTi6tSeQ3ZWX1PcZ6GvrhDlQSCDjoe1Y9j4o8N315Ha2et6fcXEnypHHMpZu+AK2RX1GJx6xnLLS6Vm11PncPg/qt462etuwUUUVzHQFFFFAHyCF8z9ruZL1pVzrThDzuHyHbj+lc/4v0fwvp8E02k+KJ9SvDclTbSWLRMi5OS5PGR7V037R1vdeDvjvY+K4A6x3HkXsTL/AHoyFdQfXjP/AAIVzHxI0u4tPFzu2pLq76pGmoR3EUeDIJssPlHf6V7Ga+/So1Vs42+aPhc0XLGcXG7Un8r7df0Zy9bngXcvie0nEAmWBvMbccJH2V25HyhipPIz0pPDfhnVNa8R2GiLb3FtJeTCMO8DEID1Yj0HWuj1LwvqXgO8EerW0a6mzuIj5u5Gh6BwFPIPPDenSvnMZXjQoynLYzyLKsRjcZTVOOier9NSbSNTtpLhg2g6WPs8Es0ePO4ZFLD/AJaeoFYFxIZp5JmVQ0jliFHAJOeKveHmCXVw20MBZXHDdD+7au3i8D2raj4OtWmTb4hgMsrCPmHABwvPPBHWvhadGpiI+7/V7JH71OtDDz17flds4LR76fStWtNStW2z2syyoRxyDnH49K+zdC1G31fR7TVLU5huoVlX2BGcfUdK+ZG8I2y6H4u1Aum/w/di3RfL4mG8qSeeK+hvhrYW+neBdHhtQ4ie0jm2s2drOoZgPQZJ4r6DIadWlKUZbNX/ABseHnVSnVjGUd1p+FzoqKKK+lPnwooooA85+P8A4B/4TzwQ8Foq/wBrWJM9ix/iOPmj+jD9QK8W/Zz+Iml6Bqa+F/GNjDFLA7R2F9NCPNtmycwMSMgE5x6Ekd699+IXjy38LT2ml2enT61rt4C1vp1uwDmMfekZjwijB5NeZeNvh/4d+Mvh618Z+F5E0rXLqFmaGbAE5RijCQDuGBXeODxnPFezhKi+r+xxC9x7Ps/8v+CeRiqd63tKOs1uu/8AwTb8O2fi+H4vXHia50fUho15K8Cr5wkEasF2vtDY28A5HTJrqfiH8M9M8aatBqN7qN5bPDD5QWELgjOc8j3r510jxt8WfhBMNK1iyml0+M7UhvkMkOP+mco6D2zj2rvNN/aj0toT/aXhO9jl4x9muUdT/wB9bcV50uGKkacox/eQbvv/AMMehHiGDmpP93JK2x2ujfBHw7p98LiXUtQu4zG8bwyFVDKylTyoB71c8R+DPh94c0oazrFxd2dtYIfKlfUJQY/9mP5s5PoK8t8Q/tQzujx6B4XSJjwkt7Pux/wBP/iq5bT/AAn8V/jNq0V9r01zbacDlZ7tDFDGP+mcQxk/5zWmH4Zo0VzV4qEfPV/IivxBVqu1GTlL8D0r4UTfDD4iNqWn2Fjq9ndbjLcW095IROm75ZCQcEn0PIPr1r3LT7WGxsbeytlKwW8SxRqTnCqMAZ+gryfRD4W+DOs6N4VW1hjs9YQrLqskwMzXIOFEi/wxnsRwD+deviuevhaFGpzYeHLF7f16m1HEVqsOWtK8luFFFFZmgUGiigDxLwfp3irTPiPrl14j8Lpdrfzzm/1y5nXyI9PC/u4ohyQP7wI7Vz/w71prX4k2+tWOmWUOh3WnT/ZbfDK2naTATiYdh5rhjzyeea+g9U0+11TTbjTr6ETWtzG0U0ZJAZSMEZHNefeK/hoB4Z8UQ+F5li1PWraG1jNw+2O3gjAUQoQPlTaD2PJr06eLhO6mrXSXl/X+Vup51TDThZwd7Xfn/X+ZpaX8RfCGtaO9zqDfZIUsIdQnjvYvlihlYrGWPI5I/Ig96qS+G/g3e3dru0zwhJcX3/HqqiEGfkj5APvcgjjvXDan4F8RL4U1S3vdHAutd16xs5IbTMy2+nQlFVgeoUBcnd+NT+LdL0zTPiveWtx4PuL+0vLbTYtIgs4DFGkiTOXZZFG2MJkMemRVRowTfs5tej9P838kS6s2l7SKfqvX/L8Ta+Gmq/DGSSWK30DQdG1qKe7T7JHCjTbIGYMwOM8hc4qLWvjA1/4V1K98LabcQ3FkkVy4vYcMbGQ7ftUSg/MF67T6VjQ+GdZt/ifLdW+i3TxQeLXmaUQfu2s7q12yNnoQCmD6ZHrW58NvhprHhfxNNDJFpH9ggXSNKq77m+ilIMcUmV+RUGRhTg8cVVSNBNzk7vR2b/D8iYOu0oRVlqtF+Jxklrq3ilbm4uoYvEXiHSYfsuo2vyomt6VKd8U0WOFcZyCMcj1r2D4PWPiTTvA9paeJpS88eRbLJ/ro7f8A5ZpKRwZAOCRV/wAH+DND8L21vHp8DPLbwG2juZjulEO8uI9390EnA7CuirlxOKVRckVp/X9fh0OnD4Z03zyeoUUUVxHYFFFFADZWKxMwGSASB615+njfxNb2EdxqPg65VnYOqxHJMZAxwC2Du3Dk9ACQM4r0KirhJLdXInGT2djhk8eXTXENufCupCaQPxngbc45K9yD+BB78STeNbx9G+22Hh+7uJkv3tZIUDOQI8mRgQORxgHoSw967WmQwxQxiOGNIkGSFRQAMnJ4HvVc8P5SeSf8xw0/xEMcgjj8O6hMWEhG0HChd2C3y8Z284zjI65qDTfiJqVzAofwbqYuABvHKpnDHgkdPlGPUMDx0r0Oinz0/wCX8RclT+b8DF8Ma9/bb3yfYJrU2U3kSF2BBfrgY/2Sh/4FjqDW1TIoooQ3lRogZizbVAyx6k+9PrKTTehrFNLUKKKKQz//2Q=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44" y="4864409"/>
            <a:ext cx="1854409" cy="1268964"/>
          </a:xfrm>
          <a:prstGeom prst="rect">
            <a:avLst/>
          </a:prstGeom>
        </p:spPr>
      </p:pic>
      <p:pic>
        <p:nvPicPr>
          <p:cNvPr id="1026" name="Picture 2" descr="Developments / Nets - Triangul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517" y="4808745"/>
            <a:ext cx="1690691" cy="100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1435" y="5249912"/>
            <a:ext cx="1852543" cy="11983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7581" y="5062081"/>
            <a:ext cx="1153829" cy="1389558"/>
          </a:xfrm>
          <a:prstGeom prst="rect">
            <a:avLst/>
          </a:prstGeom>
        </p:spPr>
      </p:pic>
      <p:pic>
        <p:nvPicPr>
          <p:cNvPr id="14" name="Picture 7" descr="Logo&#10;&#10;Description automatically generated">
            <a:extLst>
              <a:ext uri="{FF2B5EF4-FFF2-40B4-BE49-F238E27FC236}">
                <a16:creationId xmlns:a16="http://schemas.microsoft.com/office/drawing/2014/main" id="{4844C34A-804E-4F7E-933D-95031F7B4C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" y="28575"/>
            <a:ext cx="914400" cy="895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9590" y="5504185"/>
            <a:ext cx="1697705" cy="89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BC2FDAB6B4B49882B34F361A55387" ma:contentTypeVersion="18" ma:contentTypeDescription="Create a new document." ma:contentTypeScope="" ma:versionID="e47a6049a9771be5d8892291bc6c4249">
  <xsd:schema xmlns:xsd="http://www.w3.org/2001/XMLSchema" xmlns:xs="http://www.w3.org/2001/XMLSchema" xmlns:p="http://schemas.microsoft.com/office/2006/metadata/properties" xmlns:ns2="1895e164-b18a-4ad4-a160-bfec1f1c3c0b" xmlns:ns3="4c1b70f5-192b-406d-8b2a-809f38bb195d" targetNamespace="http://schemas.microsoft.com/office/2006/metadata/properties" ma:root="true" ma:fieldsID="554d29e57a5a66b252290b945f3d4d0c" ns2:_="" ns3:_="">
    <xsd:import namespace="1895e164-b18a-4ad4-a160-bfec1f1c3c0b"/>
    <xsd:import namespace="4c1b70f5-192b-406d-8b2a-809f38bb195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5e164-b18a-4ad4-a160-bfec1f1c3c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be96be1-3a22-4fd8-95e0-32c9202ee06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1b70f5-192b-406d-8b2a-809f38bb195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1e833ca-17ac-463e-9abd-f9e1fb12799b}" ma:internalName="TaxCatchAll" ma:showField="CatchAllData" ma:web="4c1b70f5-192b-406d-8b2a-809f38bb19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1b70f5-192b-406d-8b2a-809f38bb195d" xsi:nil="true"/>
    <lcf76f155ced4ddcb4097134ff3c332f xmlns="1895e164-b18a-4ad4-a160-bfec1f1c3c0b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A9AEF5-EC8E-4FBA-88E9-2CC60A90BAD3}"/>
</file>

<file path=customXml/itemProps2.xml><?xml version="1.0" encoding="utf-8"?>
<ds:datastoreItem xmlns:ds="http://schemas.openxmlformats.org/officeDocument/2006/customXml" ds:itemID="{01BE3734-CF05-4189-AE1A-45A2E447DE40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c1b70f5-192b-406d-8b2a-809f38bb195d"/>
    <ds:schemaRef ds:uri="1895e164-b18a-4ad4-a160-bfec1f1c3c0b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B21E671-B1BC-49CB-BF9E-5F20582608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228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CIDFont+F3</vt:lpstr>
      <vt:lpstr>Office Theme</vt:lpstr>
      <vt:lpstr>PowerPoint Presentation</vt:lpstr>
    </vt:vector>
  </TitlesOfParts>
  <Company>entrustIT desktopIT 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Allen</dc:creator>
  <cp:lastModifiedBy>Lorna Thorner</cp:lastModifiedBy>
  <cp:revision>115</cp:revision>
  <cp:lastPrinted>2025-12-05T11:17:13Z</cp:lastPrinted>
  <dcterms:created xsi:type="dcterms:W3CDTF">2021-06-27T21:37:30Z</dcterms:created>
  <dcterms:modified xsi:type="dcterms:W3CDTF">2025-12-05T11:17:30Z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0x010100B30BC2FDAB6B4B49882B34F361A55387</vt:lpwstr>
  </property>
  <property fmtid="{D5CDD505-2E9C-101B-9397-08002B2CF9AE}" pid="3" name="MediaServiceImageTags">
    <vt:lpwstr/>
  </property>
</Properties>
</file>