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4"/>
  </p:sldMasterIdLst>
  <p:notesMasterIdLst>
    <p:notesMasterId r:id="rId35"/>
  </p:notesMasterIdLst>
  <p:handoutMasterIdLst>
    <p:handoutMasterId r:id="rId36"/>
  </p:handoutMasterIdLst>
  <p:sldIdLst>
    <p:sldId id="1044" r:id="rId5"/>
    <p:sldId id="1045" r:id="rId6"/>
    <p:sldId id="1046" r:id="rId7"/>
    <p:sldId id="1022" r:id="rId8"/>
    <p:sldId id="1032" r:id="rId9"/>
    <p:sldId id="1025" r:id="rId10"/>
    <p:sldId id="1036" r:id="rId11"/>
    <p:sldId id="1037" r:id="rId12"/>
    <p:sldId id="1033" r:id="rId13"/>
    <p:sldId id="1038" r:id="rId14"/>
    <p:sldId id="1034" r:id="rId15"/>
    <p:sldId id="1035" r:id="rId16"/>
    <p:sldId id="1024" r:id="rId17"/>
    <p:sldId id="1028" r:id="rId18"/>
    <p:sldId id="1039" r:id="rId19"/>
    <p:sldId id="1026" r:id="rId20"/>
    <p:sldId id="1027" r:id="rId21"/>
    <p:sldId id="946" r:id="rId22"/>
    <p:sldId id="1020" r:id="rId23"/>
    <p:sldId id="1021" r:id="rId24"/>
    <p:sldId id="1015" r:id="rId25"/>
    <p:sldId id="1029" r:id="rId26"/>
    <p:sldId id="1030" r:id="rId27"/>
    <p:sldId id="1031" r:id="rId28"/>
    <p:sldId id="1041" r:id="rId29"/>
    <p:sldId id="1042" r:id="rId30"/>
    <p:sldId id="1043" r:id="rId31"/>
    <p:sldId id="290" r:id="rId32"/>
    <p:sldId id="957" r:id="rId33"/>
    <p:sldId id="264" r:id="rId34"/>
  </p:sldIdLst>
  <p:sldSz cx="9144000" cy="6858000" type="screen4x3"/>
  <p:notesSz cx="666273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D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60209F-C49A-2792-87BD-A2ABC64737B3}" v="10" dt="2021-10-05T20:20:29.346"/>
    <p1510:client id="{52C5762B-4BE0-BBB9-AEAF-D31B98FAFE28}" v="8" dt="2021-10-06T08:01:31.872"/>
    <p1510:client id="{7ED565E7-31FB-0E31-14B8-A80E3F131613}" v="1" dt="2021-10-06T12:58:24.802"/>
    <p1510:client id="{943B2A84-BDDA-88F3-4D25-442F06610A19}" v="682" dt="2021-10-02T15:46:36.1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897"/>
    <p:restoredTop sz="89660" autoAdjust="0"/>
  </p:normalViewPr>
  <p:slideViewPr>
    <p:cSldViewPr snapToGrid="0" snapToObjects="1">
      <p:cViewPr varScale="1">
        <p:scale>
          <a:sx n="77" d="100"/>
          <a:sy n="77" d="100"/>
        </p:scale>
        <p:origin x="133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6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3488" y="0"/>
            <a:ext cx="2887662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96E69F-C9C5-482B-B2D6-3DF3705196EC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7663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3488" y="9429750"/>
            <a:ext cx="2887662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FE385C-FFDC-405D-8F82-ADC941BE72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93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4010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3A82-F637-1543-8C13-D12BDF0F499A}" type="datetimeFigureOut">
              <a:rPr lang="en-US" smtClean="0"/>
              <a:t>10/6/2021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274" y="4715153"/>
            <a:ext cx="533019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4010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67F53-BA33-7E40-958D-01A6607E9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1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4538"/>
            <a:ext cx="4962525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0" name="Shape 230"/>
          <p:cNvSpPr txBox="1">
            <a:spLocks noGrp="1"/>
          </p:cNvSpPr>
          <p:nvPr>
            <p:ph type="body" idx="1"/>
          </p:nvPr>
        </p:nvSpPr>
        <p:spPr>
          <a:xfrm>
            <a:off x="666275" y="4715153"/>
            <a:ext cx="5330189" cy="446698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All words are made up of individual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sounds.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These sounds are merged together to form words.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e.g.</a:t>
            </a:r>
            <a:r>
              <a:rPr lang="en-US" sz="1200" b="0" i="0" u="none" strike="noStrike" cap="none" baseline="0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 i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n </a:t>
            </a:r>
            <a:r>
              <a:rPr lang="en-US" dirty="0"/>
              <a:t>‘mat’ we have the sounds ‘m’, ‘a’, ‘t’, ship – ‘</a:t>
            </a:r>
            <a:r>
              <a:rPr lang="en-US" dirty="0" err="1"/>
              <a:t>sh</a:t>
            </a:r>
            <a:r>
              <a:rPr lang="en-US" dirty="0"/>
              <a:t>’, ‘</a:t>
            </a:r>
            <a:r>
              <a:rPr lang="en-US" dirty="0" err="1"/>
              <a:t>i</a:t>
            </a:r>
            <a:r>
              <a:rPr lang="en-US" dirty="0"/>
              <a:t>’, ‘p’.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sz="1200" b="0" i="1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1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Click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A grapheme is another name for the letters we use to write the sound. The spelling of that sound on the page. </a:t>
            </a:r>
            <a:endParaRPr lang="en-US" i="1" dirty="0"/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Phonics is the method of teaching reading through the identification of sounds and graphemes.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new National Curriculum ensures that all children are taught Phonics systematically.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gives your children the tools to read any word. </a:t>
            </a:r>
          </a:p>
        </p:txBody>
      </p:sp>
      <p:sp>
        <p:nvSpPr>
          <p:cNvPr id="231" name="Shape 231"/>
          <p:cNvSpPr txBox="1">
            <a:spLocks noGrp="1"/>
          </p:cNvSpPr>
          <p:nvPr>
            <p:ph type="sldNum" idx="12"/>
          </p:nvPr>
        </p:nvSpPr>
        <p:spPr>
          <a:xfrm>
            <a:off x="3774009" y="9428583"/>
            <a:ext cx="2887185" cy="4963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119403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Times New Roman" pitchFamily="18" charset="0"/>
                <a:ea typeface="MS PGothic" pitchFamily="34" charset="-128"/>
                <a:cs typeface="Arial" charset="0"/>
              </a:rPr>
              <a:t>Copyright Ruth Miskin Literacy</a:t>
            </a:r>
          </a:p>
        </p:txBody>
      </p:sp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5C86BBF-4374-4E01-85D9-47F0C65351B7}" type="slidenum">
              <a:rPr lang="en-US" smtClean="0">
                <a:latin typeface="Times New Roman" pitchFamily="18" charset="0"/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>
              <a:latin typeface="Times New Roman" pitchFamily="18" charset="0"/>
              <a:ea typeface="MS PGothic" pitchFamily="34" charset="-128"/>
              <a:cs typeface="Arial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68338" y="808038"/>
            <a:ext cx="3081337" cy="23129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47921" y="3199338"/>
            <a:ext cx="5183363" cy="676870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Remember that: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altLang="ja-JP" sz="1100" dirty="0">
              <a:latin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altLang="ja-JP" sz="1100" dirty="0">
                <a:latin typeface="Times New Roman"/>
                <a:cs typeface="Times New Roman"/>
                <a:sym typeface="Times New Roman"/>
              </a:rPr>
              <a:t>- </a:t>
            </a:r>
            <a:r>
              <a:rPr lang="en-GB" altLang="ja-JP" sz="1100" dirty="0">
                <a:latin typeface="Times New Roman" charset="0"/>
              </a:rPr>
              <a:t>Children need to know sounds – not letter names – to read words.</a:t>
            </a:r>
          </a:p>
          <a:p>
            <a:pPr eaLnBrk="1" hangingPunct="1"/>
            <a:r>
              <a:rPr lang="en-US" sz="1100" dirty="0">
                <a:latin typeface="Times New Roman" charset="0"/>
              </a:rPr>
              <a:t>- W</a:t>
            </a:r>
            <a:r>
              <a:rPr lang="en-GB" sz="1100" dirty="0">
                <a:latin typeface="Times New Roman" charset="0"/>
              </a:rPr>
              <a:t>e pronounce the sounds clearly, using pure sounds (‘m’ not’ </a:t>
            </a:r>
            <a:r>
              <a:rPr lang="en-GB" sz="1100" dirty="0" err="1">
                <a:latin typeface="Times New Roman" charset="0"/>
              </a:rPr>
              <a:t>muh</a:t>
            </a:r>
            <a:r>
              <a:rPr lang="en-GB" sz="1100" dirty="0">
                <a:latin typeface="Times New Roman" charset="0"/>
              </a:rPr>
              <a:t>’, ’s’ not ‘</a:t>
            </a:r>
            <a:r>
              <a:rPr lang="en-GB" altLang="ja-JP" sz="1100" dirty="0" err="1">
                <a:latin typeface="Times New Roman" charset="0"/>
              </a:rPr>
              <a:t>suh</a:t>
            </a:r>
            <a:r>
              <a:rPr lang="en-GB" sz="1100" dirty="0">
                <a:latin typeface="Times New Roman" charset="0"/>
              </a:rPr>
              <a:t>’</a:t>
            </a:r>
            <a:r>
              <a:rPr lang="en-GB" altLang="ja-JP" sz="1100" dirty="0">
                <a:latin typeface="Times New Roman" charset="0"/>
              </a:rPr>
              <a:t>, etc.) so that your child will be able to blend the sounds together to make words more easily. </a:t>
            </a:r>
          </a:p>
          <a:p>
            <a:pPr eaLnBrk="1" hangingPunct="1">
              <a:spcBef>
                <a:spcPct val="0"/>
              </a:spcBef>
              <a:spcAft>
                <a:spcPts val="1600"/>
              </a:spcAft>
            </a:pPr>
            <a:endParaRPr lang="en-US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5555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Set 2 sounds are shaded. They are long vowel sounds with 2 or more letters. We call these ‘Special Friends’ – two letters together that make one sound.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Let’s practise saying these sounds together.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Say each sound MTYT.</a:t>
            </a:r>
          </a:p>
          <a:p>
            <a:endParaRPr lang="en-GB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Once children know these Set 2 sounds, they know one way of reading and writing every sound.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496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Times New Roman" pitchFamily="18" charset="0"/>
                <a:ea typeface="MS PGothic" pitchFamily="34" charset="-128"/>
                <a:cs typeface="Arial" charset="0"/>
              </a:rPr>
              <a:t>Copyright Ruth Miskin Literacy</a:t>
            </a:r>
          </a:p>
        </p:txBody>
      </p:sp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A493771-02BD-46DE-BA36-AA48EE88E1EF}" type="slidenum">
              <a:rPr lang="en-US" smtClean="0">
                <a:latin typeface="Times New Roman" pitchFamily="18" charset="0"/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>
              <a:latin typeface="Times New Roman" pitchFamily="18" charset="0"/>
              <a:ea typeface="MS PGothic" pitchFamily="34" charset="-128"/>
              <a:cs typeface="Arial" charset="0"/>
            </a:endParaRPr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598488" y="808038"/>
            <a:ext cx="3409950" cy="2559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38923" y="3438677"/>
            <a:ext cx="4976389" cy="652936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ja-JP" sz="1100" dirty="0">
                <a:latin typeface="Arial" pitchFamily="34" charset="0"/>
                <a:cs typeface="Arial" pitchFamily="34" charset="0"/>
              </a:rPr>
              <a:t>Once children know how to read Set 2 sounds, they start to learn Set 3 sounds.</a:t>
            </a:r>
          </a:p>
          <a:p>
            <a:pPr eaLnBrk="1" hangingPunct="1">
              <a:spcBef>
                <a:spcPct val="0"/>
              </a:spcBef>
            </a:pPr>
            <a:r>
              <a:rPr lang="en-US" altLang="ja-JP" sz="1100" dirty="0">
                <a:latin typeface="Arial" pitchFamily="34" charset="0"/>
                <a:cs typeface="Arial" pitchFamily="34" charset="0"/>
              </a:rPr>
              <a:t>These are shaded in the chart.</a:t>
            </a:r>
          </a:p>
          <a:p>
            <a:pPr eaLnBrk="1" hangingPunct="1">
              <a:spcBef>
                <a:spcPct val="0"/>
              </a:spcBef>
            </a:pPr>
            <a:r>
              <a:rPr lang="en-US" altLang="ja-JP" sz="1100" dirty="0">
                <a:latin typeface="Arial" pitchFamily="34" charset="0"/>
                <a:cs typeface="Arial" pitchFamily="34" charset="0"/>
              </a:rPr>
              <a:t>They are alternative graphemes (spelling of a sound) for the Set 1 and Set 2 sounds the children already know.</a:t>
            </a:r>
          </a:p>
          <a:p>
            <a:pPr eaLnBrk="1" hangingPunct="1">
              <a:spcBef>
                <a:spcPct val="0"/>
              </a:spcBef>
            </a:pPr>
            <a:r>
              <a:rPr lang="en-US" altLang="ja-JP" sz="1100" i="1" dirty="0">
                <a:latin typeface="Arial" pitchFamily="34" charset="0"/>
                <a:cs typeface="Arial" pitchFamily="34" charset="0"/>
              </a:rPr>
              <a:t>Point to the chart to show. </a:t>
            </a:r>
            <a:r>
              <a:rPr lang="en-US" altLang="ja-JP" sz="1100" dirty="0">
                <a:latin typeface="Arial" pitchFamily="34" charset="0"/>
                <a:cs typeface="Arial" pitchFamily="34" charset="0"/>
              </a:rPr>
              <a:t>For example, they know ‘ay’ and now learn a-e and </a:t>
            </a:r>
            <a:r>
              <a:rPr lang="en-US" altLang="ja-JP" sz="1100" dirty="0" err="1">
                <a:latin typeface="Arial" pitchFamily="34" charset="0"/>
                <a:cs typeface="Arial" pitchFamily="34" charset="0"/>
              </a:rPr>
              <a:t>ai</a:t>
            </a:r>
            <a:r>
              <a:rPr lang="en-US" altLang="ja-JP" sz="1100" dirty="0">
                <a:latin typeface="Arial" pitchFamily="34" charset="0"/>
                <a:cs typeface="Arial" pitchFamily="34" charset="0"/>
              </a:rPr>
              <a:t> as other spellings for the same sound.</a:t>
            </a:r>
          </a:p>
        </p:txBody>
      </p:sp>
    </p:spTree>
    <p:extLst>
      <p:ext uri="{BB962C8B-B14F-4D97-AF65-F5344CB8AC3E}">
        <p14:creationId xmlns:p14="http://schemas.microsoft.com/office/powerpoint/2010/main" val="2822967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give children a hook to learn the sounds by using pictures in the same shape as the letter.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‘s’ looks like a snake.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‘d’ looks like a dinosaur.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‘m’ looks like a mountain.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‘a’ looks like an apple.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teach the children to name the mnemonic pictures before they learn the sound.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means that children learn to read and write the sounds really easily.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4071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use picture phrases to help children remember the Set 2 and Set 3 sounds.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ay, may I play? aw, yawn at dawn</a:t>
            </a:r>
            <a:endParaRPr lang="en-GB" dirty="0">
              <a:effectLst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7030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Children use the picture mnemonic to learn to form letters correctly at the same time they learn to read each sound. </a:t>
            </a:r>
          </a:p>
          <a:p>
            <a:r>
              <a:rPr lang="en-US" dirty="0"/>
              <a:t>Each sound has a handwriting phrase e.g. down Maisie, and over the mountains.</a:t>
            </a:r>
          </a:p>
          <a:p>
            <a:endParaRPr lang="en-US" dirty="0"/>
          </a:p>
          <a:p>
            <a:r>
              <a:rPr lang="en-US" dirty="0"/>
              <a:t>Use these handwriting phrases when </a:t>
            </a:r>
            <a:r>
              <a:rPr lang="en-US" dirty="0" err="1"/>
              <a:t>practising</a:t>
            </a:r>
            <a:r>
              <a:rPr lang="en-US" dirty="0"/>
              <a:t> writing at home with your child.</a:t>
            </a:r>
          </a:p>
          <a:p>
            <a:r>
              <a:rPr lang="en-US" dirty="0"/>
              <a:t>Avoid using these to read the sound.</a:t>
            </a:r>
          </a:p>
          <a:p>
            <a:endParaRPr lang="en-US" dirty="0"/>
          </a:p>
          <a:p>
            <a:r>
              <a:rPr lang="en-US" dirty="0"/>
              <a:t>I will give you a handout of these handwriting phrases when you leave today.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1756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Show how to use ‘My Set 1 Speed Sounds Book 1’ or cards if you send these home.</a:t>
            </a:r>
            <a:endParaRPr lang="en-US" dirty="0"/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 can purchase Set 1 flashcards or My Reading and Writing Kit ages 3-5 early sounds and blending to support your child with Set 1 sounds at home.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8530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0" baseline="0" dirty="0"/>
              <a:t>Today I want to help you understand how your child is learning to read words in </a:t>
            </a:r>
            <a:r>
              <a:rPr lang="en-US" i="1" baseline="0" dirty="0"/>
              <a:t>Read Write Inc. </a:t>
            </a:r>
            <a:r>
              <a:rPr lang="en-US" i="0" baseline="0" dirty="0"/>
              <a:t>Phonics by blending sounds together: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endParaRPr lang="en-US" sz="1200" b="0" i="0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Alongside teaching children sounds, we teach them </a:t>
            </a:r>
            <a:r>
              <a:rPr lang="en-US" dirty="0"/>
              <a:t>to blend sounds to read words e.g. s-a-t, sat.</a:t>
            </a:r>
            <a:r>
              <a:rPr lang="en-US" i="0" baseline="0" dirty="0"/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endParaRPr lang="en-US" dirty="0"/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/>
              <a:t>We use Fred Talk to help children read.</a:t>
            </a:r>
            <a:endParaRPr lang="en-US" sz="1200" b="0" i="0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8971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teach children to read words using Fred Talk to blend together the sounds they know e.g. m-a-t, mat.</a:t>
            </a:r>
          </a:p>
          <a:p>
            <a:r>
              <a:rPr lang="en-US" dirty="0"/>
              <a:t>We say ‘Fred Talk, read the word’.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585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Then children </a:t>
            </a:r>
            <a:r>
              <a:rPr lang="en-US" dirty="0" err="1"/>
              <a:t>practise</a:t>
            </a:r>
            <a:r>
              <a:rPr lang="en-US" dirty="0"/>
              <a:t> reading these sounds in words using the routine ‘Special Friends’, ‘Fred Talk’, read the word’.</a:t>
            </a:r>
          </a:p>
          <a:p>
            <a:endParaRPr lang="en-US" dirty="0"/>
          </a:p>
          <a:p>
            <a:r>
              <a:rPr lang="en-US" dirty="0"/>
              <a:t>They spot the ‘Special Friends’ first, then Fred Talk to read the word.</a:t>
            </a:r>
          </a:p>
          <a:p>
            <a:endParaRPr lang="en-US" dirty="0"/>
          </a:p>
          <a:p>
            <a:r>
              <a:rPr lang="en-US" dirty="0"/>
              <a:t>For example, ‘ay’, s-p-r-ay</a:t>
            </a:r>
            <a:r>
              <a:rPr lang="en-US"/>
              <a:t>, spray.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9065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Fred Talk follows a consistent routine: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Say the word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sounds as Fred e.g. c-a-t. Ask children to repeat. Pause to allow children to ‘jump-in’ with the whole word.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Say the word in sounds followed by the whole word e.g. c-a-t, cat. Ask children to repeat.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8344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Try to use Fred Talk throughout the day at home to help your child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practise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blending sounds together.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Fred Talk words at the end of the sentence and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keep the words short and simple.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With the person next to you, have a practise of the three sentences on the screen.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Remember to Fred Talk the last word of the sentence.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 can also play Fred Games with your child at home. I will show you one of these in action in a moment,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9771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 eaLnBrk="1" hangingPunct="1"/>
            <a:fld id="{FB292E8D-CF26-4C18-AF48-18F643F3764E}" type="slidenum">
              <a:rPr lang="en-US" sz="1200" smtClean="0">
                <a:latin typeface="Times New Roman" pitchFamily="18" charset="0"/>
              </a:rPr>
              <a:pPr eaLnBrk="1" hangingPunct="1"/>
              <a:t>18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172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3913" y="744538"/>
            <a:ext cx="2511425" cy="1884362"/>
          </a:xfrm>
          <a:ln/>
        </p:spPr>
      </p:sp>
      <p:sp>
        <p:nvSpPr>
          <p:cNvPr id="1720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029" y="2627826"/>
            <a:ext cx="5773441" cy="6553879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 our school,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read each Read Write Inc. Storybook three times in class with their partner.</a:t>
            </a:r>
          </a:p>
          <a:p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Re-reading the same book helps children to become confident readers.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Each time they re-read, they build their fluency/speed and comprehension.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love reading and want to read because they can read all of the words in the Storybook.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set a focus for each re-read in school.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(Click)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first read focuses on reading every word accurately. </a:t>
            </a:r>
          </a:p>
          <a:p>
            <a:pPr lvl="0"/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(Click)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second on reading the story more quickly.</a:t>
            </a:r>
          </a:p>
          <a:p>
            <a:pPr lvl="0"/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(Click)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third read on comprehension - understanding what they read.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Then your child brings the 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same book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home to read and enjoy with you again and again at home.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It’s ‘three with me, four at home.’</a:t>
            </a:r>
          </a:p>
          <a:p>
            <a:endParaRPr lang="en-US" baseline="0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baseline="0" dirty="0"/>
              <a:t>We do not send stories home the children cannot read because we always want them to be set up to succeed in their reading.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baseline="0" dirty="0"/>
              <a:t>We want to make sure they enjoy reading so that they want to read.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baseline="0" dirty="0"/>
              <a:t>The more they read, the faster progress they will make.</a:t>
            </a:r>
            <a:endParaRPr lang="en-US" b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eaLnBrk="1" hangingPunct="1"/>
            <a:endParaRPr lang="en-GB" sz="1100" dirty="0">
              <a:latin typeface="Arial"/>
              <a:cs typeface="Arial"/>
            </a:endParaRPr>
          </a:p>
          <a:p>
            <a:pPr eaLnBrk="1" hangingPunct="1"/>
            <a:r>
              <a:rPr lang="en-GB" sz="1100" dirty="0">
                <a:latin typeface="Arial"/>
                <a:cs typeface="Arial"/>
              </a:rPr>
              <a:t>  </a:t>
            </a:r>
            <a:endParaRPr lang="en-US" sz="11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15029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 Children will be able to read all of the words in the Storybook.</a:t>
            </a:r>
          </a:p>
          <a:p>
            <a:endParaRPr lang="en-US" dirty="0"/>
          </a:p>
          <a:p>
            <a:r>
              <a:rPr lang="en-US" dirty="0"/>
              <a:t>If they hesitate, remind them to read the word using ‘Special Friends, Fred Talk, read the word’.</a:t>
            </a:r>
          </a:p>
          <a:p>
            <a:r>
              <a:rPr lang="en-US" dirty="0"/>
              <a:t>For example, this means they spot the ‘</a:t>
            </a:r>
            <a:r>
              <a:rPr lang="en-US" dirty="0" err="1"/>
              <a:t>sh</a:t>
            </a:r>
            <a:r>
              <a:rPr lang="en-US" dirty="0"/>
              <a:t>’, then Fred Talk and blend to read the word e.g. </a:t>
            </a:r>
            <a:r>
              <a:rPr lang="en-US" dirty="0" err="1"/>
              <a:t>sh</a:t>
            </a:r>
            <a:r>
              <a:rPr lang="en-US" dirty="0"/>
              <a:t>, </a:t>
            </a:r>
            <a:r>
              <a:rPr lang="en-US" dirty="0" err="1"/>
              <a:t>sh</a:t>
            </a:r>
            <a:r>
              <a:rPr lang="en-US" dirty="0"/>
              <a:t>-</a:t>
            </a:r>
            <a:r>
              <a:rPr lang="en-US" dirty="0" err="1"/>
              <a:t>i</a:t>
            </a:r>
            <a:r>
              <a:rPr lang="en-US" dirty="0"/>
              <a:t>-p, ship.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0417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Some words are ‘tricky’ because they contain letters that don’t match the sounds the child has been taught.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‘said’ has ‘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ai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 making an ‘e’ sound.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teach these common exception words as Red words.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the early Storybooks, these words are printed in red text.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Remind your child not to use Fred Talk to read Red words but instead to stop and think. Tell them the word if needed.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51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Provide copies of ‘Reading at Home Booklet 1 or 2’ from Oxford Owl.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Booklet 1 is sound groups and Ditty/ Red Groups and Booklet 2 for Green – Grey Storybooks.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0037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Stories provide a wealth of language we don’t use in everyday talk.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more stories, poems and nursery rhymes children know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well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the more easily they will be able to understand what they read, when they can read.</a:t>
            </a: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thrive on repetition.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Take Sophie who is 2 ½ years old.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She begs for her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favourite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stories to be read over and over again.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more her mum repeats the story, the more the story ‘belongs’ to Sophie.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Sophie ‘reads’ it, copying the special emphasis and actions that her mum used every time she read the story to her.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Copyright Ruth Miskin Literacy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7351975-CA05-4734-9F82-596F4DC72541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22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2654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Look at all these things you child will learn when you read aloud stories and poems, - without any teaching! </a:t>
            </a:r>
          </a:p>
          <a:p>
            <a:r>
              <a:rPr lang="en-US" i="1" dirty="0"/>
              <a:t>Click each point and read.</a:t>
            </a:r>
            <a:endParaRPr lang="en-GB" i="1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4122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are our ten top tips for Storytime at home.</a:t>
            </a:r>
          </a:p>
          <a:p>
            <a:endParaRPr lang="en-US" dirty="0"/>
          </a:p>
          <a:p>
            <a:pPr marL="514350" indent="-514350">
              <a:buAutoNum type="arabicPeriod"/>
            </a:pPr>
            <a:r>
              <a:rPr lang="en-US" sz="1200" dirty="0"/>
              <a:t>Make it a treat – introduce each new book with excitement.</a:t>
            </a:r>
          </a:p>
          <a:p>
            <a:pPr marL="514350" indent="-514350">
              <a:buAutoNum type="arabicPeriod"/>
            </a:pPr>
            <a:r>
              <a:rPr lang="en-US" sz="1200" dirty="0"/>
              <a:t>Make it a special quiet time – cuddle up!</a:t>
            </a:r>
          </a:p>
          <a:p>
            <a:pPr marL="514350" indent="-514350">
              <a:buAutoNum type="arabicPeriod"/>
            </a:pPr>
            <a:r>
              <a:rPr lang="en-US" sz="1200" dirty="0"/>
              <a:t>Show curiosity in what you’re going to read.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US" sz="1200" dirty="0"/>
              <a:t>Read story once without stopping so they can enjoy the whole story.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If you think your child might not understand something say something like ‘Oh I think what’s happening here is that…”</a:t>
            </a:r>
            <a:endParaRPr lang="en-US" sz="1200" dirty="0"/>
          </a:p>
          <a:p>
            <a:pPr marL="514350" indent="-514350">
              <a:buAutoNum type="arabicPeriod"/>
            </a:pPr>
            <a:r>
              <a:rPr lang="en-US" sz="1200" dirty="0"/>
              <a:t>Chat about the story e.g. I wonder why he did that? Oh no, I hope she’s not going to…</a:t>
            </a:r>
          </a:p>
          <a:p>
            <a:pPr marL="514350" indent="-514350">
              <a:buAutoNum type="arabicPeriod"/>
            </a:pPr>
            <a:r>
              <a:rPr lang="en-US" sz="1200" dirty="0"/>
              <a:t>Avoid asking questions to test what they remember.</a:t>
            </a:r>
          </a:p>
          <a:p>
            <a:pPr marL="514350" indent="-514350">
              <a:buAutoNum type="arabicPeriod"/>
            </a:pPr>
            <a:r>
              <a:rPr lang="en-US" sz="1200" dirty="0"/>
              <a:t>Link to other stories and experiences you have shared e.g. this reminds me of…</a:t>
            </a:r>
          </a:p>
          <a:p>
            <a:pPr marL="514350" indent="-514350">
              <a:buAutoNum type="arabicPeriod"/>
            </a:pPr>
            <a:r>
              <a:rPr lang="en-US" sz="1200" dirty="0"/>
              <a:t>Read </a:t>
            </a:r>
            <a:r>
              <a:rPr lang="en-US" sz="1200" dirty="0" err="1"/>
              <a:t>favourites</a:t>
            </a:r>
            <a:r>
              <a:rPr lang="en-US" sz="1200" dirty="0"/>
              <a:t> over and over again – encourage your child to join with the bits they know. Avoid saying ‘not that story again!’</a:t>
            </a:r>
          </a:p>
          <a:p>
            <a:pPr marL="514350" indent="-514350">
              <a:buAutoNum type="arabicPeriod"/>
            </a:pPr>
            <a:r>
              <a:rPr lang="en-US" sz="1200" dirty="0"/>
              <a:t>Use different voices – be enthusiastic!</a:t>
            </a:r>
          </a:p>
          <a:p>
            <a:pPr marL="514350" indent="-514350">
              <a:buAutoNum type="arabicPeriod"/>
            </a:pPr>
            <a:r>
              <a:rPr lang="en-GB" sz="1200" dirty="0"/>
              <a:t>Love </a:t>
            </a:r>
            <a:r>
              <a:rPr lang="en-US" sz="1200" dirty="0"/>
              <a:t>the book – read with enjoyment.</a:t>
            </a:r>
            <a:endParaRPr lang="en-US" dirty="0"/>
          </a:p>
          <a:p>
            <a:endParaRPr lang="en-US" dirty="0"/>
          </a:p>
          <a:p>
            <a:r>
              <a:rPr lang="en-US" dirty="0"/>
              <a:t>I will give you a handout with these tips when you leave today.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4413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complete a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word-reading check at the end of Year 1 so that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parents can be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confident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their children are being taught to read successfully.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read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40 words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It takes between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two and five minutes.</a:t>
            </a: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they do not manage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read </a:t>
            </a:r>
            <a:r>
              <a:rPr lang="en-US" sz="1400" b="1" i="1" u="sng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32</a:t>
            </a:r>
            <a:r>
              <a:rPr lang="en-US" sz="1200" b="1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 the words, they are given extra support, and repeat the check at the end of Year 2. 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means that all children will be able to read accurately before they begin Year 3.</a:t>
            </a: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our school, we aim to make sure that every child learns to read accurately by the end of Year 1 so they are set up for success in school and in life.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soon as we spot a child who needs extra practice learning to read sounds and words, we teach them one-to-one for a few minutes every day.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4841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teach children to read both real and nonsense words using the routine ‘Special Friends’, ‘Fred Talk’, read the word’.</a:t>
            </a:r>
          </a:p>
          <a:p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Children spot the ‘Special Friends’ (two letters that make one sound), Fred talk the word, and then read the word as a whole. </a:t>
            </a:r>
          </a:p>
          <a:p>
            <a:endParaRPr lang="en-US" dirty="0"/>
          </a:p>
          <a:p>
            <a:r>
              <a:rPr lang="en-US" dirty="0"/>
              <a:t>For example, ‘</a:t>
            </a:r>
            <a:r>
              <a:rPr lang="en-US" dirty="0" err="1"/>
              <a:t>sh</a:t>
            </a:r>
            <a:r>
              <a:rPr lang="en-US" dirty="0"/>
              <a:t>’, </a:t>
            </a:r>
            <a:r>
              <a:rPr lang="en-US" dirty="0" err="1"/>
              <a:t>sh</a:t>
            </a:r>
            <a:r>
              <a:rPr lang="en-US" dirty="0"/>
              <a:t>-</a:t>
            </a:r>
            <a:r>
              <a:rPr lang="en-US" dirty="0" err="1"/>
              <a:t>i</a:t>
            </a:r>
            <a:r>
              <a:rPr lang="en-US" dirty="0"/>
              <a:t>-p, ship.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0147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Half of the words in the check are real words.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Half are nonsense words.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sheb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glight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ched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teb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 is a picture of an alien next to each word to remind the children that it isn’t a real word.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Nonsense words check that children will be able to read sounds they know in unfamiliar words.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who can read nonsense words will, very soon, be able to read any new word – for example – gargantuan, flailing, raucous, anticipation;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Reading new words increases children’s vocabulary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rapidly.</a:t>
            </a: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42017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27565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>
                <a:solidFill>
                  <a:srgbClr val="FF0000"/>
                </a:solidFill>
              </a:rPr>
              <a:t>In the words of </a:t>
            </a:r>
            <a:r>
              <a:rPr lang="en-US" dirty="0" err="1">
                <a:solidFill>
                  <a:srgbClr val="FF0000"/>
                </a:solidFill>
              </a:rPr>
              <a:t>Dr</a:t>
            </a:r>
            <a:r>
              <a:rPr lang="en-US" dirty="0">
                <a:solidFill>
                  <a:srgbClr val="FF0000"/>
                </a:solidFill>
              </a:rPr>
              <a:t> Seuss…</a:t>
            </a:r>
            <a:r>
              <a:rPr lang="en-US" i="1" dirty="0">
                <a:solidFill>
                  <a:srgbClr val="FF0000"/>
                </a:solidFill>
              </a:rPr>
              <a:t>read quote.</a:t>
            </a:r>
          </a:p>
          <a:p>
            <a:pPr eaLnBrk="1" hangingPunct="1"/>
            <a:endParaRPr lang="en-US" i="1" dirty="0">
              <a:solidFill>
                <a:srgbClr val="FF0000"/>
              </a:solidFill>
            </a:endParaRPr>
          </a:p>
          <a:p>
            <a:pPr eaLnBrk="1" hangingPunct="1"/>
            <a:r>
              <a:rPr lang="en-US" i="0" dirty="0">
                <a:solidFill>
                  <a:srgbClr val="FF0000"/>
                </a:solidFill>
              </a:rPr>
              <a:t>Good readers do well in school – and in life.</a:t>
            </a:r>
          </a:p>
          <a:p>
            <a:pPr eaLnBrk="1" hangingPunct="1"/>
            <a:r>
              <a:rPr lang="en-US" i="0" dirty="0">
                <a:solidFill>
                  <a:srgbClr val="FF0000"/>
                </a:solidFill>
              </a:rPr>
              <a:t>By listening to your child read, you are making sure they have the opportunity to </a:t>
            </a:r>
            <a:r>
              <a:rPr lang="en-US" i="0" dirty="0" err="1">
                <a:solidFill>
                  <a:srgbClr val="FF0000"/>
                </a:solidFill>
              </a:rPr>
              <a:t>practise</a:t>
            </a:r>
            <a:r>
              <a:rPr lang="en-US" i="0" dirty="0">
                <a:solidFill>
                  <a:srgbClr val="FF0000"/>
                </a:solidFill>
              </a:rPr>
              <a:t> and become a good reader quickly.</a:t>
            </a:r>
          </a:p>
          <a:p>
            <a:pPr eaLnBrk="1" hangingPunct="1"/>
            <a:endParaRPr lang="en-US" i="0" dirty="0">
              <a:solidFill>
                <a:srgbClr val="FF0000"/>
              </a:solidFill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Remember that all parents have the power to change outcomes for their children.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AEA0D-15AF-3040-A3B5-D7F153320F94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154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powerpoint-cover-template-blank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067944" y="4221088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1037735"/>
      </p:ext>
    </p:extLst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268760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68760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975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985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F6C09D9-D1B6-4568-8B87-5A6249D0DBD1}" type="datetime1">
              <a:rPr lang="en-US"/>
              <a:pPr>
                <a:defRPr/>
              </a:pPr>
              <a:t>10/6/2021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366FC25-FCA6-4D86-A84B-F6C8160D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5368" name="Picture 9" descr="RM_shape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" name="Picture 9" descr="PPT_RM_page.jpg"/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1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ols.ruthmiskin.com/resources/watch/332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thmiskin.com/en/parents/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xfordowl.co.uk/Reading/" TargetMode="External"/><Relationship Id="rId4" Type="http://schemas.openxmlformats.org/officeDocument/2006/relationships/hyperlink" Target="https://www.facebook.com/miskin.education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B9C1A-C01F-407C-B773-22BE652F1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Arial"/>
              </a:rPr>
              <a:t>Reading and Phonics </a:t>
            </a:r>
            <a:endParaRPr lang="en-GB" dirty="0"/>
          </a:p>
        </p:txBody>
      </p:sp>
      <p:pic>
        <p:nvPicPr>
          <p:cNvPr id="5" name="Picture 5" descr="Text&#10;&#10;Description automatically generated">
            <a:extLst>
              <a:ext uri="{FF2B5EF4-FFF2-40B4-BE49-F238E27FC236}">
                <a16:creationId xmlns:a16="http://schemas.microsoft.com/office/drawing/2014/main" id="{7632379F-3846-4844-881C-9E1995F886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6891" y="2809123"/>
            <a:ext cx="2795153" cy="3993344"/>
          </a:xfrm>
          <a:prstGeom prst="rect">
            <a:avLst/>
          </a:prstGeom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2E566E50-A5AA-40C2-9FF2-12A86C9665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46855" y="2807343"/>
            <a:ext cx="5986976" cy="4001470"/>
          </a:xfrm>
        </p:spPr>
      </p:pic>
      <p:pic>
        <p:nvPicPr>
          <p:cNvPr id="10" name="Picture 9" descr="A picture containing text&#10;&#10;Description automatically generated">
            <a:extLst>
              <a:ext uri="{FF2B5EF4-FFF2-40B4-BE49-F238E27FC236}">
                <a16:creationId xmlns:a16="http://schemas.microsoft.com/office/drawing/2014/main" id="{6D8CDB93-9C40-443D-8A12-31DF82AB15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-1080000">
            <a:off x="4864632" y="371143"/>
            <a:ext cx="1557420" cy="216653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C63DDCAD-6E06-4D70-B1CF-0063E29288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-660000">
            <a:off x="1233682" y="1282450"/>
            <a:ext cx="2561835" cy="12113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ABEE731-A185-42E7-8867-2A7D656C40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900000">
            <a:off x="7088009" y="172843"/>
            <a:ext cx="1609375" cy="230161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68546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03F904-51DD-48C1-AD5B-E68C49C78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Research evidence - Benefits of reading for pleasure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BD2794-48AD-487F-AFD7-04EBAF8083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9" y="1242702"/>
            <a:ext cx="7628281" cy="2800510"/>
          </a:xfrm>
        </p:spPr>
        <p:txBody>
          <a:bodyPr/>
          <a:lstStyle/>
          <a:p>
            <a:pPr marL="285750" indent="-285750">
              <a:buChar char="•"/>
            </a:pPr>
            <a:r>
              <a:rPr lang="en-GB" sz="1400" dirty="0">
                <a:ea typeface="+mn-lt"/>
                <a:cs typeface="+mn-lt"/>
              </a:rPr>
              <a:t>There is a growing body of evidence which</a:t>
            </a:r>
            <a:endParaRPr lang="en-US" sz="1400">
              <a:cs typeface="Arial"/>
            </a:endParaRPr>
          </a:p>
          <a:p>
            <a:r>
              <a:rPr lang="en-GB" sz="1400" dirty="0">
                <a:ea typeface="+mn-lt"/>
                <a:cs typeface="+mn-lt"/>
              </a:rPr>
              <a:t> illustrates the importance of reading for </a:t>
            </a:r>
          </a:p>
          <a:p>
            <a:r>
              <a:rPr lang="en-GB" sz="1400" dirty="0">
                <a:ea typeface="+mn-lt"/>
                <a:cs typeface="+mn-lt"/>
              </a:rPr>
              <a:t>pleasure for both educational purposes as </a:t>
            </a:r>
          </a:p>
          <a:p>
            <a:r>
              <a:rPr lang="en-GB" sz="1400" dirty="0">
                <a:ea typeface="+mn-lt"/>
                <a:cs typeface="+mn-lt"/>
              </a:rPr>
              <a:t>well as personal development (cited in Clark </a:t>
            </a:r>
          </a:p>
          <a:p>
            <a:r>
              <a:rPr lang="en-GB" sz="1400" dirty="0">
                <a:ea typeface="+mn-lt"/>
                <a:cs typeface="+mn-lt"/>
              </a:rPr>
              <a:t>and Rumbold, 2006).</a:t>
            </a:r>
            <a:endParaRPr lang="en-GB" sz="1400">
              <a:cs typeface="Arial"/>
            </a:endParaRPr>
          </a:p>
          <a:p>
            <a:endParaRPr lang="en-GB" sz="1400" dirty="0">
              <a:ea typeface="+mn-lt"/>
              <a:cs typeface="+mn-lt"/>
            </a:endParaRPr>
          </a:p>
          <a:p>
            <a:pPr marL="285750" indent="-285750">
              <a:buChar char="•"/>
            </a:pPr>
            <a:endParaRPr lang="en-GB" sz="1400" dirty="0">
              <a:ea typeface="+mn-lt"/>
              <a:cs typeface="+mn-lt"/>
            </a:endParaRPr>
          </a:p>
          <a:p>
            <a:pPr marL="285750" indent="-285750">
              <a:buChar char="•"/>
            </a:pPr>
            <a:r>
              <a:rPr lang="en-GB" sz="1400" dirty="0">
                <a:ea typeface="+mn-lt"/>
                <a:cs typeface="+mn-lt"/>
              </a:rPr>
              <a:t>Evidence suggests that there is a positive relationship between reading frequency, reading enjoyment and attainment (Clark 2011; Clark and Douglas 2011).</a:t>
            </a:r>
            <a:endParaRPr lang="en-GB" sz="1400">
              <a:cs typeface="Arial"/>
            </a:endParaRPr>
          </a:p>
          <a:p>
            <a:pPr marL="285750" indent="-285750">
              <a:buChar char="•"/>
            </a:pPr>
            <a:endParaRPr lang="en-GB" sz="1400" dirty="0">
              <a:ea typeface="+mn-lt"/>
              <a:cs typeface="+mn-lt"/>
            </a:endParaRPr>
          </a:p>
          <a:p>
            <a:pPr marL="285750" indent="-285750">
              <a:buChar char="•"/>
            </a:pPr>
            <a:endParaRPr lang="en-GB" sz="1400" dirty="0">
              <a:ea typeface="+mn-lt"/>
              <a:cs typeface="+mn-lt"/>
            </a:endParaRPr>
          </a:p>
          <a:p>
            <a:pPr marL="285750" indent="-285750">
              <a:buChar char="•"/>
            </a:pPr>
            <a:r>
              <a:rPr lang="en-GB" sz="1400" dirty="0">
                <a:ea typeface="+mn-lt"/>
                <a:cs typeface="+mn-lt"/>
              </a:rPr>
              <a:t>Reading enjoyment has been reported as more important for children’s educational success than their family’s socio-economic status (OECD, 2002).</a:t>
            </a:r>
            <a:endParaRPr lang="en-GB" sz="1400">
              <a:cs typeface="Arial"/>
            </a:endParaRPr>
          </a:p>
          <a:p>
            <a:pPr marL="285750" indent="-285750">
              <a:buChar char="•"/>
            </a:pPr>
            <a:endParaRPr lang="en-GB" sz="1400" dirty="0">
              <a:ea typeface="+mn-lt"/>
              <a:cs typeface="+mn-lt"/>
            </a:endParaRPr>
          </a:p>
          <a:p>
            <a:pPr marL="285750" indent="-285750">
              <a:buChar char="•"/>
            </a:pPr>
            <a:endParaRPr lang="en-GB" sz="1400" dirty="0">
              <a:ea typeface="+mn-lt"/>
              <a:cs typeface="+mn-lt"/>
            </a:endParaRPr>
          </a:p>
          <a:p>
            <a:pPr marL="285750" indent="-285750">
              <a:buChar char="•"/>
            </a:pPr>
            <a:r>
              <a:rPr lang="en-GB" sz="1400" dirty="0">
                <a:ea typeface="+mn-lt"/>
                <a:cs typeface="+mn-lt"/>
              </a:rPr>
              <a:t>Evidence suggests that reading for pleasure is an activity that has emotional and social consequences (Clark and Rumbold, 2006).</a:t>
            </a:r>
          </a:p>
          <a:p>
            <a:pPr marL="285750" indent="-285750">
              <a:buChar char="•"/>
            </a:pPr>
            <a:endParaRPr lang="en-GB" sz="1400" dirty="0">
              <a:ea typeface="+mn-lt"/>
              <a:cs typeface="+mn-lt"/>
            </a:endParaRPr>
          </a:p>
          <a:p>
            <a:pPr marL="285750" indent="-285750">
              <a:buChar char="•"/>
            </a:pPr>
            <a:endParaRPr lang="en-GB" sz="1400" dirty="0">
              <a:ea typeface="+mn-lt"/>
              <a:cs typeface="+mn-lt"/>
            </a:endParaRPr>
          </a:p>
          <a:p>
            <a:pPr marL="285750" indent="-285750">
              <a:buChar char="•"/>
            </a:pPr>
            <a:r>
              <a:rPr lang="en-GB" sz="1400" dirty="0">
                <a:ea typeface="+mn-lt"/>
                <a:cs typeface="+mn-lt"/>
              </a:rPr>
              <a:t>Other benefits to reading for pleasure include: text comprehension and grammar, positive reading attitudes, pleasure in reading in later life, increased general knowledge (Clark and Rumbold, 2006).</a:t>
            </a:r>
          </a:p>
          <a:p>
            <a:pPr marL="285750" indent="-285750">
              <a:buChar char="•"/>
            </a:pPr>
            <a:endParaRPr lang="en-GB" sz="1400" dirty="0">
              <a:ea typeface="+mn-lt"/>
              <a:cs typeface="+mn-lt"/>
            </a:endParaRPr>
          </a:p>
          <a:p>
            <a:pPr marL="285750" indent="-285750">
              <a:buChar char="•"/>
            </a:pPr>
            <a:r>
              <a:rPr lang="en-GB" sz="1400" dirty="0">
                <a:ea typeface="+mn-lt"/>
                <a:cs typeface="+mn-lt"/>
              </a:rPr>
              <a:t>Children who are read one book a day will hear about 290,000 more words by age 5 than those who don't regularly read books with a parent or caregiver ( Ohio State University)</a:t>
            </a:r>
          </a:p>
        </p:txBody>
      </p:sp>
      <p:pic>
        <p:nvPicPr>
          <p:cNvPr id="4" name="Picture 4" descr="Shape&#10;&#10;Description automatically generated">
            <a:extLst>
              <a:ext uri="{FF2B5EF4-FFF2-40B4-BE49-F238E27FC236}">
                <a16:creationId xmlns:a16="http://schemas.microsoft.com/office/drawing/2014/main" id="{2AFB4854-A099-416C-8DC2-81206F44E3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9856" y="695374"/>
            <a:ext cx="4454829" cy="2201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3992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607A99-1DFF-4C14-BD83-E82FBD2F71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9"/>
            <a:ext cx="8489607" cy="864096"/>
          </a:xfrm>
        </p:spPr>
        <p:txBody>
          <a:bodyPr/>
          <a:lstStyle/>
          <a:p>
            <a:r>
              <a:rPr lang="en-GB" dirty="0"/>
              <a:t>The importance of reading at Churchend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10DD00-8AC3-49A0-90E6-54C2A1DEFB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>
                <a:ea typeface="+mn-lt"/>
                <a:cs typeface="+mn-lt"/>
              </a:rPr>
              <a:t>At Churchend Primary Academy we believe that reading is central to a child’s understanding of the school curriculum and is of vital importance in life. Fluent readers can access a full range of life experiences and can enjoy an amazing breadth of genres and writers.</a:t>
            </a:r>
            <a:endParaRPr lang="en-US" sz="2000">
              <a:cs typeface="Arial"/>
            </a:endParaRPr>
          </a:p>
          <a:p>
            <a:pPr>
              <a:spcBef>
                <a:spcPts val="1200"/>
              </a:spcBef>
            </a:pPr>
            <a:r>
              <a:rPr lang="en-GB" sz="2000" dirty="0">
                <a:ea typeface="+mn-lt"/>
                <a:cs typeface="+mn-lt"/>
              </a:rPr>
              <a:t>At Churchend, we aim to develop a love and appreciation of reading which will stay with children for life. We  achieve this through careful planning and teaching, with phonics teaching central to early reading acquisition .</a:t>
            </a:r>
          </a:p>
          <a:p>
            <a:pPr>
              <a:spcBef>
                <a:spcPts val="1200"/>
              </a:spcBef>
            </a:pPr>
            <a:r>
              <a:rPr lang="en-GB" sz="2000" dirty="0">
                <a:ea typeface="+mn-lt"/>
                <a:cs typeface="+mn-lt"/>
              </a:rPr>
              <a:t> We aim to use quality reading materials and resources within English lessons and guided reading sessions. We provide a breadth and range of reading material in school, including all genres of fiction, nonfiction, poetry, plays &amp; pupils own writing.</a:t>
            </a:r>
            <a:endParaRPr lang="en-GB"/>
          </a:p>
          <a:p>
            <a:endParaRPr lang="en-GB" sz="2000" dirty="0">
              <a:cs typeface="Arial"/>
            </a:endParaRPr>
          </a:p>
          <a:p>
            <a:r>
              <a:rPr lang="en-GB" sz="2000" dirty="0">
                <a:ea typeface="+mn-lt"/>
                <a:cs typeface="+mn-lt"/>
              </a:rPr>
              <a:t> We encourage children to select their own choice of reading materials and celebrate authors by</a:t>
            </a:r>
            <a:r>
              <a:rPr lang="en-GB" sz="2000" dirty="0">
                <a:cs typeface="Arial"/>
              </a:rPr>
              <a:t> all classes hearing daily stories read by adults which allow them to develop their vocabulary, understanding of characters and plot as well as just falling into an imaginary world.</a:t>
            </a:r>
          </a:p>
          <a:p>
            <a:endParaRPr lang="en-GB" sz="2000" dirty="0">
              <a:ea typeface="+mn-lt"/>
              <a:cs typeface="+mn-lt"/>
            </a:endParaRPr>
          </a:p>
          <a:p>
            <a:endParaRPr lang="en-GB" sz="2000" dirty="0">
              <a:cs typeface="Arial"/>
            </a:endParaRPr>
          </a:p>
          <a:p>
            <a:endParaRPr lang="en-GB" sz="2000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688769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14598"/>
            <a:ext cx="9144000" cy="6858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C923AC3-2869-48C4-9923-2F1E9C537FA6}"/>
              </a:ext>
            </a:extLst>
          </p:cNvPr>
          <p:cNvSpPr txBox="1"/>
          <p:nvPr/>
        </p:nvSpPr>
        <p:spPr>
          <a:xfrm>
            <a:off x="937625" y="4160100"/>
            <a:ext cx="8095446" cy="2585323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i="1" dirty="0">
                <a:ea typeface="+mn-lt"/>
                <a:cs typeface="+mn-lt"/>
              </a:rPr>
              <a:t>Read Write Inc.</a:t>
            </a:r>
            <a:r>
              <a:rPr lang="en-GB" dirty="0">
                <a:ea typeface="+mn-lt"/>
                <a:cs typeface="+mn-lt"/>
              </a:rPr>
              <a:t> is a literacy programme developed by Ruth Miskin and is taught in over 5000 schools in the United Kingdom. </a:t>
            </a:r>
          </a:p>
          <a:p>
            <a:r>
              <a:rPr lang="en-GB" dirty="0">
                <a:ea typeface="+mn-lt"/>
                <a:cs typeface="+mn-lt"/>
              </a:rPr>
              <a:t>Read Write Inc (RWI) is a phonics programme which helps </a:t>
            </a:r>
            <a:r>
              <a:rPr lang="en-GB" b="1" u="sng" dirty="0">
                <a:ea typeface="+mn-lt"/>
                <a:cs typeface="+mn-lt"/>
              </a:rPr>
              <a:t>all </a:t>
            </a:r>
            <a:r>
              <a:rPr lang="en-GB" dirty="0">
                <a:ea typeface="+mn-lt"/>
                <a:cs typeface="+mn-lt"/>
              </a:rPr>
              <a:t>children learn to read fluently and at speed so they can focus on developing their skills in comprehension, vocabulary and spelling.  The programme is designed for children aged 4-7. However, at Churchend we begin the programme in Nursery and will continue teaching RWI to children beyond the age of 7 if they still need support in their reading.</a:t>
            </a:r>
            <a:endParaRPr lang="en-GB" dirty="0"/>
          </a:p>
          <a:p>
            <a:endParaRPr lang="en-GB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8528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 txBox="1">
            <a:spLocks noGrp="1"/>
          </p:cNvSpPr>
          <p:nvPr>
            <p:ph type="title"/>
          </p:nvPr>
        </p:nvSpPr>
        <p:spPr>
          <a:xfrm>
            <a:off x="323528" y="260648"/>
            <a:ext cx="7478713" cy="8640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000" b="1" i="0" u="none" strike="noStrike" cap="none" dirty="0">
                <a:solidFill>
                  <a:srgbClr val="787878"/>
                </a:solidFill>
                <a:latin typeface="Arial"/>
                <a:ea typeface="Arial"/>
                <a:cs typeface="Arial"/>
                <a:sym typeface="Arial"/>
              </a:rPr>
              <a:t>What is phonics?</a:t>
            </a:r>
          </a:p>
        </p:txBody>
      </p:sp>
      <p:sp>
        <p:nvSpPr>
          <p:cNvPr id="234" name="Shape 234"/>
          <p:cNvSpPr txBox="1">
            <a:spLocks noGrp="1"/>
          </p:cNvSpPr>
          <p:nvPr>
            <p:ph type="body" idx="1"/>
          </p:nvPr>
        </p:nvSpPr>
        <p:spPr>
          <a:xfrm>
            <a:off x="323528" y="1196751"/>
            <a:ext cx="8639174" cy="504055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r>
              <a:rPr lang="en-US" sz="3200" b="0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Sounds</a:t>
            </a: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endParaRPr sz="3200" b="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r>
              <a:rPr lang="en-US" sz="3200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Graphemes</a:t>
            </a:r>
          </a:p>
        </p:txBody>
      </p:sp>
      <p:sp>
        <p:nvSpPr>
          <p:cNvPr id="2" name="Rectangle 1"/>
          <p:cNvSpPr/>
          <p:nvPr/>
        </p:nvSpPr>
        <p:spPr>
          <a:xfrm>
            <a:off x="323528" y="4462687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https://schools.ruthmiskin.com/resources/watch/332/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70024122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/>
                </a:solidFill>
                <a:ea typeface="Arial Unicode MS" pitchFamily="34" charset="-128"/>
                <a:cs typeface="Arial Unicode MS" pitchFamily="34" charset="-128"/>
              </a:rPr>
              <a:t>Speed Sounds Set 1</a:t>
            </a:r>
          </a:p>
        </p:txBody>
      </p:sp>
      <p:sp>
        <p:nvSpPr>
          <p:cNvPr id="71681" name="Rectangle 3"/>
          <p:cNvSpPr>
            <a:spLocks noGrp="1" noChangeArrowheads="1"/>
          </p:cNvSpPr>
          <p:nvPr>
            <p:ph idx="1"/>
          </p:nvPr>
        </p:nvSpPr>
        <p:spPr>
          <a:xfrm>
            <a:off x="422275" y="1600200"/>
            <a:ext cx="82296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dirty="0">
                <a:latin typeface="Arial Unicode MS"/>
                <a:ea typeface="Arial Unicode MS"/>
                <a:cs typeface="Arial Unicode MS"/>
              </a:rPr>
              <a:t>   </a:t>
            </a:r>
            <a:endParaRPr lang="en-US" dirty="0">
              <a:latin typeface="Arial Unicode MS"/>
              <a:ea typeface="Arial Unicode MS"/>
              <a:cs typeface="Arial Unicode MS"/>
            </a:endParaRPr>
          </a:p>
        </p:txBody>
      </p:sp>
      <p:sp>
        <p:nvSpPr>
          <p:cNvPr id="29702" name="TextBox 6"/>
          <p:cNvSpPr txBox="1">
            <a:spLocks noChangeArrowheads="1"/>
          </p:cNvSpPr>
          <p:nvPr/>
        </p:nvSpPr>
        <p:spPr bwMode="auto">
          <a:xfrm>
            <a:off x="496888" y="1751013"/>
            <a:ext cx="3810000" cy="95410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" name="Picture 1" descr="Simple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8" t="6871" r="2798" b="44253"/>
          <a:stretch/>
        </p:blipFill>
        <p:spPr>
          <a:xfrm>
            <a:off x="755576" y="1052736"/>
            <a:ext cx="7693517" cy="5461036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1259632" y="1484784"/>
            <a:ext cx="6624736" cy="86409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1259632" y="3140968"/>
            <a:ext cx="6624736" cy="86409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1259632" y="4725144"/>
            <a:ext cx="2880320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7988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Speed Sounds Set 2</a:t>
            </a:r>
          </a:p>
        </p:txBody>
      </p:sp>
      <p:pic>
        <p:nvPicPr>
          <p:cNvPr id="5" name="Picture 4" descr="Simple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8" t="6871" r="2798" b="44253"/>
          <a:stretch/>
        </p:blipFill>
        <p:spPr>
          <a:xfrm>
            <a:off x="755576" y="1052736"/>
            <a:ext cx="7693517" cy="5461036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4139952" y="4725144"/>
            <a:ext cx="2304256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1259632" y="5949280"/>
            <a:ext cx="4536504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4982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mplex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75" t="7912" r="8731" b="12963"/>
          <a:stretch/>
        </p:blipFill>
        <p:spPr>
          <a:xfrm>
            <a:off x="2555630" y="1256818"/>
            <a:ext cx="4320626" cy="5548345"/>
          </a:xfrm>
          <a:prstGeom prst="rect">
            <a:avLst/>
          </a:prstGeom>
        </p:spPr>
      </p:pic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>
                <a:solidFill>
                  <a:schemeClr val="accent5"/>
                </a:solidFill>
              </a:rPr>
              <a:t>Speed Sounds Set 3</a:t>
            </a:r>
          </a:p>
        </p:txBody>
      </p:sp>
      <p:sp>
        <p:nvSpPr>
          <p:cNvPr id="9" name="Rounded Rectangle 8"/>
          <p:cNvSpPr/>
          <p:nvPr/>
        </p:nvSpPr>
        <p:spPr>
          <a:xfrm flipV="1">
            <a:off x="5648062" y="5487405"/>
            <a:ext cx="1152128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5832140" y="4365104"/>
            <a:ext cx="936104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2652080" y="5755441"/>
            <a:ext cx="432048" cy="216024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3775854" y="6199779"/>
            <a:ext cx="432048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5432038" y="4869160"/>
            <a:ext cx="432048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4203844" y="5703177"/>
            <a:ext cx="1512168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4516048" y="5982084"/>
            <a:ext cx="432048" cy="216024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/>
          <p:cNvSpPr/>
          <p:nvPr/>
        </p:nvSpPr>
        <p:spPr>
          <a:xfrm>
            <a:off x="4959928" y="4329100"/>
            <a:ext cx="504056" cy="576064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>
            <a:off x="6327051" y="4585416"/>
            <a:ext cx="504056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>
            <a:off x="2665745" y="6183339"/>
            <a:ext cx="432048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5652120" y="1687665"/>
            <a:ext cx="360040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3823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Name the pictures</a:t>
            </a:r>
            <a:endParaRPr lang="en-US" dirty="0"/>
          </a:p>
        </p:txBody>
      </p:sp>
      <p:pic>
        <p:nvPicPr>
          <p:cNvPr id="5" name="Content Placeholder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0929" r="-40929"/>
          <a:stretch>
            <a:fillRect/>
          </a:stretch>
        </p:blipFill>
        <p:spPr bwMode="auto">
          <a:xfrm>
            <a:off x="627051" y="1628800"/>
            <a:ext cx="8028384" cy="4405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00399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3494B-1487-5449-8C15-049D3B543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Picture Phrases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30FA77-7827-2F4D-B53F-6699012E5E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1164" y="1689916"/>
            <a:ext cx="1879538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CD0D21F-A000-0C45-A327-4C6AC6B070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1689916"/>
            <a:ext cx="1879538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C50EC1-C679-5D49-A563-0BB2F1B100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5209" y="1689916"/>
            <a:ext cx="1914064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ABF6E4B-1433-0A41-BCCA-3E2E67AA41C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328" r="3881"/>
          <a:stretch/>
        </p:blipFill>
        <p:spPr>
          <a:xfrm>
            <a:off x="4877573" y="1689916"/>
            <a:ext cx="1879299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23772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450BF-B53D-6F49-9A43-6D1A1CC94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Teaching letter formation</a:t>
            </a:r>
          </a:p>
        </p:txBody>
      </p:sp>
      <p:pic>
        <p:nvPicPr>
          <p:cNvPr id="7" name="Content Placeholder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2C4C9AB0-B505-1445-9009-1C3C5B4F73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76226" y="1289740"/>
            <a:ext cx="7991548" cy="5040313"/>
          </a:xfrm>
        </p:spPr>
      </p:pic>
    </p:spTree>
    <p:extLst>
      <p:ext uri="{BB962C8B-B14F-4D97-AF65-F5344CB8AC3E}">
        <p14:creationId xmlns:p14="http://schemas.microsoft.com/office/powerpoint/2010/main" val="2886892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F2CC8-DE15-654D-9D80-DC0A17065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I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F6C960-CBF0-1745-812E-85F7F74887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1. Use pure sounds, not letter names</a:t>
            </a:r>
          </a:p>
          <a:p>
            <a:r>
              <a:rPr lang="en-GB" dirty="0"/>
              <a:t>2. Teach the picture names</a:t>
            </a:r>
          </a:p>
          <a:p>
            <a:r>
              <a:rPr lang="en-GB" dirty="0"/>
              <a:t>3. Practise reading sounds speedily -                 </a:t>
            </a:r>
          </a:p>
          <a:p>
            <a:r>
              <a:rPr lang="en-GB" dirty="0"/>
              <a:t>    ‘review, review, review’</a:t>
            </a:r>
          </a:p>
          <a:p>
            <a:r>
              <a:rPr lang="en-GB" dirty="0"/>
              <a:t>4. Use the handwriting phrases for writing only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5173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Sounds + blending = reading </a:t>
            </a:r>
          </a:p>
        </p:txBody>
      </p:sp>
      <p:pic>
        <p:nvPicPr>
          <p:cNvPr id="16" name="Picture 15" descr="Screen Shot 2016-04-13 at 10.33.12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2086" y="2731952"/>
            <a:ext cx="2963858" cy="139489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0D0F987-1124-9641-A917-5AF839C65251}"/>
              </a:ext>
            </a:extLst>
          </p:cNvPr>
          <p:cNvSpPr txBox="1"/>
          <p:nvPr/>
        </p:nvSpPr>
        <p:spPr>
          <a:xfrm>
            <a:off x="1465823" y="3324674"/>
            <a:ext cx="10654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rgbClr val="787878"/>
                </a:solidFill>
                <a:ea typeface="+mj-ea"/>
                <a:cs typeface="+mj-cs"/>
              </a:rPr>
              <a:t>+</a:t>
            </a:r>
          </a:p>
        </p:txBody>
      </p:sp>
      <p:pic>
        <p:nvPicPr>
          <p:cNvPr id="9" name="Picture 8" descr="as.png">
            <a:extLst>
              <a:ext uri="{FF2B5EF4-FFF2-40B4-BE49-F238E27FC236}">
                <a16:creationId xmlns:a16="http://schemas.microsoft.com/office/drawing/2014/main" id="{51EA20A7-5BA2-E440-9860-D798EE7E53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9" y="2618533"/>
            <a:ext cx="3393707" cy="150831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B7BD6A8-FEB6-44C6-AEB9-4CE8A869BF7B}"/>
              </a:ext>
            </a:extLst>
          </p:cNvPr>
          <p:cNvSpPr txBox="1"/>
          <p:nvPr/>
        </p:nvSpPr>
        <p:spPr>
          <a:xfrm>
            <a:off x="3257863" y="3370623"/>
            <a:ext cx="10654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rgbClr val="787878"/>
                </a:solidFill>
                <a:ea typeface="+mj-ea"/>
                <a:cs typeface="+mj-cs"/>
              </a:rPr>
              <a:t>+</a:t>
            </a:r>
          </a:p>
        </p:txBody>
      </p:sp>
      <p:pic>
        <p:nvPicPr>
          <p:cNvPr id="5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40332E5C-79B7-4779-AAD9-CDCAE4098D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960000">
            <a:off x="3815289" y="2723137"/>
            <a:ext cx="1709332" cy="1296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750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3822D-55EA-3441-BEB8-4DDEC2D6D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 with Fred Talk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0FB8B5F-DBCF-E746-BF44-519E8D3C2A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r="5219" b="6202"/>
          <a:stretch/>
        </p:blipFill>
        <p:spPr>
          <a:xfrm>
            <a:off x="1720530" y="1451614"/>
            <a:ext cx="1512999" cy="2298001"/>
          </a:xfr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4863E26-CADA-C54E-AB51-86C1755BFA9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6202"/>
          <a:stretch/>
        </p:blipFill>
        <p:spPr>
          <a:xfrm>
            <a:off x="3550456" y="1451613"/>
            <a:ext cx="1512999" cy="22980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DAE5CF-87A0-E24F-AA25-3951A7F2D63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5845"/>
          <a:stretch/>
        </p:blipFill>
        <p:spPr>
          <a:xfrm>
            <a:off x="5380382" y="1451612"/>
            <a:ext cx="1512999" cy="22980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BC98152B-D11E-B64D-92DB-04549E2445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8311" y="3930683"/>
            <a:ext cx="4797287" cy="229800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536500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F279C-A1B0-BD46-857A-27F00F24B3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9"/>
            <a:ext cx="8146704" cy="864096"/>
          </a:xfrm>
        </p:spPr>
        <p:txBody>
          <a:bodyPr/>
          <a:lstStyle/>
          <a:p>
            <a:r>
              <a:rPr lang="en-US" dirty="0"/>
              <a:t>‘Special Friends’, ‘Fred Talk’, read the word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A75C3B0-4996-1B47-B748-9022B28B4F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8470" y="1482272"/>
            <a:ext cx="4996820" cy="237686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B82D307-CAF3-CD40-BD45-235D8FDAE2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00" y="3984172"/>
            <a:ext cx="4996820" cy="237686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075084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38EB5-9B32-FA4F-9087-5D538ACE5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Fred Talk routine</a:t>
            </a: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B8D7AE-5475-5348-8458-BA667DBF2A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AutoNum type="arabicPeriod"/>
            </a:pPr>
            <a:r>
              <a:rPr lang="en-GB" dirty="0"/>
              <a:t>Say the word </a:t>
            </a:r>
            <a:r>
              <a:rPr lang="en-US" dirty="0"/>
              <a:t>in sounds as Fred e.g. c-a-t.</a:t>
            </a:r>
          </a:p>
          <a:p>
            <a:pPr marL="514350" lvl="0" indent="-514350">
              <a:buAutoNum type="arabicPeriod"/>
            </a:pPr>
            <a:r>
              <a:rPr lang="en-US" dirty="0"/>
              <a:t>Ask your child to repeat. Can they ‘jump-in’ with the whole word?</a:t>
            </a:r>
          </a:p>
          <a:p>
            <a:pPr marL="514350" lvl="0" indent="-514350">
              <a:buAutoNum type="arabicPeriod"/>
            </a:pPr>
            <a:r>
              <a:rPr lang="en-US" dirty="0"/>
              <a:t>Say the word in sounds followed by the whole word e.g. c-a-t, cat</a:t>
            </a:r>
          </a:p>
          <a:p>
            <a:pPr marL="514350" lvl="0" indent="-514350">
              <a:buAutoNum type="arabicPeriod"/>
            </a:pPr>
            <a:r>
              <a:rPr lang="en-US" dirty="0"/>
              <a:t>Ask your child to repeat</a:t>
            </a:r>
            <a:endParaRPr lang="en-GB" dirty="0"/>
          </a:p>
          <a:p>
            <a:endParaRPr lang="en-US" dirty="0"/>
          </a:p>
        </p:txBody>
      </p:sp>
      <p:pic>
        <p:nvPicPr>
          <p:cNvPr id="4" name="Content Placeholder 1" descr="41Ho83H3mFL.jpg">
            <a:extLst>
              <a:ext uri="{FF2B5EF4-FFF2-40B4-BE49-F238E27FC236}">
                <a16:creationId xmlns:a16="http://schemas.microsoft.com/office/drawing/2014/main" id="{6CAA398F-6BF3-F04C-91E3-77FD52EE758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882" b="-8882"/>
          <a:stretch>
            <a:fillRect/>
          </a:stretch>
        </p:blipFill>
        <p:spPr bwMode="auto">
          <a:xfrm>
            <a:off x="5465338" y="4297679"/>
            <a:ext cx="3297979" cy="1809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341944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8720"/>
            <a:ext cx="8635412" cy="864096"/>
          </a:xfrm>
        </p:spPr>
        <p:txBody>
          <a:bodyPr/>
          <a:lstStyle/>
          <a:p>
            <a:r>
              <a:rPr lang="en-US" dirty="0"/>
              <a:t>Fred games and Fred talk throughout the 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7850" y="1195182"/>
            <a:ext cx="4906714" cy="5040560"/>
          </a:xfrm>
        </p:spPr>
        <p:txBody>
          <a:bodyPr/>
          <a:lstStyle/>
          <a:p>
            <a:r>
              <a:rPr lang="en-US" dirty="0"/>
              <a:t>Shall we have some</a:t>
            </a:r>
          </a:p>
          <a:p>
            <a:endParaRPr lang="en-US" dirty="0"/>
          </a:p>
          <a:p>
            <a:r>
              <a:rPr lang="en-US" dirty="0"/>
              <a:t>What would you like to</a:t>
            </a:r>
          </a:p>
          <a:p>
            <a:endParaRPr lang="en-US" dirty="0"/>
          </a:p>
          <a:p>
            <a:r>
              <a:rPr lang="en-US" dirty="0"/>
              <a:t>Let’s put on your</a:t>
            </a:r>
          </a:p>
          <a:p>
            <a:endParaRPr lang="en-US" dirty="0"/>
          </a:p>
        </p:txBody>
      </p:sp>
      <p:pic>
        <p:nvPicPr>
          <p:cNvPr id="8" name="Content Placeholder 1" descr="41Ho83H3mFL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882" b="-8882"/>
          <a:stretch>
            <a:fillRect/>
          </a:stretch>
        </p:blipFill>
        <p:spPr bwMode="auto">
          <a:xfrm>
            <a:off x="5465338" y="4297679"/>
            <a:ext cx="3297979" cy="1809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9A0C5BF-DCC2-8F4E-8C72-591573B90E63}"/>
              </a:ext>
            </a:extLst>
          </p:cNvPr>
          <p:cNvSpPr txBox="1"/>
          <p:nvPr/>
        </p:nvSpPr>
        <p:spPr>
          <a:xfrm>
            <a:off x="4040676" y="1183856"/>
            <a:ext cx="301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FAFE52-461D-5843-961D-09A102A23140}"/>
              </a:ext>
            </a:extLst>
          </p:cNvPr>
          <p:cNvSpPr txBox="1"/>
          <p:nvPr/>
        </p:nvSpPr>
        <p:spPr>
          <a:xfrm>
            <a:off x="4132602" y="1183856"/>
            <a:ext cx="646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-u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D2CC35-F4AE-8B41-854A-0B26618A8883}"/>
              </a:ext>
            </a:extLst>
          </p:cNvPr>
          <p:cNvSpPr txBox="1"/>
          <p:nvPr/>
        </p:nvSpPr>
        <p:spPr>
          <a:xfrm>
            <a:off x="4485484" y="1195182"/>
            <a:ext cx="896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-n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1294A3-E033-AB44-8B6E-0BD6587B9F88}"/>
              </a:ext>
            </a:extLst>
          </p:cNvPr>
          <p:cNvSpPr txBox="1"/>
          <p:nvPr/>
        </p:nvSpPr>
        <p:spPr>
          <a:xfrm>
            <a:off x="4858036" y="1189401"/>
            <a:ext cx="896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-</a:t>
            </a:r>
            <a:r>
              <a:rPr lang="en-US" sz="3200" b="1" dirty="0" err="1">
                <a:solidFill>
                  <a:schemeClr val="accent3"/>
                </a:solidFill>
              </a:rPr>
              <a:t>ch</a:t>
            </a:r>
            <a:endParaRPr lang="en-US" sz="3200" b="1" dirty="0">
              <a:solidFill>
                <a:schemeClr val="accent3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78B5F5-4F95-574B-B5D6-ED6E868E81CB}"/>
              </a:ext>
            </a:extLst>
          </p:cNvPr>
          <p:cNvSpPr txBox="1"/>
          <p:nvPr/>
        </p:nvSpPr>
        <p:spPr>
          <a:xfrm>
            <a:off x="5460580" y="1183856"/>
            <a:ext cx="521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tx2"/>
                </a:solidFill>
              </a:rPr>
              <a:t>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6BD715-C4E6-E846-8DBF-53B2E0963C47}"/>
              </a:ext>
            </a:extLst>
          </p:cNvPr>
          <p:cNvSpPr txBox="1"/>
          <p:nvPr/>
        </p:nvSpPr>
        <p:spPr>
          <a:xfrm>
            <a:off x="4472098" y="2190353"/>
            <a:ext cx="646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p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A396EAF-FDD3-8A44-A57C-9D3A755FEC70}"/>
              </a:ext>
            </a:extLst>
          </p:cNvPr>
          <p:cNvSpPr txBox="1"/>
          <p:nvPr/>
        </p:nvSpPr>
        <p:spPr>
          <a:xfrm>
            <a:off x="4731170" y="2184572"/>
            <a:ext cx="646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-l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D0374D5-9D21-554A-A431-9CC18023FFE3}"/>
              </a:ext>
            </a:extLst>
          </p:cNvPr>
          <p:cNvSpPr txBox="1"/>
          <p:nvPr/>
        </p:nvSpPr>
        <p:spPr>
          <a:xfrm>
            <a:off x="4955796" y="2184570"/>
            <a:ext cx="826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-ay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9A23F0-D42E-A146-9618-D640251F97E1}"/>
              </a:ext>
            </a:extLst>
          </p:cNvPr>
          <p:cNvSpPr txBox="1"/>
          <p:nvPr/>
        </p:nvSpPr>
        <p:spPr>
          <a:xfrm>
            <a:off x="5565072" y="2201104"/>
            <a:ext cx="521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tx2"/>
                </a:solidFill>
              </a:rPr>
              <a:t>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1F74C5-EE11-374D-A6DE-61504D2A5900}"/>
              </a:ext>
            </a:extLst>
          </p:cNvPr>
          <p:cNvSpPr txBox="1"/>
          <p:nvPr/>
        </p:nvSpPr>
        <p:spPr>
          <a:xfrm>
            <a:off x="3381644" y="3298009"/>
            <a:ext cx="826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c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4BCE4FD-350E-E24D-865B-EBE951DFD722}"/>
              </a:ext>
            </a:extLst>
          </p:cNvPr>
          <p:cNvSpPr txBox="1"/>
          <p:nvPr/>
        </p:nvSpPr>
        <p:spPr>
          <a:xfrm>
            <a:off x="3617324" y="3298007"/>
            <a:ext cx="826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-</a:t>
            </a:r>
            <a:r>
              <a:rPr lang="en-US" sz="3200" b="1" dirty="0" err="1">
                <a:solidFill>
                  <a:schemeClr val="accent3"/>
                </a:solidFill>
              </a:rPr>
              <a:t>oa</a:t>
            </a:r>
            <a:endParaRPr lang="en-US" sz="3200" b="1" dirty="0">
              <a:solidFill>
                <a:schemeClr val="accent3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EFC93D6-6FED-3B42-B631-538662BE2EA8}"/>
              </a:ext>
            </a:extLst>
          </p:cNvPr>
          <p:cNvSpPr txBox="1"/>
          <p:nvPr/>
        </p:nvSpPr>
        <p:spPr>
          <a:xfrm>
            <a:off x="4201442" y="3298007"/>
            <a:ext cx="826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-t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8E30D58-F010-DF4B-992C-0E70A49ECB2A}"/>
              </a:ext>
            </a:extLst>
          </p:cNvPr>
          <p:cNvSpPr txBox="1"/>
          <p:nvPr/>
        </p:nvSpPr>
        <p:spPr>
          <a:xfrm>
            <a:off x="4469109" y="3298007"/>
            <a:ext cx="521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tx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65338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9" grpId="0"/>
      <p:bldP spid="5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Let's read it again and again!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1196752"/>
            <a:ext cx="8639175" cy="5661248"/>
          </a:xfrm>
        </p:spPr>
        <p:txBody>
          <a:bodyPr>
            <a:normAutofit/>
          </a:bodyPr>
          <a:lstStyle/>
          <a:p>
            <a:pPr algn="ctr"/>
            <a:r>
              <a:rPr lang="en-GB" sz="2400" dirty="0">
                <a:ea typeface="Arial Unicode MS"/>
                <a:cs typeface="Arial Unicode MS"/>
              </a:rPr>
              <a:t>At Churchend the children focus on one </a:t>
            </a:r>
            <a:r>
              <a:rPr lang="en-GB" sz="2400" dirty="0" err="1">
                <a:ea typeface="Arial Unicode MS"/>
                <a:cs typeface="Arial Unicode MS"/>
              </a:rPr>
              <a:t>RWInc</a:t>
            </a:r>
            <a:r>
              <a:rPr lang="en-GB" sz="2400" dirty="0">
                <a:ea typeface="Arial Unicode MS"/>
                <a:cs typeface="Arial Unicode MS"/>
              </a:rPr>
              <a:t> book for three or four days this allows different skills to be developed.</a:t>
            </a:r>
            <a:endParaRPr lang="en-GB" sz="2400">
              <a:ea typeface="Arial Unicode MS" pitchFamily="34" charset="-128"/>
              <a:cs typeface="Arial Unicode MS" pitchFamily="34" charset="-128"/>
            </a:endParaRPr>
          </a:p>
          <a:p>
            <a:pPr algn="ctr"/>
            <a:endParaRPr lang="en-GB" dirty="0">
              <a:ea typeface="Arial Unicode MS"/>
              <a:cs typeface="Arial Unicode MS"/>
            </a:endParaRPr>
          </a:p>
          <a:p>
            <a:pPr algn="ctr"/>
            <a:r>
              <a:rPr lang="en-GB" dirty="0">
                <a:ea typeface="Arial Unicode MS"/>
                <a:cs typeface="Arial Unicode MS"/>
              </a:rPr>
              <a:t>Read 1 focuses on</a:t>
            </a:r>
            <a:r>
              <a:rPr lang="en-GB" dirty="0">
                <a:solidFill>
                  <a:srgbClr val="FF0000"/>
                </a:solidFill>
                <a:ea typeface="Arial Unicode MS"/>
                <a:cs typeface="Arial Unicode MS"/>
              </a:rPr>
              <a:t> </a:t>
            </a:r>
            <a:r>
              <a:rPr lang="en-GB" b="1" dirty="0">
                <a:solidFill>
                  <a:srgbClr val="FF0000"/>
                </a:solidFill>
                <a:ea typeface="Arial Unicode MS"/>
                <a:cs typeface="Arial Unicode MS"/>
              </a:rPr>
              <a:t>accuracy</a:t>
            </a:r>
            <a:r>
              <a:rPr lang="en-GB" dirty="0">
                <a:solidFill>
                  <a:srgbClr val="FF0000"/>
                </a:solidFill>
                <a:ea typeface="Arial Unicode MS"/>
                <a:cs typeface="Arial Unicode MS"/>
              </a:rPr>
              <a:t>, </a:t>
            </a:r>
            <a:r>
              <a:rPr lang="en-GB" dirty="0">
                <a:solidFill>
                  <a:schemeClr val="tx1"/>
                </a:solidFill>
                <a:ea typeface="Arial Unicode MS"/>
                <a:cs typeface="Arial Unicode MS"/>
              </a:rPr>
              <a:t>this stage takes lots of concentration!</a:t>
            </a:r>
            <a:endParaRPr lang="en-GB">
              <a:solidFill>
                <a:schemeClr val="tx1"/>
              </a:solidFill>
            </a:endParaRPr>
          </a:p>
          <a:p>
            <a:pPr algn="ctr" eaLnBrk="1" hangingPunct="1">
              <a:buFont typeface="Wingdings" pitchFamily="2" charset="2"/>
              <a:buNone/>
            </a:pPr>
            <a:endParaRPr lang="en-GB" dirty="0"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n-GB" dirty="0">
                <a:ea typeface="Arial Unicode MS"/>
                <a:cs typeface="Arial Unicode MS"/>
              </a:rPr>
              <a:t>Read 2 begins to develop </a:t>
            </a:r>
            <a:r>
              <a:rPr lang="en-GB" b="1" dirty="0">
                <a:solidFill>
                  <a:srgbClr val="FF0000"/>
                </a:solidFill>
                <a:ea typeface="Arial Unicode MS"/>
                <a:cs typeface="Arial Unicode MS"/>
              </a:rPr>
              <a:t>fluency</a:t>
            </a:r>
            <a:endParaRPr lang="en-GB" b="1" dirty="0">
              <a:solidFill>
                <a:srgbClr val="FF0000"/>
              </a:solidFill>
              <a:ea typeface="Arial Unicode MS" pitchFamily="34" charset="-128"/>
              <a:cs typeface="Arial Unicode MS" pitchFamily="34" charset="-128"/>
            </a:endParaRPr>
          </a:p>
          <a:p>
            <a:pPr algn="ctr" eaLnBrk="1" hangingPunct="1">
              <a:buFont typeface="Wingdings" pitchFamily="2" charset="2"/>
              <a:buNone/>
            </a:pPr>
            <a:endParaRPr lang="en-GB" dirty="0"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n-GB" dirty="0">
                <a:ea typeface="Arial Unicode MS"/>
                <a:cs typeface="Arial Unicode MS"/>
              </a:rPr>
              <a:t>Read 3 works on </a:t>
            </a:r>
            <a:r>
              <a:rPr lang="en-GB" b="1" dirty="0">
                <a:solidFill>
                  <a:srgbClr val="FF0000"/>
                </a:solidFill>
                <a:ea typeface="Arial Unicode MS"/>
                <a:cs typeface="Arial Unicode MS"/>
              </a:rPr>
              <a:t>comprehension</a:t>
            </a:r>
            <a:endParaRPr lang="en-GB" b="1" dirty="0">
              <a:solidFill>
                <a:srgbClr val="FF0000"/>
              </a:solidFill>
              <a:ea typeface="Arial Unicode MS" pitchFamily="34" charset="-128"/>
              <a:cs typeface="Arial Unicode MS" pitchFamily="34" charset="-128"/>
            </a:endParaRPr>
          </a:p>
          <a:p>
            <a:pPr algn="ctr" eaLnBrk="1" hangingPunct="1">
              <a:buFont typeface="Wingdings" pitchFamily="2" charset="2"/>
              <a:buNone/>
            </a:pPr>
            <a:endParaRPr lang="en-GB" dirty="0"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n-GB" dirty="0">
                <a:ea typeface="Arial Unicode MS"/>
                <a:cs typeface="Arial Unicode MS"/>
              </a:rPr>
              <a:t>Read 4 is for </a:t>
            </a:r>
            <a:r>
              <a:rPr lang="en-GB" b="1" dirty="0">
                <a:solidFill>
                  <a:srgbClr val="FF0000"/>
                </a:solidFill>
                <a:ea typeface="Arial Unicode MS"/>
                <a:cs typeface="Arial Unicode MS"/>
              </a:rPr>
              <a:t>enjoyment</a:t>
            </a:r>
          </a:p>
          <a:p>
            <a:pPr eaLnBrk="1" hangingPunct="1">
              <a:buFont typeface="Wingdings" pitchFamily="2" charset="2"/>
              <a:buNone/>
            </a:pPr>
            <a:endParaRPr lang="en-GB" sz="2400" dirty="0">
              <a:ea typeface="Arial Unicode MS" pitchFamily="34" charset="-128"/>
              <a:cs typeface="Arial Unicode MS" pitchFamily="34" charset="-128"/>
            </a:endParaRPr>
          </a:p>
          <a:p>
            <a:pPr eaLnBrk="1" hangingPunct="1">
              <a:buFont typeface="Wingdings" pitchFamily="2" charset="2"/>
              <a:buNone/>
            </a:pPr>
            <a:endParaRPr lang="en-GB" sz="2400" i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54335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500" fill="hold"/>
                                        <p:tgtEl>
                                          <p:spTgt spid="50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501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EB5E3-8A36-464F-AD2A-E3B6DAFFE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9"/>
            <a:ext cx="8268022" cy="864096"/>
          </a:xfrm>
        </p:spPr>
        <p:txBody>
          <a:bodyPr/>
          <a:lstStyle/>
          <a:p>
            <a:r>
              <a:rPr lang="en-US" dirty="0"/>
              <a:t>‘Special Friends’, ‘Fred Talk’, read the word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6F55EA-20BA-9940-80CE-F946D54B83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2155" y="1490269"/>
            <a:ext cx="4099689" cy="19387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B1E4011-75BC-3A4A-8675-9C1366675B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2155" y="3713613"/>
            <a:ext cx="4056943" cy="2879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6490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31358-7079-704B-9B32-5E78F2884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Red Words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D04FA85-7D2B-994C-8EA8-4ABF818A11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17081" y="3357051"/>
            <a:ext cx="4599316" cy="2941638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6ABCBC3-CDC1-EC4B-A12C-A092D1C258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891" r="3172" b="1901"/>
          <a:stretch/>
        </p:blipFill>
        <p:spPr>
          <a:xfrm>
            <a:off x="1157467" y="1546333"/>
            <a:ext cx="3040011" cy="154410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FFACAA7-1E4E-D742-A365-12B2395364D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4602" r="6712" b="7279"/>
          <a:stretch/>
        </p:blipFill>
        <p:spPr>
          <a:xfrm>
            <a:off x="4946524" y="1546333"/>
            <a:ext cx="3040009" cy="154410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340746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FC367-EB08-294F-AA8D-92446144E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you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900033-6BC5-DC4D-B49C-817C0D0E72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Listen to your child read the same Storybook again and again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Encourage them to </a:t>
            </a:r>
            <a:r>
              <a:rPr lang="en-US"/>
              <a:t>use ’Special </a:t>
            </a:r>
            <a:r>
              <a:rPr lang="en-US" dirty="0"/>
              <a:t>Friends’, ‘Fred Talk’, ‘read the word’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Discuss the story and encourage their storyteller voice.</a:t>
            </a:r>
          </a:p>
        </p:txBody>
      </p:sp>
    </p:spTree>
    <p:extLst>
      <p:ext uri="{BB962C8B-B14F-4D97-AF65-F5344CB8AC3E}">
        <p14:creationId xmlns:p14="http://schemas.microsoft.com/office/powerpoint/2010/main" val="1054672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Repeated readings</a:t>
            </a:r>
            <a:br>
              <a:rPr lang="en-US" dirty="0"/>
            </a:br>
            <a:r>
              <a:rPr lang="en-US" dirty="0"/>
              <a:t>Again! Again!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2208" y="1202584"/>
            <a:ext cx="8091293" cy="1698848"/>
          </a:xfrm>
        </p:spPr>
        <p:txBody>
          <a:bodyPr/>
          <a:lstStyle/>
          <a:p>
            <a:pPr algn="ctr"/>
            <a:endParaRPr lang="en-US" dirty="0"/>
          </a:p>
          <a:p>
            <a:pPr algn="ctr"/>
            <a:r>
              <a:rPr lang="en-US" dirty="0"/>
              <a:t>Children are wired to thrive on </a:t>
            </a:r>
            <a:r>
              <a:rPr lang="en-US" b="1" dirty="0"/>
              <a:t>repetition</a:t>
            </a:r>
          </a:p>
          <a:p>
            <a:endParaRPr lang="en-US" dirty="0"/>
          </a:p>
          <a:p>
            <a:endParaRPr lang="en-US" dirty="0">
              <a:solidFill>
                <a:schemeClr val="accent6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47591" y="3719157"/>
            <a:ext cx="8552416" cy="2307383"/>
            <a:chOff x="1393441" y="3629109"/>
            <a:chExt cx="5833889" cy="1573943"/>
          </a:xfrm>
        </p:grpSpPr>
        <p:pic>
          <p:nvPicPr>
            <p:cNvPr id="12" name="Picture 11" descr="Screen Shot 2016-05-11 at 07.22.02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76294" y="3970798"/>
              <a:ext cx="953908" cy="1232131"/>
            </a:xfrm>
            <a:prstGeom prst="rect">
              <a:avLst/>
            </a:prstGeom>
          </p:spPr>
        </p:pic>
        <p:pic>
          <p:nvPicPr>
            <p:cNvPr id="13" name="Picture 12" descr="Screen Shot 2016-05-11 at 07.23.31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7954" y="3909855"/>
              <a:ext cx="1158845" cy="1293074"/>
            </a:xfrm>
            <a:prstGeom prst="rect">
              <a:avLst/>
            </a:prstGeom>
          </p:spPr>
        </p:pic>
        <p:pic>
          <p:nvPicPr>
            <p:cNvPr id="14" name="Picture 13" descr="Screen Shot 2016-05-11 at 07.23.57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0529" y="3629109"/>
              <a:ext cx="1546801" cy="1564856"/>
            </a:xfrm>
            <a:prstGeom prst="rect">
              <a:avLst/>
            </a:prstGeom>
          </p:spPr>
        </p:pic>
        <p:pic>
          <p:nvPicPr>
            <p:cNvPr id="15" name="Picture 14" descr="Screen Shot 2016-09-29 at 14.52.06.pn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48869" y="4019386"/>
              <a:ext cx="931660" cy="1183666"/>
            </a:xfrm>
            <a:prstGeom prst="rect">
              <a:avLst/>
            </a:prstGeom>
          </p:spPr>
        </p:pic>
        <p:pic>
          <p:nvPicPr>
            <p:cNvPr id="16" name="Picture 15" descr="Screen Shot 2016-09-29 at 14.51.51.pn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3441" y="4122976"/>
              <a:ext cx="1282853" cy="10799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22066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B7ADA-27B8-CA4C-AC1E-2044221C4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10 things your child learns when you read aloud stories and poems every 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AE2A18-44D0-CA4E-8E20-56BAD98D87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661248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sz="2400" dirty="0"/>
              <a:t>Sustain attention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Appreciate rhythm and rhyme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Build pictures in their minds from the words on the page</a:t>
            </a:r>
            <a:endParaRPr lang="en-GB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Understand </a:t>
            </a:r>
            <a:r>
              <a:rPr lang="en-US" sz="2400" dirty="0" err="1"/>
              <a:t>humour</a:t>
            </a:r>
            <a:r>
              <a:rPr lang="en-US" sz="2400" dirty="0"/>
              <a:t> and irony </a:t>
            </a:r>
            <a:endParaRPr lang="en-GB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Use new words and phrases in different contexts  - and later in writing</a:t>
            </a:r>
            <a:endParaRPr lang="en-GB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Learn new vocabulary and knowledge of the world</a:t>
            </a:r>
            <a:endParaRPr lang="en-GB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Think about characters’ feelings and use appropriate voices</a:t>
            </a:r>
            <a:endParaRPr lang="en-GB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Follow a plot with all its twists and turns</a:t>
            </a:r>
            <a:endParaRPr lang="en-GB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Understand suspense and predict what’s about to happen next</a:t>
            </a:r>
            <a:endParaRPr lang="en-GB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Link sentences and ideas from one passage to the next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793092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 Tips - Storytime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US" sz="2800" dirty="0"/>
              <a:t>Make it a treat</a:t>
            </a:r>
          </a:p>
          <a:p>
            <a:pPr marL="514350" indent="-514350">
              <a:buAutoNum type="arabicPeriod"/>
            </a:pPr>
            <a:r>
              <a:rPr lang="en-US" sz="2800" dirty="0"/>
              <a:t>Make it a special quiet time</a:t>
            </a:r>
          </a:p>
          <a:p>
            <a:pPr marL="514350" indent="-514350">
              <a:buAutoNum type="arabicPeriod"/>
            </a:pPr>
            <a:r>
              <a:rPr lang="en-US" sz="2800" dirty="0"/>
              <a:t>Show curiosity </a:t>
            </a:r>
          </a:p>
          <a:p>
            <a:pPr marL="514350" indent="-514350">
              <a:buAutoNum type="arabicPeriod"/>
            </a:pPr>
            <a:r>
              <a:rPr lang="en-US" sz="2800" dirty="0"/>
              <a:t>Read story once without stopping</a:t>
            </a:r>
          </a:p>
          <a:p>
            <a:pPr marL="514350" indent="-514350">
              <a:buAutoNum type="arabicPeriod"/>
            </a:pPr>
            <a:r>
              <a:rPr lang="en-US" sz="2800" dirty="0"/>
              <a:t>Chat about the story</a:t>
            </a:r>
          </a:p>
          <a:p>
            <a:pPr marL="514350" indent="-514350">
              <a:buAutoNum type="arabicPeriod"/>
            </a:pPr>
            <a:r>
              <a:rPr lang="en-US" sz="2800" dirty="0"/>
              <a:t>Avoid testing with questions</a:t>
            </a:r>
          </a:p>
          <a:p>
            <a:pPr marL="514350" indent="-514350">
              <a:buAutoNum type="arabicPeriod"/>
            </a:pPr>
            <a:r>
              <a:rPr lang="en-US" sz="2800" dirty="0"/>
              <a:t>Link to other stories and experiences</a:t>
            </a:r>
          </a:p>
          <a:p>
            <a:pPr marL="514350" indent="-514350">
              <a:buAutoNum type="arabicPeriod"/>
            </a:pPr>
            <a:r>
              <a:rPr lang="en-US" sz="2800" dirty="0"/>
              <a:t>Read </a:t>
            </a:r>
            <a:r>
              <a:rPr lang="en-US" sz="2800" dirty="0" err="1"/>
              <a:t>favourites</a:t>
            </a:r>
            <a:r>
              <a:rPr lang="en-US" sz="2800" dirty="0"/>
              <a:t> over and over again</a:t>
            </a:r>
          </a:p>
          <a:p>
            <a:pPr marL="514350" indent="-514350">
              <a:buAutoNum type="arabicPeriod"/>
            </a:pPr>
            <a:r>
              <a:rPr lang="en-US" sz="2800" dirty="0"/>
              <a:t>Use different voices</a:t>
            </a:r>
          </a:p>
          <a:p>
            <a:pPr marL="514350" indent="-514350">
              <a:buAutoNum type="arabicPeriod"/>
            </a:pPr>
            <a:r>
              <a:rPr lang="en-GB" sz="2800" dirty="0"/>
              <a:t>Love </a:t>
            </a:r>
            <a:r>
              <a:rPr lang="en-US" sz="2800" dirty="0"/>
              <a:t>the book</a:t>
            </a: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F64809D4-1091-4A0C-B890-1D26A8472A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6470" y="4988057"/>
            <a:ext cx="2743200" cy="1821485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4E7B97A2-6856-498B-A1C3-09B4D68EC2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6470" y="377937"/>
            <a:ext cx="2743200" cy="1828800"/>
          </a:xfrm>
          <a:prstGeom prst="rect">
            <a:avLst/>
          </a:prstGeom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B81769F1-961D-4862-919F-E7C12F4A1D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6470" y="2332442"/>
            <a:ext cx="2743200" cy="1664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002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D1930-DA65-1D4E-8A1A-8B2F9CEA7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Phonics Screening Check?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85F38-98DE-4746-A2A4-771CDD0D97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 word-reading test at the end of Year 1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Children read 40 words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F78358-9CF5-498F-8AC2-4CCD3CA4BC77}"/>
              </a:ext>
            </a:extLst>
          </p:cNvPr>
          <p:cNvSpPr txBox="1"/>
          <p:nvPr/>
        </p:nvSpPr>
        <p:spPr>
          <a:xfrm>
            <a:off x="529521" y="2699348"/>
            <a:ext cx="7882879" cy="424731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>
                <a:ea typeface="+mn-lt"/>
                <a:cs typeface="+mn-lt"/>
              </a:rPr>
              <a:t>Cancellation of the phonics screening check in June 2021 means the  year 2 pupils did not take the check in year 1. In the 2021 to 2022 academic year, it is statutory for schools to administer a past version of the phonics screening check to year 2 pupils during the second half of the 2021 autumn term and return results to their local authority.</a:t>
            </a:r>
            <a:endParaRPr lang="en-US" dirty="0"/>
          </a:p>
          <a:p>
            <a:endParaRPr lang="en-GB" dirty="0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</a:rPr>
              <a:t>The autumn check is intended to ensure that year 2 pupils who need support in learning to decode using phonics are not missed.</a:t>
            </a:r>
            <a:endParaRPr lang="en-GB" dirty="0"/>
          </a:p>
          <a:p>
            <a:endParaRPr lang="en-GB" dirty="0">
              <a:cs typeface="Arial"/>
            </a:endParaRPr>
          </a:p>
          <a:p>
            <a:r>
              <a:rPr lang="en-GB" dirty="0">
                <a:ea typeface="+mn-lt"/>
                <a:cs typeface="+mn-lt"/>
              </a:rPr>
              <a:t>Year 2 pupils who meet the expected standard in phonics in the 2021 autumn check will not be required to complete any further statutory assessments in phonics. Year 2 pupils who do not meet the expected standard in the 2021 autumn check will be expected to take the statutory check in June 2022, alongside year 1 pupils.</a:t>
            </a:r>
          </a:p>
          <a:p>
            <a:endParaRPr lang="en-GB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300484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1469F-21DD-8648-90F1-2E26C8476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9"/>
            <a:ext cx="8205617" cy="864096"/>
          </a:xfrm>
        </p:spPr>
        <p:txBody>
          <a:bodyPr/>
          <a:lstStyle/>
          <a:p>
            <a:r>
              <a:rPr lang="en-US" dirty="0"/>
              <a:t>‘Special Friends’, ‘Fred Talk’, read the word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978140-5EAA-1D40-BB07-5D4020AE85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649" y="1828800"/>
            <a:ext cx="7512701" cy="35527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90427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D0C9C-3D1A-1B43-89FB-E992F8876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Nonsense words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F3701B-E3AE-3643-B41D-8D2F98D69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680" y="1731717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B83FF7B-A559-5041-BADD-DDD84C8E16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832" y="3493582"/>
            <a:ext cx="3878317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363FE7-69DB-F341-B5ED-51227FAD8B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1731717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BAF87B-3D93-8545-A864-2482BDC970C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377"/>
          <a:stretch/>
        </p:blipFill>
        <p:spPr>
          <a:xfrm>
            <a:off x="4572000" y="3493582"/>
            <a:ext cx="3881645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475580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resources available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Ruth Miskin Parents’ Page:</a:t>
            </a:r>
          </a:p>
          <a:p>
            <a:r>
              <a:rPr lang="en-US" dirty="0">
                <a:hlinkClick r:id="rId3"/>
              </a:rPr>
              <a:t>http://www.ruthmiskin.com/en/parents/</a:t>
            </a:r>
            <a:endParaRPr lang="en-US" dirty="0"/>
          </a:p>
          <a:p>
            <a:endParaRPr lang="en-US" dirty="0"/>
          </a:p>
          <a:p>
            <a:r>
              <a:rPr lang="en-US" dirty="0"/>
              <a:t>Ruth Miskin Facebook:</a:t>
            </a:r>
          </a:p>
          <a:p>
            <a:r>
              <a:rPr lang="en-US" dirty="0">
                <a:hlinkClick r:id="rId4"/>
              </a:rPr>
              <a:t>https://www.facebook.com/miskin.education</a:t>
            </a:r>
            <a:endParaRPr lang="en-US" dirty="0"/>
          </a:p>
          <a:p>
            <a:endParaRPr lang="en-US" dirty="0"/>
          </a:p>
          <a:p>
            <a:r>
              <a:rPr lang="en-US" dirty="0"/>
              <a:t>Free e-books for home reading:</a:t>
            </a:r>
          </a:p>
          <a:p>
            <a:r>
              <a:rPr lang="en-US" dirty="0">
                <a:hlinkClick r:id="rId5"/>
              </a:rPr>
              <a:t>http://www.oxfordowl.co.uk/Reading/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00244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A51B80-C98F-864F-9740-E3F0E812B6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0059" y="1628800"/>
            <a:ext cx="8263881" cy="2447596"/>
          </a:xfrm>
        </p:spPr>
        <p:txBody>
          <a:bodyPr/>
          <a:lstStyle/>
          <a:p>
            <a:r>
              <a:rPr lang="en-US" sz="3600" dirty="0"/>
              <a:t>The more that you </a:t>
            </a:r>
            <a:r>
              <a:rPr lang="en-US" sz="3600" b="1" dirty="0">
                <a:solidFill>
                  <a:schemeClr val="accent3"/>
                </a:solidFill>
              </a:rPr>
              <a:t>read</a:t>
            </a:r>
            <a:r>
              <a:rPr lang="en-US" sz="3600" dirty="0"/>
              <a:t>, the more things you will </a:t>
            </a:r>
            <a:r>
              <a:rPr lang="en-US" sz="3600" b="1" dirty="0">
                <a:solidFill>
                  <a:schemeClr val="accent3"/>
                </a:solidFill>
              </a:rPr>
              <a:t>know</a:t>
            </a:r>
            <a:r>
              <a:rPr lang="en-US" sz="3600" dirty="0"/>
              <a:t>. The more that you </a:t>
            </a:r>
            <a:r>
              <a:rPr lang="en-US" sz="3600" b="1" dirty="0">
                <a:solidFill>
                  <a:schemeClr val="accent3"/>
                </a:solidFill>
              </a:rPr>
              <a:t>learn</a:t>
            </a:r>
            <a:r>
              <a:rPr lang="en-US" sz="3600" dirty="0"/>
              <a:t>, the more </a:t>
            </a:r>
            <a:r>
              <a:rPr lang="en-US" sz="3600" b="1" dirty="0">
                <a:solidFill>
                  <a:schemeClr val="accent3"/>
                </a:solidFill>
              </a:rPr>
              <a:t>places you’ll go</a:t>
            </a:r>
            <a:r>
              <a:rPr lang="en-US" sz="3600" dirty="0"/>
              <a:t>! </a:t>
            </a:r>
            <a:endParaRPr lang="en-US" sz="3600" dirty="0">
              <a:solidFill>
                <a:schemeClr val="accent3"/>
              </a:solidFill>
            </a:endParaRPr>
          </a:p>
          <a:p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63C3D3C-A11A-E14A-91E3-23F810041EF8}"/>
              </a:ext>
            </a:extLst>
          </p:cNvPr>
          <p:cNvSpPr txBox="1">
            <a:spLocks/>
          </p:cNvSpPr>
          <p:nvPr/>
        </p:nvSpPr>
        <p:spPr>
          <a:xfrm>
            <a:off x="6673611" y="3644348"/>
            <a:ext cx="8640951" cy="864096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 kern="1200">
                <a:solidFill>
                  <a:srgbClr val="787878"/>
                </a:solidFill>
                <a:latin typeface="+mn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9pPr>
          </a:lstStyle>
          <a:p>
            <a:pPr defTabSz="914400"/>
            <a:r>
              <a:rPr lang="en-US" sz="3400" dirty="0"/>
              <a:t>Dr. Seuss</a:t>
            </a:r>
          </a:p>
        </p:txBody>
      </p:sp>
    </p:spTree>
    <p:extLst>
      <p:ext uri="{BB962C8B-B14F-4D97-AF65-F5344CB8AC3E}">
        <p14:creationId xmlns:p14="http://schemas.microsoft.com/office/powerpoint/2010/main" val="40712842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Any other questions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EAA93A9-005C-EC4C-87E0-11AF3DA2EC4F}"/>
              </a:ext>
            </a:extLst>
          </p:cNvPr>
          <p:cNvSpPr/>
          <p:nvPr/>
        </p:nvSpPr>
        <p:spPr>
          <a:xfrm>
            <a:off x="2173829" y="2305615"/>
            <a:ext cx="4174541" cy="224676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Q&amp;A</a:t>
            </a:r>
            <a:endParaRPr lang="en-US" sz="140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5433864"/>
      </p:ext>
    </p:extLst>
  </p:cSld>
  <p:clrMapOvr>
    <a:masterClrMapping/>
  </p:clrMapOvr>
</p:sld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FA176D0F329624DAA9BC147BA3CC7FA" ma:contentTypeVersion="12" ma:contentTypeDescription="Create a new document." ma:contentTypeScope="" ma:versionID="9e2162185d1792a9adda924e4a4e0925">
  <xsd:schema xmlns:xsd="http://www.w3.org/2001/XMLSchema" xmlns:xs="http://www.w3.org/2001/XMLSchema" xmlns:p="http://schemas.microsoft.com/office/2006/metadata/properties" xmlns:ns3="7723e211-6d35-479d-a608-98eef57e9995" xmlns:ns4="69a40480-4dae-4865-a0d8-90647f7dc625" targetNamespace="http://schemas.microsoft.com/office/2006/metadata/properties" ma:root="true" ma:fieldsID="13e0e33a399284e29492e6193790bca7" ns3:_="" ns4:_="">
    <xsd:import namespace="7723e211-6d35-479d-a608-98eef57e9995"/>
    <xsd:import namespace="69a40480-4dae-4865-a0d8-90647f7dc625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DateTaken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23e211-6d35-479d-a608-98eef57e999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a40480-4dae-4865-a0d8-90647f7dc62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71A3FCB-8492-462C-951F-AC3D5D8D3C4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00408F1-0894-43B0-A468-37F09F8693D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723e211-6d35-479d-a608-98eef57e9995"/>
    <ds:schemaRef ds:uri="69a40480-4dae-4865-a0d8-90647f7dc62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1605060-7F90-4708-8848-D5A5E1814E70}">
  <ds:schemaRefs>
    <ds:schemaRef ds:uri="http://schemas.microsoft.com/office/2006/documentManagement/types"/>
    <ds:schemaRef ds:uri="7723e211-6d35-479d-a608-98eef57e9995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69a40480-4dae-4865-a0d8-90647f7dc625"/>
    <ds:schemaRef ds:uri="http://schemas.microsoft.com/office/2006/metadata/properties"/>
    <ds:schemaRef ds:uri="http://www.w3.org/XML/1998/namespace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1227</TotalTime>
  <Words>3216</Words>
  <Application>Microsoft Office PowerPoint</Application>
  <PresentationFormat>On-screen Show (4:3)</PresentationFormat>
  <Paragraphs>328</Paragraphs>
  <Slides>30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9" baseType="lpstr">
      <vt:lpstr>ＭＳ Ｐゴシック</vt:lpstr>
      <vt:lpstr>ＭＳ Ｐゴシック</vt:lpstr>
      <vt:lpstr>Arial</vt:lpstr>
      <vt:lpstr>Arial Unicode MS</vt:lpstr>
      <vt:lpstr>Calibri</vt:lpstr>
      <vt:lpstr>Garamond</vt:lpstr>
      <vt:lpstr>Times New Roman</vt:lpstr>
      <vt:lpstr>Wingdings</vt:lpstr>
      <vt:lpstr>NEW Phonics Template</vt:lpstr>
      <vt:lpstr>Reading and Phonics </vt:lpstr>
      <vt:lpstr>Research evidence - Benefits of reading for pleasure </vt:lpstr>
      <vt:lpstr>The importance of reading at Churchend</vt:lpstr>
      <vt:lpstr>PowerPoint Presentation</vt:lpstr>
      <vt:lpstr>What is phonics?</vt:lpstr>
      <vt:lpstr>Speed Sounds Set 1</vt:lpstr>
      <vt:lpstr>Speed Sounds Set 2</vt:lpstr>
      <vt:lpstr>Speed Sounds Set 3</vt:lpstr>
      <vt:lpstr>Name the pictures</vt:lpstr>
      <vt:lpstr>Picture Phrases</vt:lpstr>
      <vt:lpstr>Teaching letter formation</vt:lpstr>
      <vt:lpstr>What can I do?</vt:lpstr>
      <vt:lpstr>Sounds + blending = reading </vt:lpstr>
      <vt:lpstr>Reading with Fred Talk</vt:lpstr>
      <vt:lpstr>‘Special Friends’, ‘Fred Talk’, read the word</vt:lpstr>
      <vt:lpstr>Fred Talk routine</vt:lpstr>
      <vt:lpstr>Fred games and Fred talk throughout the day</vt:lpstr>
      <vt:lpstr>Let's read it again and again!</vt:lpstr>
      <vt:lpstr>‘Special Friends’, ‘Fred Talk’, read the word</vt:lpstr>
      <vt:lpstr>Red Words</vt:lpstr>
      <vt:lpstr>What can you do?</vt:lpstr>
      <vt:lpstr>Repeated readings Again! Again!</vt:lpstr>
      <vt:lpstr>10 things your child learns when you read aloud stories and poems every day</vt:lpstr>
      <vt:lpstr>Top Tips - Storytime</vt:lpstr>
      <vt:lpstr>What is the Phonics Screening Check?</vt:lpstr>
      <vt:lpstr>‘Special Friends’, ‘Fred Talk’, read the word</vt:lpstr>
      <vt:lpstr>Nonsense words</vt:lpstr>
      <vt:lpstr>Online resources available</vt:lpstr>
      <vt:lpstr>PowerPoint Presentation</vt:lpstr>
      <vt:lpstr>Any other questions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Sian Smithers</cp:lastModifiedBy>
  <cp:revision>439</cp:revision>
  <cp:lastPrinted>2019-02-07T10:37:39Z</cp:lastPrinted>
  <dcterms:created xsi:type="dcterms:W3CDTF">2015-11-23T14:36:59Z</dcterms:created>
  <dcterms:modified xsi:type="dcterms:W3CDTF">2021-10-06T13:05:40Z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0x010100AFA176D0F329624DAA9BC147BA3CC7FA</vt:lpwstr>
  </property>
</Properties>
</file>