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4"/>
  </p:sldMasterIdLst>
  <p:notesMasterIdLst>
    <p:notesMasterId r:id="rId28"/>
  </p:notesMasterIdLst>
  <p:handoutMasterIdLst>
    <p:handoutMasterId r:id="rId29"/>
  </p:handoutMasterIdLst>
  <p:sldIdLst>
    <p:sldId id="1044" r:id="rId5"/>
    <p:sldId id="1047" r:id="rId6"/>
    <p:sldId id="1048" r:id="rId7"/>
    <p:sldId id="1049" r:id="rId8"/>
    <p:sldId id="1059" r:id="rId9"/>
    <p:sldId id="1058" r:id="rId10"/>
    <p:sldId id="1055" r:id="rId11"/>
    <p:sldId id="1056" r:id="rId12"/>
    <p:sldId id="1057" r:id="rId13"/>
    <p:sldId id="1024" r:id="rId14"/>
    <p:sldId id="1039" r:id="rId15"/>
    <p:sldId id="1026" r:id="rId16"/>
    <p:sldId id="1021" r:id="rId17"/>
    <p:sldId id="946" r:id="rId18"/>
    <p:sldId id="1015" r:id="rId19"/>
    <p:sldId id="1050" r:id="rId20"/>
    <p:sldId id="1060" r:id="rId21"/>
    <p:sldId id="1061" r:id="rId22"/>
    <p:sldId id="1062" r:id="rId23"/>
    <p:sldId id="1063" r:id="rId24"/>
    <p:sldId id="1041" r:id="rId25"/>
    <p:sldId id="290" r:id="rId26"/>
    <p:sldId id="264" r:id="rId27"/>
  </p:sldIdLst>
  <p:sldSz cx="9144000" cy="6858000" type="screen4x3"/>
  <p:notesSz cx="666273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DB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97"/>
    <p:restoredTop sz="89660" autoAdjust="0"/>
  </p:normalViewPr>
  <p:slideViewPr>
    <p:cSldViewPr snapToGrid="0" snapToObjects="1">
      <p:cViewPr varScale="1">
        <p:scale>
          <a:sx n="84" d="100"/>
          <a:sy n="84" d="100"/>
        </p:scale>
        <p:origin x="1138" y="77"/>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3488" y="0"/>
            <a:ext cx="2887662" cy="496888"/>
          </a:xfrm>
          <a:prstGeom prst="rect">
            <a:avLst/>
          </a:prstGeom>
        </p:spPr>
        <p:txBody>
          <a:bodyPr vert="horz" lIns="91440" tIns="45720" rIns="91440" bIns="45720" rtlCol="0"/>
          <a:lstStyle>
            <a:lvl1pPr algn="r">
              <a:defRPr sz="1200"/>
            </a:lvl1pPr>
          </a:lstStyle>
          <a:p>
            <a:fld id="{6796E69F-C9C5-482B-B2D6-3DF3705196EC}" type="datetimeFigureOut">
              <a:rPr lang="en-GB" smtClean="0"/>
              <a:t>29/03/2022</a:t>
            </a:fld>
            <a:endParaRPr lang="en-GB"/>
          </a:p>
        </p:txBody>
      </p:sp>
      <p:sp>
        <p:nvSpPr>
          <p:cNvPr id="4" name="Footer Placeholder 3"/>
          <p:cNvSpPr>
            <a:spLocks noGrp="1"/>
          </p:cNvSpPr>
          <p:nvPr>
            <p:ph type="ftr" sz="quarter" idx="2"/>
          </p:nvPr>
        </p:nvSpPr>
        <p:spPr>
          <a:xfrm>
            <a:off x="0" y="9429750"/>
            <a:ext cx="2887663"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3488" y="9429750"/>
            <a:ext cx="2887662" cy="496888"/>
          </a:xfrm>
          <a:prstGeom prst="rect">
            <a:avLst/>
          </a:prstGeom>
        </p:spPr>
        <p:txBody>
          <a:bodyPr vert="horz" lIns="91440" tIns="45720" rIns="91440" bIns="45720" rtlCol="0" anchor="b"/>
          <a:lstStyle>
            <a:lvl1pPr algn="r">
              <a:defRPr sz="1200"/>
            </a:lvl1pPr>
          </a:lstStyle>
          <a:p>
            <a:fld id="{99FE385C-FFDC-405D-8F82-ADC941BE724A}" type="slidenum">
              <a:rPr lang="en-GB" smtClean="0"/>
              <a:t>‹#›</a:t>
            </a:fld>
            <a:endParaRPr lang="en-GB"/>
          </a:p>
        </p:txBody>
      </p:sp>
    </p:spTree>
    <p:extLst>
      <p:ext uri="{BB962C8B-B14F-4D97-AF65-F5344CB8AC3E}">
        <p14:creationId xmlns:p14="http://schemas.microsoft.com/office/powerpoint/2010/main" val="362193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4010" y="0"/>
            <a:ext cx="2887186" cy="496332"/>
          </a:xfrm>
          <a:prstGeom prst="rect">
            <a:avLst/>
          </a:prstGeom>
        </p:spPr>
        <p:txBody>
          <a:bodyPr vert="horz" lIns="91440" tIns="45720" rIns="91440" bIns="45720" rtlCol="0"/>
          <a:lstStyle>
            <a:lvl1pPr algn="r">
              <a:defRPr sz="1200"/>
            </a:lvl1pPr>
          </a:lstStyle>
          <a:p>
            <a:fld id="{704F3A82-F637-1543-8C13-D12BDF0F499A}" type="datetimeFigureOut">
              <a:rPr lang="en-US" smtClean="0"/>
              <a:t>3/29/2022</a:t>
            </a:fld>
            <a:endParaRPr lang="en-US"/>
          </a:p>
        </p:txBody>
      </p:sp>
      <p:sp>
        <p:nvSpPr>
          <p:cNvPr id="4" name="Slide Image Placeholder 3"/>
          <p:cNvSpPr>
            <a:spLocks noGrp="1" noRot="1" noChangeAspect="1"/>
          </p:cNvSpPr>
          <p:nvPr>
            <p:ph type="sldImg" idx="2"/>
          </p:nvPr>
        </p:nvSpPr>
        <p:spPr>
          <a:xfrm>
            <a:off x="850900"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274" y="4715153"/>
            <a:ext cx="5330190" cy="446698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3"/>
            <a:ext cx="2887186"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4010" y="9428583"/>
            <a:ext cx="2887186" cy="496332"/>
          </a:xfrm>
          <a:prstGeom prst="rect">
            <a:avLst/>
          </a:prstGeom>
        </p:spPr>
        <p:txBody>
          <a:bodyPr vert="horz" lIns="91440" tIns="45720" rIns="91440" bIns="45720" rtlCol="0" anchor="b"/>
          <a:lstStyle>
            <a:lvl1pPr algn="r">
              <a:defRPr sz="1200"/>
            </a:lvl1pPr>
          </a:lstStyle>
          <a:p>
            <a:fld id="{AC167F53-BA33-7E40-958D-01A6607E9B7A}" type="slidenum">
              <a:rPr lang="en-US" smtClean="0"/>
              <a:t>‹#›</a:t>
            </a:fld>
            <a:endParaRPr lang="en-US"/>
          </a:p>
        </p:txBody>
      </p:sp>
    </p:spTree>
    <p:extLst>
      <p:ext uri="{BB962C8B-B14F-4D97-AF65-F5344CB8AC3E}">
        <p14:creationId xmlns:p14="http://schemas.microsoft.com/office/powerpoint/2010/main" val="420951503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baseline="0" dirty="0"/>
              <a:t>Today I want to help you understand how your child is learning to read words in </a:t>
            </a:r>
            <a:r>
              <a:rPr lang="en-US" i="1" baseline="0" dirty="0"/>
              <a:t>Read Write Inc. </a:t>
            </a:r>
            <a:r>
              <a:rPr lang="en-US" i="0" baseline="0" dirty="0"/>
              <a:t>Phonics by blending sounds together:</a:t>
            </a:r>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sz="1200" b="0" i="0" u="none" strike="noStrike" cap="none" dirty="0">
              <a:solidFill>
                <a:schemeClr val="dk1"/>
              </a:solidFill>
              <a:latin typeface="+mn-lt"/>
              <a:ea typeface="Calibri"/>
              <a:cs typeface="Calibri"/>
              <a:sym typeface="Calibri"/>
            </a:endParaRP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b="0" i="0" u="none" strike="noStrike" cap="none" dirty="0">
                <a:solidFill>
                  <a:schemeClr val="dk1"/>
                </a:solidFill>
                <a:latin typeface="+mn-lt"/>
                <a:ea typeface="Calibri"/>
                <a:cs typeface="Calibri"/>
                <a:sym typeface="Calibri"/>
              </a:rPr>
              <a:t>Alongside teaching children sounds, we teach them </a:t>
            </a:r>
            <a:r>
              <a:rPr lang="en-US" dirty="0"/>
              <a:t>to blend sounds to read words e.g. s-a-t, sat.</a:t>
            </a:r>
            <a:r>
              <a:rPr lang="en-US" i="0" baseline="0" dirty="0"/>
              <a:t> </a:t>
            </a:r>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dirty="0"/>
          </a:p>
          <a:p>
            <a:pPr marL="0" marR="0" lvl="0" indent="0" algn="l" rtl="0">
              <a:spcBef>
                <a:spcPts val="0"/>
              </a:spcBef>
              <a:buSzPct val="25000"/>
              <a:buNone/>
            </a:pPr>
            <a:r>
              <a:rPr lang="en-US" dirty="0"/>
              <a:t>We use Fred Talk to help children read.</a:t>
            </a: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buSzPct val="25000"/>
              <a:buNone/>
            </a:pPr>
            <a:endParaRPr lang="en-US" dirty="0"/>
          </a:p>
          <a:p>
            <a:endParaRPr lang="en-US" baseline="0" dirty="0"/>
          </a:p>
        </p:txBody>
      </p:sp>
      <p:sp>
        <p:nvSpPr>
          <p:cNvPr id="4" name="Slide Number Placeholder 3"/>
          <p:cNvSpPr>
            <a:spLocks noGrp="1"/>
          </p:cNvSpPr>
          <p:nvPr>
            <p:ph type="sldNum" sz="quarter" idx="10"/>
          </p:nvPr>
        </p:nvSpPr>
        <p:spPr/>
        <p:txBody>
          <a:bodyPr/>
          <a:lstStyle/>
          <a:p>
            <a:fld id="{492E07CC-6AAD-1047-BB31-41E7C9B8EA12}" type="slidenum">
              <a:rPr lang="en-US" smtClean="0"/>
              <a:t>10</a:t>
            </a:fld>
            <a:endParaRPr lang="en-US"/>
          </a:p>
        </p:txBody>
      </p:sp>
    </p:spTree>
    <p:extLst>
      <p:ext uri="{BB962C8B-B14F-4D97-AF65-F5344CB8AC3E}">
        <p14:creationId xmlns:p14="http://schemas.microsoft.com/office/powerpoint/2010/main" val="3975897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children </a:t>
            </a:r>
            <a:r>
              <a:rPr lang="en-US" dirty="0" err="1"/>
              <a:t>practise</a:t>
            </a:r>
            <a:r>
              <a:rPr lang="en-US" dirty="0"/>
              <a:t> reading these sounds in words using the routine ‘Special Friends’, ‘Fred Talk’, read the word’.</a:t>
            </a:r>
          </a:p>
          <a:p>
            <a:endParaRPr lang="en-US" dirty="0"/>
          </a:p>
          <a:p>
            <a:r>
              <a:rPr lang="en-US" dirty="0"/>
              <a:t>They spot the ‘Special Friends’ first, then Fred Talk to read the word.</a:t>
            </a:r>
          </a:p>
          <a:p>
            <a:endParaRPr lang="en-US" dirty="0"/>
          </a:p>
          <a:p>
            <a:r>
              <a:rPr lang="en-US" dirty="0"/>
              <a:t>For example, ‘ay’, s-p-r-ay</a:t>
            </a:r>
            <a:r>
              <a:rPr lang="en-US"/>
              <a:t>, spray.</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11</a:t>
            </a:fld>
            <a:endParaRPr lang="en-US"/>
          </a:p>
        </p:txBody>
      </p:sp>
    </p:spTree>
    <p:extLst>
      <p:ext uri="{BB962C8B-B14F-4D97-AF65-F5344CB8AC3E}">
        <p14:creationId xmlns:p14="http://schemas.microsoft.com/office/powerpoint/2010/main" val="997906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Fred Talk follows a consistent routine: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Say the word </a:t>
            </a:r>
            <a:r>
              <a:rPr lang="en-US" sz="1200" kern="1200" dirty="0">
                <a:solidFill>
                  <a:schemeClr val="tx1"/>
                </a:solidFill>
                <a:effectLst/>
                <a:latin typeface="+mn-lt"/>
                <a:ea typeface="+mn-ea"/>
                <a:cs typeface="+mn-cs"/>
              </a:rPr>
              <a:t>in sounds as Fred e.g. c-a-t. Ask children to repeat. Pause to allow children to ‘jump-in’ with the whole word.</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Say the word in sounds followed by the whole word e.g. c-a-t, cat. Ask children to repeat.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i="1"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i="1"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12</a:t>
            </a:fld>
            <a:endParaRPr lang="en-US"/>
          </a:p>
        </p:txBody>
      </p:sp>
    </p:spTree>
    <p:extLst>
      <p:ext uri="{BB962C8B-B14F-4D97-AF65-F5344CB8AC3E}">
        <p14:creationId xmlns:p14="http://schemas.microsoft.com/office/powerpoint/2010/main" val="439834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words are ‘tricky’ because they contain letters that don’t match the sounds the child has been taught.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For example, ‘said’ has ‘</a:t>
            </a:r>
            <a:r>
              <a:rPr lang="en-GB" sz="1200" kern="1200" dirty="0" err="1">
                <a:solidFill>
                  <a:schemeClr val="tx1"/>
                </a:solidFill>
                <a:effectLst/>
                <a:latin typeface="+mn-lt"/>
                <a:ea typeface="+mn-ea"/>
                <a:cs typeface="+mn-cs"/>
              </a:rPr>
              <a:t>ai</a:t>
            </a:r>
            <a:r>
              <a:rPr lang="en-GB" sz="1200" kern="1200" dirty="0">
                <a:solidFill>
                  <a:schemeClr val="tx1"/>
                </a:solidFill>
                <a:effectLst/>
                <a:latin typeface="+mn-lt"/>
                <a:ea typeface="+mn-ea"/>
                <a:cs typeface="+mn-cs"/>
              </a:rPr>
              <a:t>’ making an ‘e’ sound.</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 teach these common exception words as Red words.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the early Storybooks, these words are printed in red text.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Remind your child not to use Fred Talk to read Red words but instead to stop and think. Tell them the word if needed.</a:t>
            </a:r>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13</a:t>
            </a:fld>
            <a:endParaRPr lang="en-US"/>
          </a:p>
        </p:txBody>
      </p:sp>
    </p:spTree>
    <p:extLst>
      <p:ext uri="{BB962C8B-B14F-4D97-AF65-F5344CB8AC3E}">
        <p14:creationId xmlns:p14="http://schemas.microsoft.com/office/powerpoint/2010/main" val="14065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Garamond" pitchFamily="18" charset="0"/>
                <a:cs typeface="Arial" pitchFamily="34" charset="0"/>
              </a:defRPr>
            </a:lvl1pPr>
            <a:lvl2pPr marL="742950" indent="-285750" eaLnBrk="0" hangingPunct="0">
              <a:defRPr sz="2400">
                <a:solidFill>
                  <a:schemeClr val="tx1"/>
                </a:solidFill>
                <a:latin typeface="Garamond" pitchFamily="18" charset="0"/>
                <a:cs typeface="Arial" pitchFamily="34" charset="0"/>
              </a:defRPr>
            </a:lvl2pPr>
            <a:lvl3pPr marL="1143000" indent="-228600" eaLnBrk="0" hangingPunct="0">
              <a:defRPr sz="2400">
                <a:solidFill>
                  <a:schemeClr val="tx1"/>
                </a:solidFill>
                <a:latin typeface="Garamond" pitchFamily="18" charset="0"/>
                <a:cs typeface="Arial" pitchFamily="34" charset="0"/>
              </a:defRPr>
            </a:lvl3pPr>
            <a:lvl4pPr marL="1600200" indent="-228600" eaLnBrk="0" hangingPunct="0">
              <a:defRPr sz="2400">
                <a:solidFill>
                  <a:schemeClr val="tx1"/>
                </a:solidFill>
                <a:latin typeface="Garamond" pitchFamily="18" charset="0"/>
                <a:cs typeface="Arial" pitchFamily="34" charset="0"/>
              </a:defRPr>
            </a:lvl4pPr>
            <a:lvl5pPr marL="2057400" indent="-228600" eaLnBrk="0" hangingPunct="0">
              <a:defRPr sz="2400">
                <a:solidFill>
                  <a:schemeClr val="tx1"/>
                </a:solidFill>
                <a:latin typeface="Garamond"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Garamond"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Garamond"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Garamond"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Garamond" pitchFamily="18" charset="0"/>
                <a:cs typeface="Arial" pitchFamily="34" charset="0"/>
              </a:defRPr>
            </a:lvl9pPr>
          </a:lstStyle>
          <a:p>
            <a:pPr eaLnBrk="1" hangingPunct="1"/>
            <a:fld id="{FB292E8D-CF26-4C18-AF48-18F643F3764E}" type="slidenum">
              <a:rPr lang="en-US" sz="1200" smtClean="0">
                <a:latin typeface="Times New Roman" pitchFamily="18" charset="0"/>
              </a:rPr>
              <a:pPr eaLnBrk="1" hangingPunct="1"/>
              <a:t>14</a:t>
            </a:fld>
            <a:endParaRPr lang="en-US" sz="1200">
              <a:latin typeface="Times New Roman" pitchFamily="18" charset="0"/>
            </a:endParaRPr>
          </a:p>
        </p:txBody>
      </p:sp>
      <p:sp>
        <p:nvSpPr>
          <p:cNvPr id="172035" name="Rectangle 2"/>
          <p:cNvSpPr>
            <a:spLocks noGrp="1" noRot="1" noChangeAspect="1" noChangeArrowheads="1" noTextEdit="1"/>
          </p:cNvSpPr>
          <p:nvPr>
            <p:ph type="sldImg"/>
          </p:nvPr>
        </p:nvSpPr>
        <p:spPr>
          <a:xfrm>
            <a:off x="823913" y="744538"/>
            <a:ext cx="2511425" cy="1884362"/>
          </a:xfrm>
          <a:ln/>
        </p:spPr>
      </p:sp>
      <p:sp>
        <p:nvSpPr>
          <p:cNvPr id="172036" name="Rectangle 3"/>
          <p:cNvSpPr>
            <a:spLocks noGrp="1" noChangeArrowheads="1"/>
          </p:cNvSpPr>
          <p:nvPr>
            <p:ph type="body" idx="1"/>
          </p:nvPr>
        </p:nvSpPr>
        <p:spPr>
          <a:xfrm>
            <a:off x="428029" y="2627826"/>
            <a:ext cx="5773441" cy="6553879"/>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 our school, </a:t>
            </a:r>
            <a:r>
              <a:rPr lang="en-GB" sz="1200" kern="1200" dirty="0">
                <a:solidFill>
                  <a:schemeClr val="tx1"/>
                </a:solidFill>
                <a:effectLst/>
                <a:latin typeface="+mn-lt"/>
                <a:ea typeface="+mn-ea"/>
                <a:cs typeface="+mn-cs"/>
              </a:rPr>
              <a:t>children read each Read Write Inc. Storybook three times in class with their partner.</a:t>
            </a:r>
          </a:p>
          <a:p>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Re-reading the same book helps children to become confident readers. </a:t>
            </a:r>
            <a:r>
              <a:rPr lang="en-GB" sz="1200" kern="1200" dirty="0">
                <a:solidFill>
                  <a:schemeClr val="tx1"/>
                </a:solidFill>
                <a:effectLst/>
                <a:latin typeface="+mn-lt"/>
                <a:ea typeface="+mn-ea"/>
                <a:cs typeface="+mn-cs"/>
              </a:rPr>
              <a:t>Each time they re-read, they build their fluency/speed and comprehension.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They love reading and want to read because they can read all of the words in the Storybook.</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We set a focus for each re-read in school.</a:t>
            </a:r>
          </a:p>
          <a:p>
            <a:pPr lvl="0"/>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(Click)</a:t>
            </a:r>
            <a:r>
              <a:rPr lang="en-GB" sz="1200" kern="1200" dirty="0">
                <a:solidFill>
                  <a:schemeClr val="tx1"/>
                </a:solidFill>
                <a:effectLst/>
                <a:latin typeface="+mn-lt"/>
                <a:ea typeface="+mn-ea"/>
                <a:cs typeface="+mn-cs"/>
              </a:rPr>
              <a:t> The first read focuses on reading every word accurately. </a:t>
            </a:r>
          </a:p>
          <a:p>
            <a:pPr lvl="0"/>
            <a:r>
              <a:rPr lang="en-GB" sz="1200" i="1" kern="1200" dirty="0">
                <a:solidFill>
                  <a:schemeClr val="tx1"/>
                </a:solidFill>
                <a:effectLst/>
                <a:latin typeface="+mn-lt"/>
                <a:ea typeface="+mn-ea"/>
                <a:cs typeface="+mn-cs"/>
              </a:rPr>
              <a:t>(Click)</a:t>
            </a:r>
            <a:r>
              <a:rPr lang="en-GB" sz="1200" kern="1200" dirty="0">
                <a:solidFill>
                  <a:schemeClr val="tx1"/>
                </a:solidFill>
                <a:effectLst/>
                <a:latin typeface="+mn-lt"/>
                <a:ea typeface="+mn-ea"/>
                <a:cs typeface="+mn-cs"/>
              </a:rPr>
              <a:t> The second on reading the story more quickly.</a:t>
            </a:r>
          </a:p>
          <a:p>
            <a:pPr lvl="0"/>
            <a:r>
              <a:rPr lang="en-GB" sz="1200" i="1" kern="1200" dirty="0">
                <a:solidFill>
                  <a:schemeClr val="tx1"/>
                </a:solidFill>
                <a:effectLst/>
                <a:latin typeface="+mn-lt"/>
                <a:ea typeface="+mn-ea"/>
                <a:cs typeface="+mn-cs"/>
              </a:rPr>
              <a:t>(Click)</a:t>
            </a:r>
            <a:r>
              <a:rPr lang="en-GB" sz="1200" kern="1200" dirty="0">
                <a:solidFill>
                  <a:schemeClr val="tx1"/>
                </a:solidFill>
                <a:effectLst/>
                <a:latin typeface="+mn-lt"/>
                <a:ea typeface="+mn-ea"/>
                <a:cs typeface="+mn-cs"/>
              </a:rPr>
              <a:t> The third read on comprehension - understanding what they read.</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Then your child brings the </a:t>
            </a:r>
            <a:r>
              <a:rPr lang="en-GB" sz="1200" b="1" kern="1200" dirty="0">
                <a:solidFill>
                  <a:schemeClr val="tx1"/>
                </a:solidFill>
                <a:effectLst/>
                <a:latin typeface="+mn-lt"/>
                <a:ea typeface="+mn-ea"/>
                <a:cs typeface="+mn-cs"/>
              </a:rPr>
              <a:t>same book </a:t>
            </a:r>
            <a:r>
              <a:rPr lang="en-GB" sz="1200" kern="1200" dirty="0">
                <a:solidFill>
                  <a:schemeClr val="tx1"/>
                </a:solidFill>
                <a:effectLst/>
                <a:latin typeface="+mn-lt"/>
                <a:ea typeface="+mn-ea"/>
                <a:cs typeface="+mn-cs"/>
              </a:rPr>
              <a:t>home to read and enjoy with you again and again at home.</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It’s ‘three with me, four at home.’</a:t>
            </a:r>
          </a:p>
          <a:p>
            <a:endParaRPr lang="en-US" baseline="0" dirty="0"/>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a:t>We do not send stories home the children cannot read because we always want them to be set up to succeed in their reading.</a:t>
            </a:r>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a:t>We want to make sure they enjoy reading so that they want to read.</a:t>
            </a:r>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a:t>The more they read, the faster progress they will make.</a:t>
            </a:r>
            <a:endParaRPr lang="en-US" b="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eaLnBrk="1" hangingPunct="1"/>
            <a:endParaRPr lang="en-GB" sz="1100" dirty="0">
              <a:latin typeface="Arial"/>
              <a:cs typeface="Arial"/>
            </a:endParaRPr>
          </a:p>
          <a:p>
            <a:pPr eaLnBrk="1" hangingPunct="1"/>
            <a:r>
              <a:rPr lang="en-GB" sz="1100" dirty="0">
                <a:latin typeface="Arial"/>
                <a:cs typeface="Arial"/>
              </a:rPr>
              <a:t>  </a:t>
            </a:r>
            <a:endParaRPr lang="en-US" sz="1100" dirty="0">
              <a:latin typeface="Arial"/>
              <a:cs typeface="Arial"/>
            </a:endParaRPr>
          </a:p>
        </p:txBody>
      </p:sp>
    </p:spTree>
    <p:extLst>
      <p:ext uri="{BB962C8B-B14F-4D97-AF65-F5344CB8AC3E}">
        <p14:creationId xmlns:p14="http://schemas.microsoft.com/office/powerpoint/2010/main" val="3451502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i="1" baseline="0" dirty="0"/>
              <a:t>Provide copies of ‘Reading at Home Booklet 1 or 2’ from Oxford Owl.</a:t>
            </a:r>
          </a:p>
          <a:p>
            <a:pPr marL="0" marR="0" lvl="0" indent="0" algn="l" defTabSz="457200" rtl="0" eaLnBrk="1" fontAlgn="auto" latinLnBrk="0" hangingPunct="1">
              <a:lnSpc>
                <a:spcPct val="100000"/>
              </a:lnSpc>
              <a:spcBef>
                <a:spcPts val="0"/>
              </a:spcBef>
              <a:spcAft>
                <a:spcPts val="0"/>
              </a:spcAft>
              <a:buClrTx/>
              <a:buSzTx/>
              <a:buFontTx/>
              <a:buNone/>
              <a:tabLst/>
              <a:defRPr/>
            </a:pPr>
            <a:r>
              <a:rPr lang="en-US" i="1" baseline="0" dirty="0"/>
              <a:t>Booklet 1 is sound groups and Ditty/ Red Groups and Booklet 2 for Green – Grey Storybooks.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15</a:t>
            </a:fld>
            <a:endParaRPr lang="en-US"/>
          </a:p>
        </p:txBody>
      </p:sp>
    </p:spTree>
    <p:extLst>
      <p:ext uri="{BB962C8B-B14F-4D97-AF65-F5344CB8AC3E}">
        <p14:creationId xmlns:p14="http://schemas.microsoft.com/office/powerpoint/2010/main" val="1373003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Children complete a </a:t>
            </a:r>
            <a:r>
              <a:rPr lang="en-US" sz="1200" b="0" kern="1200" dirty="0">
                <a:solidFill>
                  <a:schemeClr val="tx1"/>
                </a:solidFill>
                <a:effectLst/>
                <a:latin typeface="+mn-lt"/>
                <a:ea typeface="+mn-ea"/>
                <a:cs typeface="+mn-cs"/>
              </a:rPr>
              <a:t>word-reading check at the end of Year 1 so that </a:t>
            </a:r>
            <a:r>
              <a:rPr lang="en-US" sz="1200" kern="1200" dirty="0">
                <a:solidFill>
                  <a:schemeClr val="tx1"/>
                </a:solidFill>
                <a:effectLst/>
                <a:latin typeface="+mn-lt"/>
                <a:ea typeface="+mn-ea"/>
                <a:cs typeface="+mn-cs"/>
              </a:rPr>
              <a:t>parents can be </a:t>
            </a:r>
            <a:r>
              <a:rPr lang="en-US" sz="1200" b="0" kern="1200" dirty="0">
                <a:solidFill>
                  <a:schemeClr val="tx1"/>
                </a:solidFill>
                <a:effectLst/>
                <a:latin typeface="+mn-lt"/>
                <a:ea typeface="+mn-ea"/>
                <a:cs typeface="+mn-cs"/>
              </a:rPr>
              <a:t>confident</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their children are being taught to read successfully.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Children read </a:t>
            </a:r>
            <a:r>
              <a:rPr lang="en-US" sz="1200" b="0" kern="1200" dirty="0">
                <a:solidFill>
                  <a:schemeClr val="tx1"/>
                </a:solidFill>
                <a:effectLst/>
                <a:latin typeface="+mn-lt"/>
                <a:ea typeface="+mn-ea"/>
                <a:cs typeface="+mn-cs"/>
              </a:rPr>
              <a:t>40 words</a:t>
            </a:r>
            <a:r>
              <a:rPr lang="en-US" sz="1200" kern="1200" dirty="0">
                <a:solidFill>
                  <a:schemeClr val="tx1"/>
                </a:solidFill>
                <a:effectLst/>
                <a:latin typeface="+mn-lt"/>
                <a:ea typeface="+mn-ea"/>
                <a:cs typeface="+mn-cs"/>
              </a:rPr>
              <a:t>. It takes between </a:t>
            </a:r>
            <a:r>
              <a:rPr lang="en-US" sz="1200" b="0" kern="1200" dirty="0">
                <a:solidFill>
                  <a:schemeClr val="tx1"/>
                </a:solidFill>
                <a:effectLst/>
                <a:latin typeface="+mn-lt"/>
                <a:ea typeface="+mn-ea"/>
                <a:cs typeface="+mn-cs"/>
              </a:rPr>
              <a:t>two and five minutes.</a:t>
            </a:r>
            <a:endParaRPr lang="en-GB" sz="1200" b="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If they do not manage </a:t>
            </a:r>
            <a:r>
              <a:rPr lang="en-US" sz="1200" kern="1200" dirty="0">
                <a:solidFill>
                  <a:schemeClr val="tx1"/>
                </a:solidFill>
                <a:effectLst/>
                <a:latin typeface="+mn-lt"/>
                <a:ea typeface="+mn-ea"/>
                <a:cs typeface="+mn-cs"/>
              </a:rPr>
              <a:t>to read </a:t>
            </a:r>
            <a:r>
              <a:rPr lang="en-US" sz="1400" b="1" i="1" u="sng" kern="1200" dirty="0">
                <a:solidFill>
                  <a:srgbClr val="FF0000"/>
                </a:solidFill>
                <a:effectLst/>
                <a:latin typeface="+mn-lt"/>
                <a:ea typeface="+mn-ea"/>
                <a:cs typeface="+mn-cs"/>
              </a:rPr>
              <a:t>32</a:t>
            </a:r>
            <a:r>
              <a:rPr lang="en-US" sz="1200" b="1" kern="1200" dirty="0">
                <a:solidFill>
                  <a:srgbClr val="FF0000"/>
                </a:solidFill>
                <a:effectLst/>
                <a:latin typeface="+mn-lt"/>
                <a:ea typeface="+mn-ea"/>
                <a:cs typeface="+mn-cs"/>
              </a:rPr>
              <a:t> </a:t>
            </a:r>
            <a:r>
              <a:rPr lang="en-US" sz="1200" kern="1200" dirty="0">
                <a:solidFill>
                  <a:schemeClr val="tx1"/>
                </a:solidFill>
                <a:effectLst/>
                <a:latin typeface="+mn-lt"/>
                <a:ea typeface="+mn-ea"/>
                <a:cs typeface="+mn-cs"/>
              </a:rPr>
              <a:t>of the words, they are given extra support, and repeat the check at the end of Year 2. </a:t>
            </a:r>
          </a:p>
          <a:p>
            <a:pPr lvl="0"/>
            <a:r>
              <a:rPr lang="en-US" sz="1200" kern="1200" dirty="0">
                <a:solidFill>
                  <a:schemeClr val="tx1"/>
                </a:solidFill>
                <a:effectLst/>
                <a:latin typeface="+mn-lt"/>
                <a:ea typeface="+mn-ea"/>
                <a:cs typeface="+mn-cs"/>
              </a:rPr>
              <a:t>It means that all children will be able to read accurately before they begin Year 3.</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In our school, we aim to make sure that every child learns to read accurately by the end of Year 1 so they are set up for success in school and in life.</a:t>
            </a:r>
          </a:p>
          <a:p>
            <a:pPr lvl="0"/>
            <a:r>
              <a:rPr lang="en-US" sz="1200" kern="1200" dirty="0">
                <a:solidFill>
                  <a:schemeClr val="tx1"/>
                </a:solidFill>
                <a:effectLst/>
                <a:latin typeface="+mn-lt"/>
                <a:ea typeface="+mn-ea"/>
                <a:cs typeface="+mn-cs"/>
              </a:rPr>
              <a:t>As soon as we spot a child who needs extra practice learning to read sounds and words, we teach them one-to-one for a few minutes every day.</a:t>
            </a:r>
            <a:endParaRPr lang="en-GB"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21</a:t>
            </a:fld>
            <a:endParaRPr lang="en-US"/>
          </a:p>
        </p:txBody>
      </p:sp>
    </p:spTree>
    <p:extLst>
      <p:ext uri="{BB962C8B-B14F-4D97-AF65-F5344CB8AC3E}">
        <p14:creationId xmlns:p14="http://schemas.microsoft.com/office/powerpoint/2010/main" val="3648484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22</a:t>
            </a:fld>
            <a:endParaRPr lang="en-US"/>
          </a:p>
        </p:txBody>
      </p:sp>
    </p:spTree>
    <p:extLst>
      <p:ext uri="{BB962C8B-B14F-4D97-AF65-F5344CB8AC3E}">
        <p14:creationId xmlns:p14="http://schemas.microsoft.com/office/powerpoint/2010/main" val="21662756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preserve="1" userDrawn="1">
  <p:cSld name="2_Title Slide">
    <p:spTree>
      <p:nvGrpSpPr>
        <p:cNvPr id="1" name=""/>
        <p:cNvGrpSpPr/>
        <p:nvPr/>
      </p:nvGrpSpPr>
      <p:grpSpPr>
        <a:xfrm>
          <a:off x="0" y="0"/>
          <a:ext cx="0" cy="0"/>
          <a:chOff x="0" y="0"/>
          <a:chExt cx="0" cy="0"/>
        </a:xfrm>
      </p:grpSpPr>
      <p:pic>
        <p:nvPicPr>
          <p:cNvPr id="15" name="Picture 14" descr="powerpoint-cover-template-blank.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Title 1"/>
          <p:cNvSpPr>
            <a:spLocks noGrp="1"/>
          </p:cNvSpPr>
          <p:nvPr>
            <p:ph type="ctrTitle"/>
          </p:nvPr>
        </p:nvSpPr>
        <p:spPr>
          <a:xfrm>
            <a:off x="4067944" y="4221088"/>
            <a:ext cx="5076056" cy="1181993"/>
          </a:xfrm>
        </p:spPr>
        <p:txBody>
          <a:bodyPr anchor="ctr">
            <a:normAutofit/>
          </a:bodyPr>
          <a:lstStyle>
            <a:lvl1pPr>
              <a:lnSpc>
                <a:spcPct val="90000"/>
              </a:lnSpc>
              <a:defRPr sz="3200">
                <a:solidFill>
                  <a:schemeClr val="bg1"/>
                </a:solidFill>
              </a:defRPr>
            </a:lvl1pPr>
          </a:lstStyle>
          <a:p>
            <a:r>
              <a:rPr lang="en-GB" dirty="0"/>
              <a:t>Click to edit Master title style</a:t>
            </a:r>
          </a:p>
        </p:txBody>
      </p:sp>
    </p:spTree>
    <p:extLst>
      <p:ext uri="{BB962C8B-B14F-4D97-AF65-F5344CB8AC3E}">
        <p14:creationId xmlns:p14="http://schemas.microsoft.com/office/powerpoint/2010/main" val="1231037735"/>
      </p:ext>
    </p:extLst>
  </p:cSld>
  <p:clrMapOvr>
    <a:masterClrMapping/>
  </p:clrMapOvr>
  <p:hf sldNum="0" hdr="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showMasterPhAnim="0" type="obj" preserve="1">
  <p:cSld name="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br>
              <a:rPr lang="en-GB" dirty="0"/>
            </a:br>
            <a:r>
              <a:rPr lang="en-GB" dirty="0"/>
              <a:t>Click to edit Master title style</a:t>
            </a:r>
          </a:p>
        </p:txBody>
      </p:sp>
      <p:sp>
        <p:nvSpPr>
          <p:cNvPr id="3" name="Content Placeholder 2"/>
          <p:cNvSpPr>
            <a:spLocks noGrp="1"/>
          </p:cNvSpPr>
          <p:nvPr>
            <p:ph idx="1"/>
          </p:nvPr>
        </p:nvSpPr>
        <p:spPr>
          <a:xfrm>
            <a:off x="323528" y="1196752"/>
            <a:ext cx="8639175" cy="504056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281862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preserve="1" userDrawn="1">
  <p:cSld name="4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br>
              <a:rPr lang="en-GB" dirty="0"/>
            </a:br>
            <a:r>
              <a:rPr lang="en-GB" dirty="0"/>
              <a:t>Click to edit Master title style</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
        <p:nvSpPr>
          <p:cNvPr id="8" name="Content Placeholder 2"/>
          <p:cNvSpPr>
            <a:spLocks noGrp="1"/>
          </p:cNvSpPr>
          <p:nvPr>
            <p:ph sz="half" idx="1"/>
          </p:nvPr>
        </p:nvSpPr>
        <p:spPr>
          <a:xfrm>
            <a:off x="323528" y="1268760"/>
            <a:ext cx="4246885"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9" name="Content Placeholder 3"/>
          <p:cNvSpPr>
            <a:spLocks noGrp="1"/>
          </p:cNvSpPr>
          <p:nvPr>
            <p:ph sz="half" idx="2"/>
          </p:nvPr>
        </p:nvSpPr>
        <p:spPr>
          <a:xfrm>
            <a:off x="4716016" y="1268760"/>
            <a:ext cx="4254624"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Tree>
    <p:extLst>
      <p:ext uri="{BB962C8B-B14F-4D97-AF65-F5344CB8AC3E}">
        <p14:creationId xmlns:p14="http://schemas.microsoft.com/office/powerpoint/2010/main" val="69497551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323850" y="333375"/>
            <a:ext cx="7478713" cy="10080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title style</a:t>
            </a:r>
          </a:p>
        </p:txBody>
      </p:sp>
      <p:sp>
        <p:nvSpPr>
          <p:cNvPr id="3" name="Text Placeholder 2"/>
          <p:cNvSpPr>
            <a:spLocks noGrp="1"/>
          </p:cNvSpPr>
          <p:nvPr>
            <p:ph type="body" idx="1"/>
          </p:nvPr>
        </p:nvSpPr>
        <p:spPr bwMode="auto">
          <a:xfrm>
            <a:off x="323850" y="1495425"/>
            <a:ext cx="8639175" cy="4741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395288" y="6356350"/>
            <a:ext cx="2195512" cy="365125"/>
          </a:xfrm>
          <a:prstGeom prst="rect">
            <a:avLst/>
          </a:prstGeom>
        </p:spPr>
        <p:txBody>
          <a:bodyPr vert="horz" lIns="91440" tIns="45720" rIns="91440" bIns="45720" rtlCol="0" anchor="ctr"/>
          <a:lstStyle>
            <a:lvl1pPr algn="l">
              <a:defRPr sz="1000">
                <a:solidFill>
                  <a:srgbClr val="2D2D2D">
                    <a:tint val="75000"/>
                  </a:srgbClr>
                </a:solidFill>
                <a:latin typeface="Garamond" pitchFamily="18" charset="0"/>
                <a:ea typeface="MS PGothic" pitchFamily="34" charset="-128"/>
                <a:cs typeface="+mn-cs"/>
              </a:defRPr>
            </a:lvl1pPr>
          </a:lstStyle>
          <a:p>
            <a:pPr>
              <a:defRPr/>
            </a:pPr>
            <a:fld id="{DF6C09D9-D1B6-4568-8B87-5A6249D0DBD1}" type="datetime1">
              <a:rPr lang="en-US"/>
              <a:pPr>
                <a:defRPr/>
              </a:pPr>
              <a:t>3/29/2022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000">
                <a:solidFill>
                  <a:srgbClr val="2D2D2D">
                    <a:tint val="75000"/>
                  </a:srgbClr>
                </a:solidFill>
                <a:latin typeface="Garamond" pitchFamily="18" charset="0"/>
                <a:ea typeface="MS PGothic" pitchFamily="34" charset="-128"/>
                <a:cs typeface="+mn-cs"/>
              </a:defRPr>
            </a:lvl1pPr>
          </a:lstStyle>
          <a:p>
            <a:pPr>
              <a:defRPr/>
            </a:pPr>
            <a:r>
              <a:rPr lang="en-US"/>
              <a:t>Copyright Ruth Miskin Literacy</a:t>
            </a:r>
          </a:p>
        </p:txBody>
      </p:sp>
      <p:sp>
        <p:nvSpPr>
          <p:cNvPr id="6" name="Slide Number Placeholder 5"/>
          <p:cNvSpPr>
            <a:spLocks noGrp="1"/>
          </p:cNvSpPr>
          <p:nvPr>
            <p:ph type="sldNum" sz="quarter" idx="4"/>
          </p:nvPr>
        </p:nvSpPr>
        <p:spPr>
          <a:xfrm>
            <a:off x="6553200" y="6356350"/>
            <a:ext cx="2409825" cy="365125"/>
          </a:xfrm>
          <a:prstGeom prst="rect">
            <a:avLst/>
          </a:prstGeom>
        </p:spPr>
        <p:txBody>
          <a:bodyPr vert="horz" lIns="91440" tIns="45720" rIns="91440" bIns="45720" rtlCol="0" anchor="ctr"/>
          <a:lstStyle>
            <a:lvl1pPr algn="r">
              <a:defRPr sz="1000">
                <a:solidFill>
                  <a:srgbClr val="2D2D2D">
                    <a:tint val="75000"/>
                  </a:srgbClr>
                </a:solidFill>
                <a:latin typeface="Garamond" pitchFamily="18" charset="0"/>
                <a:ea typeface="MS PGothic" pitchFamily="34" charset="-128"/>
                <a:cs typeface="+mn-cs"/>
              </a:defRPr>
            </a:lvl1pPr>
          </a:lstStyle>
          <a:p>
            <a:pPr>
              <a:defRPr/>
            </a:pPr>
            <a:fld id="{D366FC25-FCA6-4D86-A84B-F6C8160D7687}" type="slidenum">
              <a:rPr lang="en-US"/>
              <a:pPr>
                <a:defRPr/>
              </a:pPr>
              <a:t>‹#›</a:t>
            </a:fld>
            <a:endParaRPr lang="en-US"/>
          </a:p>
        </p:txBody>
      </p:sp>
      <p:sp>
        <p:nvSpPr>
          <p:cNvPr id="7" name="Rectangle 6"/>
          <p:cNvSpPr/>
          <p:nvPr/>
        </p:nvSpPr>
        <p:spPr>
          <a:xfrm>
            <a:off x="395288" y="188913"/>
            <a:ext cx="8567737" cy="14446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pic>
        <p:nvPicPr>
          <p:cNvPr id="15368" name="Picture 9" descr="RM_shape.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8243888" y="404813"/>
            <a:ext cx="688975" cy="720725"/>
          </a:xfrm>
          <a:prstGeom prst="rect">
            <a:avLst/>
          </a:prstGeom>
          <a:noFill/>
          <a:ln w="9525">
            <a:noFill/>
            <a:miter lim="800000"/>
            <a:headEnd/>
            <a:tailEnd/>
          </a:ln>
        </p:spPr>
      </p:pic>
      <p:cxnSp>
        <p:nvCxnSpPr>
          <p:cNvPr id="13" name="Straight Connector 12"/>
          <p:cNvCxnSpPr/>
          <p:nvPr/>
        </p:nvCxnSpPr>
        <p:spPr>
          <a:xfrm>
            <a:off x="323850" y="188913"/>
            <a:ext cx="0" cy="6480175"/>
          </a:xfrm>
          <a:prstGeom prst="line">
            <a:avLst/>
          </a:prstGeom>
          <a:ln>
            <a:prstDash val="sysDot"/>
          </a:ln>
          <a:effectLst/>
        </p:spPr>
        <p:style>
          <a:lnRef idx="2">
            <a:schemeClr val="accent4"/>
          </a:lnRef>
          <a:fillRef idx="0">
            <a:schemeClr val="accent4"/>
          </a:fillRef>
          <a:effectRef idx="1">
            <a:schemeClr val="accent4"/>
          </a:effectRef>
          <a:fontRef idx="minor">
            <a:schemeClr val="tx1"/>
          </a:fontRef>
        </p:style>
      </p:cxnSp>
      <p:pic>
        <p:nvPicPr>
          <p:cNvPr id="10" name="Picture 9" descr="PPT_RM_page.jpg"/>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5271277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hf sldNum="0" hdr="0"/>
  <p:txStyles>
    <p:titleStyle>
      <a:lvl1pPr algn="l" rtl="0" eaLnBrk="1" fontAlgn="base" hangingPunct="1">
        <a:lnSpc>
          <a:spcPct val="90000"/>
        </a:lnSpc>
        <a:spcBef>
          <a:spcPct val="0"/>
        </a:spcBef>
        <a:spcAft>
          <a:spcPct val="0"/>
        </a:spcAft>
        <a:defRPr sz="3000" b="1" kern="1200">
          <a:solidFill>
            <a:srgbClr val="787878"/>
          </a:solidFill>
          <a:latin typeface="+mn-lt"/>
          <a:ea typeface="+mj-ea"/>
          <a:cs typeface="+mj-cs"/>
        </a:defRPr>
      </a:lvl1pPr>
      <a:lvl2pPr algn="l" rtl="0" eaLnBrk="1" fontAlgn="base" hangingPunct="1">
        <a:lnSpc>
          <a:spcPct val="90000"/>
        </a:lnSpc>
        <a:spcBef>
          <a:spcPct val="0"/>
        </a:spcBef>
        <a:spcAft>
          <a:spcPct val="0"/>
        </a:spcAft>
        <a:defRPr sz="3000" b="1">
          <a:solidFill>
            <a:srgbClr val="787878"/>
          </a:solidFill>
          <a:latin typeface="Arial" pitchFamily="34" charset="0"/>
        </a:defRPr>
      </a:lvl2pPr>
      <a:lvl3pPr algn="l" rtl="0" eaLnBrk="1" fontAlgn="base" hangingPunct="1">
        <a:lnSpc>
          <a:spcPct val="90000"/>
        </a:lnSpc>
        <a:spcBef>
          <a:spcPct val="0"/>
        </a:spcBef>
        <a:spcAft>
          <a:spcPct val="0"/>
        </a:spcAft>
        <a:defRPr sz="3000" b="1">
          <a:solidFill>
            <a:srgbClr val="787878"/>
          </a:solidFill>
          <a:latin typeface="Arial" pitchFamily="34" charset="0"/>
        </a:defRPr>
      </a:lvl3pPr>
      <a:lvl4pPr algn="l" rtl="0" eaLnBrk="1" fontAlgn="base" hangingPunct="1">
        <a:lnSpc>
          <a:spcPct val="90000"/>
        </a:lnSpc>
        <a:spcBef>
          <a:spcPct val="0"/>
        </a:spcBef>
        <a:spcAft>
          <a:spcPct val="0"/>
        </a:spcAft>
        <a:defRPr sz="3000" b="1">
          <a:solidFill>
            <a:srgbClr val="787878"/>
          </a:solidFill>
          <a:latin typeface="Arial" pitchFamily="34" charset="0"/>
        </a:defRPr>
      </a:lvl4pPr>
      <a:lvl5pPr algn="l" rtl="0" eaLnBrk="1" fontAlgn="base" hangingPunct="1">
        <a:lnSpc>
          <a:spcPct val="90000"/>
        </a:lnSpc>
        <a:spcBef>
          <a:spcPct val="0"/>
        </a:spcBef>
        <a:spcAft>
          <a:spcPct val="0"/>
        </a:spcAft>
        <a:defRPr sz="3000" b="1">
          <a:solidFill>
            <a:srgbClr val="787878"/>
          </a:solidFill>
          <a:latin typeface="Arial" pitchFamily="34" charset="0"/>
        </a:defRPr>
      </a:lvl5pPr>
      <a:lvl6pPr marL="457200" algn="l" rtl="0" eaLnBrk="1" fontAlgn="base" hangingPunct="1">
        <a:lnSpc>
          <a:spcPct val="90000"/>
        </a:lnSpc>
        <a:spcBef>
          <a:spcPct val="0"/>
        </a:spcBef>
        <a:spcAft>
          <a:spcPct val="0"/>
        </a:spcAft>
        <a:defRPr sz="3000" b="1">
          <a:solidFill>
            <a:srgbClr val="787878"/>
          </a:solidFill>
          <a:latin typeface="Arial" pitchFamily="34" charset="0"/>
        </a:defRPr>
      </a:lvl6pPr>
      <a:lvl7pPr marL="914400" algn="l" rtl="0" eaLnBrk="1" fontAlgn="base" hangingPunct="1">
        <a:lnSpc>
          <a:spcPct val="90000"/>
        </a:lnSpc>
        <a:spcBef>
          <a:spcPct val="0"/>
        </a:spcBef>
        <a:spcAft>
          <a:spcPct val="0"/>
        </a:spcAft>
        <a:defRPr sz="3000" b="1">
          <a:solidFill>
            <a:srgbClr val="787878"/>
          </a:solidFill>
          <a:latin typeface="Arial" pitchFamily="34" charset="0"/>
        </a:defRPr>
      </a:lvl7pPr>
      <a:lvl8pPr marL="1371600" algn="l" rtl="0" eaLnBrk="1" fontAlgn="base" hangingPunct="1">
        <a:lnSpc>
          <a:spcPct val="90000"/>
        </a:lnSpc>
        <a:spcBef>
          <a:spcPct val="0"/>
        </a:spcBef>
        <a:spcAft>
          <a:spcPct val="0"/>
        </a:spcAft>
        <a:defRPr sz="3000" b="1">
          <a:solidFill>
            <a:srgbClr val="787878"/>
          </a:solidFill>
          <a:latin typeface="Arial" pitchFamily="34" charset="0"/>
        </a:defRPr>
      </a:lvl8pPr>
      <a:lvl9pPr marL="1828800" algn="l" rtl="0" eaLnBrk="1" fontAlgn="base" hangingPunct="1">
        <a:lnSpc>
          <a:spcPct val="90000"/>
        </a:lnSpc>
        <a:spcBef>
          <a:spcPct val="0"/>
        </a:spcBef>
        <a:spcAft>
          <a:spcPct val="0"/>
        </a:spcAft>
        <a:defRPr sz="3000" b="1">
          <a:solidFill>
            <a:srgbClr val="787878"/>
          </a:solidFill>
          <a:latin typeface="Arial" pitchFamily="34" charset="0"/>
        </a:defRPr>
      </a:lvl9pPr>
    </p:titleStyle>
    <p:bodyStyle>
      <a:lvl1pPr algn="l" rtl="0" eaLnBrk="1" fontAlgn="base" hangingPunct="1">
        <a:lnSpc>
          <a:spcPct val="90000"/>
        </a:lnSpc>
        <a:spcBef>
          <a:spcPct val="20000"/>
        </a:spcBef>
        <a:spcAft>
          <a:spcPct val="0"/>
        </a:spcAft>
        <a:buFont typeface="Arial" charset="0"/>
        <a:defRPr sz="3200" kern="1200">
          <a:solidFill>
            <a:schemeClr val="tx2"/>
          </a:solidFill>
          <a:latin typeface="+mn-lt"/>
          <a:ea typeface="+mn-ea"/>
          <a:cs typeface="+mn-cs"/>
        </a:defRPr>
      </a:lvl1pPr>
      <a:lvl2pPr algn="l" rtl="0" eaLnBrk="1" fontAlgn="base" hangingPunct="1">
        <a:lnSpc>
          <a:spcPct val="90000"/>
        </a:lnSpc>
        <a:spcBef>
          <a:spcPct val="20000"/>
        </a:spcBef>
        <a:spcAft>
          <a:spcPct val="0"/>
        </a:spcAft>
        <a:buFont typeface="Arial" charset="0"/>
        <a:defRPr sz="2800" kern="1200">
          <a:solidFill>
            <a:schemeClr val="tx2"/>
          </a:solidFill>
          <a:latin typeface="+mn-lt"/>
          <a:ea typeface="+mn-ea"/>
          <a:cs typeface="+mn-cs"/>
        </a:defRPr>
      </a:lvl2pPr>
      <a:lvl3pPr algn="l" rtl="0" eaLnBrk="1" fontAlgn="base" hangingPunct="1">
        <a:lnSpc>
          <a:spcPct val="90000"/>
        </a:lnSpc>
        <a:spcBef>
          <a:spcPct val="20000"/>
        </a:spcBef>
        <a:spcAft>
          <a:spcPct val="0"/>
        </a:spcAft>
        <a:buFont typeface="Arial" charset="0"/>
        <a:defRPr sz="2400" kern="1200">
          <a:solidFill>
            <a:schemeClr val="tx2"/>
          </a:solidFill>
          <a:latin typeface="+mn-lt"/>
          <a:ea typeface="+mn-ea"/>
          <a:cs typeface="+mn-cs"/>
        </a:defRPr>
      </a:lvl3pPr>
      <a:lvl4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4pPr>
      <a:lvl5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2.xml.rels><?xml version="1.0" encoding="UTF-8" standalone="yes"?>
<Relationships xmlns="http://schemas.openxmlformats.org/package/2006/relationships"><Relationship Id="rId3" Type="http://schemas.openxmlformats.org/officeDocument/2006/relationships/hyperlink" Target="http://www.ruthmiskin.com/en/parent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www.plantationprimary.com/page/read-write-inc/107711" TargetMode="External"/><Relationship Id="rId5" Type="http://schemas.openxmlformats.org/officeDocument/2006/relationships/hyperlink" Target="http://www.oxfordowl.co.uk/Reading/" TargetMode="External"/><Relationship Id="rId4" Type="http://schemas.openxmlformats.org/officeDocument/2006/relationships/hyperlink" Target="https://www.facebook.com/miskin.education"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B9C1A-C01F-407C-B773-22BE652F1F2A}"/>
              </a:ext>
            </a:extLst>
          </p:cNvPr>
          <p:cNvSpPr>
            <a:spLocks noGrp="1"/>
          </p:cNvSpPr>
          <p:nvPr>
            <p:ph type="title"/>
          </p:nvPr>
        </p:nvSpPr>
        <p:spPr/>
        <p:txBody>
          <a:bodyPr/>
          <a:lstStyle/>
          <a:p>
            <a:r>
              <a:rPr lang="en-GB" dirty="0">
                <a:cs typeface="Arial"/>
              </a:rPr>
              <a:t>Introduction to book bag books </a:t>
            </a:r>
            <a:endParaRPr lang="en-GB" dirty="0"/>
          </a:p>
        </p:txBody>
      </p:sp>
      <p:pic>
        <p:nvPicPr>
          <p:cNvPr id="10" name="Picture 9" descr="A picture containing text&#10;&#10;Description automatically generated">
            <a:extLst>
              <a:ext uri="{FF2B5EF4-FFF2-40B4-BE49-F238E27FC236}">
                <a16:creationId xmlns:a16="http://schemas.microsoft.com/office/drawing/2014/main" id="{6D8CDB93-9C40-443D-8A12-31DF82AB153E}"/>
              </a:ext>
            </a:extLst>
          </p:cNvPr>
          <p:cNvPicPr>
            <a:picLocks noChangeAspect="1"/>
          </p:cNvPicPr>
          <p:nvPr/>
        </p:nvPicPr>
        <p:blipFill>
          <a:blip r:embed="rId2"/>
          <a:stretch>
            <a:fillRect/>
          </a:stretch>
        </p:blipFill>
        <p:spPr>
          <a:xfrm rot="-1080000">
            <a:off x="6302575" y="186936"/>
            <a:ext cx="1348293" cy="1875617"/>
          </a:xfrm>
          <a:prstGeom prst="rect">
            <a:avLst/>
          </a:prstGeom>
          <a:ln>
            <a:solidFill>
              <a:schemeClr val="tx1"/>
            </a:solidFill>
          </a:ln>
        </p:spPr>
      </p:pic>
      <p:pic>
        <p:nvPicPr>
          <p:cNvPr id="12" name="Picture 11" descr="Icon&#10;&#10;Description automatically generated">
            <a:extLst>
              <a:ext uri="{FF2B5EF4-FFF2-40B4-BE49-F238E27FC236}">
                <a16:creationId xmlns:a16="http://schemas.microsoft.com/office/drawing/2014/main" id="{C63DDCAD-6E06-4D70-B1CF-0063E29288E2}"/>
              </a:ext>
            </a:extLst>
          </p:cNvPr>
          <p:cNvPicPr>
            <a:picLocks noChangeAspect="1"/>
          </p:cNvPicPr>
          <p:nvPr/>
        </p:nvPicPr>
        <p:blipFill>
          <a:blip r:embed="rId3"/>
          <a:stretch>
            <a:fillRect/>
          </a:stretch>
        </p:blipFill>
        <p:spPr>
          <a:xfrm rot="-660000">
            <a:off x="1479851" y="1426657"/>
            <a:ext cx="2561835" cy="1211368"/>
          </a:xfrm>
          <a:prstGeom prst="rect">
            <a:avLst/>
          </a:prstGeom>
          <a:noFill/>
          <a:ln>
            <a:solidFill>
              <a:schemeClr val="tx1"/>
            </a:solidFill>
          </a:ln>
        </p:spPr>
      </p:pic>
      <p:pic>
        <p:nvPicPr>
          <p:cNvPr id="14" name="Picture 13">
            <a:extLst>
              <a:ext uri="{FF2B5EF4-FFF2-40B4-BE49-F238E27FC236}">
                <a16:creationId xmlns:a16="http://schemas.microsoft.com/office/drawing/2014/main" id="{8ABEE731-A185-42E7-8867-2A7D656C4023}"/>
              </a:ext>
            </a:extLst>
          </p:cNvPr>
          <p:cNvPicPr>
            <a:picLocks noChangeAspect="1"/>
          </p:cNvPicPr>
          <p:nvPr/>
        </p:nvPicPr>
        <p:blipFill>
          <a:blip r:embed="rId4"/>
          <a:stretch>
            <a:fillRect/>
          </a:stretch>
        </p:blipFill>
        <p:spPr>
          <a:xfrm rot="900000">
            <a:off x="7514758" y="1347825"/>
            <a:ext cx="1470340" cy="2102778"/>
          </a:xfrm>
          <a:prstGeom prst="rect">
            <a:avLst/>
          </a:prstGeom>
          <a:ln>
            <a:solidFill>
              <a:schemeClr val="tx1"/>
            </a:solidFill>
          </a:ln>
        </p:spPr>
      </p:pic>
      <p:pic>
        <p:nvPicPr>
          <p:cNvPr id="3" name="Picture 2">
            <a:extLst>
              <a:ext uri="{FF2B5EF4-FFF2-40B4-BE49-F238E27FC236}">
                <a16:creationId xmlns:a16="http://schemas.microsoft.com/office/drawing/2014/main" id="{09157706-930F-4F4E-9276-33C7D07A347B}"/>
              </a:ext>
            </a:extLst>
          </p:cNvPr>
          <p:cNvPicPr>
            <a:picLocks noChangeAspect="1"/>
          </p:cNvPicPr>
          <p:nvPr/>
        </p:nvPicPr>
        <p:blipFill>
          <a:blip r:embed="rId5"/>
          <a:stretch>
            <a:fillRect/>
          </a:stretch>
        </p:blipFill>
        <p:spPr>
          <a:xfrm>
            <a:off x="4424689" y="2900377"/>
            <a:ext cx="4785775" cy="3848433"/>
          </a:xfrm>
          <a:prstGeom prst="rect">
            <a:avLst/>
          </a:prstGeom>
        </p:spPr>
      </p:pic>
      <p:pic>
        <p:nvPicPr>
          <p:cNvPr id="7" name="Content Placeholder 6">
            <a:extLst>
              <a:ext uri="{FF2B5EF4-FFF2-40B4-BE49-F238E27FC236}">
                <a16:creationId xmlns:a16="http://schemas.microsoft.com/office/drawing/2014/main" id="{D9912EF8-1C9C-415B-A17E-B49D83C39483}"/>
              </a:ext>
            </a:extLst>
          </p:cNvPr>
          <p:cNvPicPr>
            <a:picLocks noGrp="1" noChangeAspect="1"/>
          </p:cNvPicPr>
          <p:nvPr>
            <p:ph idx="1"/>
          </p:nvPr>
        </p:nvPicPr>
        <p:blipFill>
          <a:blip r:embed="rId6"/>
          <a:stretch>
            <a:fillRect/>
          </a:stretch>
        </p:blipFill>
        <p:spPr>
          <a:xfrm>
            <a:off x="894072" y="2871307"/>
            <a:ext cx="2697887" cy="3726044"/>
          </a:xfrm>
          <a:prstGeom prst="rect">
            <a:avLst/>
          </a:prstGeom>
        </p:spPr>
      </p:pic>
    </p:spTree>
    <p:extLst>
      <p:ext uri="{BB962C8B-B14F-4D97-AF65-F5344CB8AC3E}">
        <p14:creationId xmlns:p14="http://schemas.microsoft.com/office/powerpoint/2010/main" val="2368546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7940DE-21EA-49ED-A856-1F37067DD3C0}"/>
              </a:ext>
            </a:extLst>
          </p:cNvPr>
          <p:cNvSpPr>
            <a:spLocks noGrp="1"/>
          </p:cNvSpPr>
          <p:nvPr>
            <p:ph idx="1"/>
          </p:nvPr>
        </p:nvSpPr>
        <p:spPr>
          <a:xfrm>
            <a:off x="305862" y="1484784"/>
            <a:ext cx="8639175" cy="5040560"/>
          </a:xfrm>
        </p:spPr>
        <p:txBody>
          <a:bodyPr/>
          <a:lstStyle/>
          <a:p>
            <a:r>
              <a:rPr lang="en-GB" dirty="0"/>
              <a:t>At Churchend Primary Academy we want to instil a love of reading in all our pupils and believe that reading is the key to the curriculum. Following the most recent government guidance and evidence-based research, we have made some changes to the books that we use to teach reading and this will also affect the books that we send home with the children, to practice and consolidate their developing reading skills. </a:t>
            </a:r>
          </a:p>
          <a:p>
            <a:endParaRPr lang="en-GB" dirty="0"/>
          </a:p>
        </p:txBody>
      </p:sp>
    </p:spTree>
    <p:extLst>
      <p:ext uri="{BB962C8B-B14F-4D97-AF65-F5344CB8AC3E}">
        <p14:creationId xmlns:p14="http://schemas.microsoft.com/office/powerpoint/2010/main" val="3069821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020A81C-E8D1-4EA9-A8ED-49C232D03A71}"/>
              </a:ext>
            </a:extLst>
          </p:cNvPr>
          <p:cNvSpPr/>
          <p:nvPr/>
        </p:nvSpPr>
        <p:spPr>
          <a:xfrm>
            <a:off x="323528" y="2333685"/>
            <a:ext cx="8639175" cy="4524315"/>
          </a:xfrm>
          <a:prstGeom prst="rect">
            <a:avLst/>
          </a:prstGeom>
        </p:spPr>
        <p:txBody>
          <a:bodyPr wrap="square">
            <a:spAutoFit/>
          </a:bodyPr>
          <a:lstStyle/>
          <a:p>
            <a:pPr>
              <a:spcAft>
                <a:spcPts val="0"/>
              </a:spcAft>
            </a:pPr>
            <a:r>
              <a:rPr lang="en-GB" sz="3600" dirty="0">
                <a:latin typeface="Calibri" panose="020F0502020204030204" pitchFamily="34" charset="0"/>
                <a:ea typeface="Calibri" panose="020F0502020204030204" pitchFamily="34" charset="0"/>
                <a:cs typeface="Cambria" panose="02040503050406030204" pitchFamily="18" charset="0"/>
              </a:rPr>
              <a:t>At the academy we continue to use the Read Write Inc phonics programme to teach and develop children’s reading. Home reading books will continue to be sent 3 times a week (Mondays, Wednesdays and Fridays). The focus of these books will be to reinforce teaching in school and build upon children’s confidence to read independently.</a:t>
            </a:r>
            <a:endParaRPr lang="en-GB" sz="36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Content Placeholder 3">
            <a:extLst>
              <a:ext uri="{FF2B5EF4-FFF2-40B4-BE49-F238E27FC236}">
                <a16:creationId xmlns:a16="http://schemas.microsoft.com/office/drawing/2014/main" id="{ADFE6F15-AB9B-432B-9267-86122CD2D90C}"/>
              </a:ext>
            </a:extLst>
          </p:cNvPr>
          <p:cNvPicPr>
            <a:picLocks noGrp="1" noChangeAspect="1"/>
          </p:cNvPicPr>
          <p:nvPr>
            <p:ph idx="1"/>
          </p:nvPr>
        </p:nvPicPr>
        <p:blipFill>
          <a:blip r:embed="rId2"/>
          <a:stretch>
            <a:fillRect/>
          </a:stretch>
        </p:blipFill>
        <p:spPr>
          <a:xfrm>
            <a:off x="1328647" y="37510"/>
            <a:ext cx="6486705" cy="2296175"/>
          </a:xfrm>
          <a:prstGeom prst="rect">
            <a:avLst/>
          </a:prstGeom>
        </p:spPr>
      </p:pic>
    </p:spTree>
    <p:extLst>
      <p:ext uri="{BB962C8B-B14F-4D97-AF65-F5344CB8AC3E}">
        <p14:creationId xmlns:p14="http://schemas.microsoft.com/office/powerpoint/2010/main" val="3801919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C64B9-A381-47A6-8C3A-D0F19A9F1D0F}"/>
              </a:ext>
            </a:extLst>
          </p:cNvPr>
          <p:cNvSpPr>
            <a:spLocks noGrp="1"/>
          </p:cNvSpPr>
          <p:nvPr>
            <p:ph type="title"/>
          </p:nvPr>
        </p:nvSpPr>
        <p:spPr/>
        <p:txBody>
          <a:bodyPr/>
          <a:lstStyle/>
          <a:p>
            <a:r>
              <a:rPr lang="en-GB" dirty="0"/>
              <a:t>What goes home when</a:t>
            </a:r>
          </a:p>
        </p:txBody>
      </p:sp>
      <p:sp>
        <p:nvSpPr>
          <p:cNvPr id="3" name="Content Placeholder 2">
            <a:extLst>
              <a:ext uri="{FF2B5EF4-FFF2-40B4-BE49-F238E27FC236}">
                <a16:creationId xmlns:a16="http://schemas.microsoft.com/office/drawing/2014/main" id="{35B4B238-DC5A-46B7-BBB5-11718CFA440E}"/>
              </a:ext>
            </a:extLst>
          </p:cNvPr>
          <p:cNvSpPr>
            <a:spLocks noGrp="1"/>
          </p:cNvSpPr>
          <p:nvPr>
            <p:ph idx="1"/>
          </p:nvPr>
        </p:nvSpPr>
        <p:spPr>
          <a:xfrm>
            <a:off x="323528" y="1817440"/>
            <a:ext cx="8639175" cy="5040560"/>
          </a:xfrm>
        </p:spPr>
        <p:txBody>
          <a:bodyPr/>
          <a:lstStyle/>
          <a:p>
            <a:r>
              <a:rPr lang="en-US" sz="2000" b="1" dirty="0"/>
              <a:t>Monday</a:t>
            </a:r>
            <a:r>
              <a:rPr lang="en-US" sz="2000" dirty="0"/>
              <a:t> – Read Write Inc Storybook, containing sounds and words the children know. This is a Storybook they have read at school. Please don’t think that these books are too easy. Children enjoy re-reading stories they know well. Their speed and understanding improves on every read. </a:t>
            </a:r>
          </a:p>
          <a:p>
            <a:endParaRPr lang="en-GB" sz="2000" dirty="0"/>
          </a:p>
          <a:p>
            <a:r>
              <a:rPr lang="en-US" sz="2000" b="1" dirty="0"/>
              <a:t>Wednesday</a:t>
            </a:r>
            <a:r>
              <a:rPr lang="en-US" sz="2000" dirty="0"/>
              <a:t> – Read Write Inc Book Bag Book, matched to the Storybook children read in school and used for extra practice. They include many of the same reading activities that we use in class and include parent guidance.</a:t>
            </a:r>
          </a:p>
          <a:p>
            <a:endParaRPr lang="en-GB" sz="2000" dirty="0"/>
          </a:p>
          <a:p>
            <a:r>
              <a:rPr lang="en-US" sz="2000" b="1" dirty="0"/>
              <a:t>Friday</a:t>
            </a:r>
            <a:r>
              <a:rPr lang="en-US" sz="2000" dirty="0"/>
              <a:t> – A picture book chosen by your child to share with you. Read these stories to children or encourage them to retell the story by looking at the pictures. They are not expected to read the story themselves. One of the most important things you can do as a parent at home is read </a:t>
            </a:r>
            <a:r>
              <a:rPr lang="en-US" sz="2000" i="1" dirty="0"/>
              <a:t>to</a:t>
            </a:r>
            <a:r>
              <a:rPr lang="en-US" sz="2000" dirty="0"/>
              <a:t> your child. Loving stories is important because children who love stories want to read stories for themselves. Children who read a lot become better readers.</a:t>
            </a:r>
            <a:endParaRPr lang="en-GB" sz="2000" dirty="0"/>
          </a:p>
        </p:txBody>
      </p:sp>
    </p:spTree>
    <p:extLst>
      <p:ext uri="{BB962C8B-B14F-4D97-AF65-F5344CB8AC3E}">
        <p14:creationId xmlns:p14="http://schemas.microsoft.com/office/powerpoint/2010/main" val="2571394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9184A-E594-48C9-88DB-939B7C700B4A}"/>
              </a:ext>
            </a:extLst>
          </p:cNvPr>
          <p:cNvSpPr>
            <a:spLocks noGrp="1"/>
          </p:cNvSpPr>
          <p:nvPr>
            <p:ph type="title"/>
          </p:nvPr>
        </p:nvSpPr>
        <p:spPr/>
        <p:txBody>
          <a:bodyPr/>
          <a:lstStyle/>
          <a:p>
            <a:r>
              <a:rPr lang="en-GB" dirty="0"/>
              <a:t>Book Bag Books</a:t>
            </a:r>
          </a:p>
        </p:txBody>
      </p:sp>
      <p:pic>
        <p:nvPicPr>
          <p:cNvPr id="4" name="Content Placeholder 3">
            <a:extLst>
              <a:ext uri="{FF2B5EF4-FFF2-40B4-BE49-F238E27FC236}">
                <a16:creationId xmlns:a16="http://schemas.microsoft.com/office/drawing/2014/main" id="{1E1F8477-717E-4CAF-9C9B-E8C9D98EBC34}"/>
              </a:ext>
            </a:extLst>
          </p:cNvPr>
          <p:cNvPicPr>
            <a:picLocks noGrp="1" noChangeAspect="1"/>
          </p:cNvPicPr>
          <p:nvPr>
            <p:ph idx="1"/>
          </p:nvPr>
        </p:nvPicPr>
        <p:blipFill>
          <a:blip r:embed="rId2"/>
          <a:stretch>
            <a:fillRect/>
          </a:stretch>
        </p:blipFill>
        <p:spPr>
          <a:xfrm>
            <a:off x="293014" y="1602398"/>
            <a:ext cx="8557971" cy="4716515"/>
          </a:xfrm>
          <a:prstGeom prst="rect">
            <a:avLst/>
          </a:prstGeom>
        </p:spPr>
      </p:pic>
    </p:spTree>
    <p:extLst>
      <p:ext uri="{BB962C8B-B14F-4D97-AF65-F5344CB8AC3E}">
        <p14:creationId xmlns:p14="http://schemas.microsoft.com/office/powerpoint/2010/main" val="2269043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7027B-02E0-4FA2-8E75-A0FA7D2BD9C3}"/>
              </a:ext>
            </a:extLst>
          </p:cNvPr>
          <p:cNvSpPr>
            <a:spLocks noGrp="1"/>
          </p:cNvSpPr>
          <p:nvPr>
            <p:ph type="title"/>
          </p:nvPr>
        </p:nvSpPr>
        <p:spPr/>
        <p:txBody>
          <a:bodyPr/>
          <a:lstStyle/>
          <a:p>
            <a:r>
              <a:rPr lang="en-GB" dirty="0"/>
              <a:t>Inside cover</a:t>
            </a:r>
          </a:p>
        </p:txBody>
      </p:sp>
      <p:pic>
        <p:nvPicPr>
          <p:cNvPr id="4" name="Content Placeholder 3">
            <a:extLst>
              <a:ext uri="{FF2B5EF4-FFF2-40B4-BE49-F238E27FC236}">
                <a16:creationId xmlns:a16="http://schemas.microsoft.com/office/drawing/2014/main" id="{B7EC89C6-09BE-4352-ACD7-8B44BF4FD2BD}"/>
              </a:ext>
            </a:extLst>
          </p:cNvPr>
          <p:cNvPicPr>
            <a:picLocks noGrp="1" noChangeAspect="1"/>
          </p:cNvPicPr>
          <p:nvPr>
            <p:ph idx="1"/>
          </p:nvPr>
        </p:nvPicPr>
        <p:blipFill>
          <a:blip r:embed="rId2"/>
          <a:stretch>
            <a:fillRect/>
          </a:stretch>
        </p:blipFill>
        <p:spPr>
          <a:xfrm>
            <a:off x="32656" y="1378008"/>
            <a:ext cx="9078687" cy="4572417"/>
          </a:xfrm>
          <a:prstGeom prst="rect">
            <a:avLst/>
          </a:prstGeom>
        </p:spPr>
      </p:pic>
    </p:spTree>
    <p:extLst>
      <p:ext uri="{BB962C8B-B14F-4D97-AF65-F5344CB8AC3E}">
        <p14:creationId xmlns:p14="http://schemas.microsoft.com/office/powerpoint/2010/main" val="3134748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037C6-C0DE-47F0-A97D-FF6289CC924B}"/>
              </a:ext>
            </a:extLst>
          </p:cNvPr>
          <p:cNvSpPr>
            <a:spLocks noGrp="1"/>
          </p:cNvSpPr>
          <p:nvPr>
            <p:ph type="title"/>
          </p:nvPr>
        </p:nvSpPr>
        <p:spPr/>
        <p:txBody>
          <a:bodyPr/>
          <a:lstStyle/>
          <a:p>
            <a:r>
              <a:rPr lang="en-GB" dirty="0"/>
              <a:t>Reviewing sounds</a:t>
            </a:r>
          </a:p>
        </p:txBody>
      </p:sp>
      <p:pic>
        <p:nvPicPr>
          <p:cNvPr id="4" name="Content Placeholder 3">
            <a:extLst>
              <a:ext uri="{FF2B5EF4-FFF2-40B4-BE49-F238E27FC236}">
                <a16:creationId xmlns:a16="http://schemas.microsoft.com/office/drawing/2014/main" id="{52C78E4C-0848-41DD-9629-22C4FB57E725}"/>
              </a:ext>
            </a:extLst>
          </p:cNvPr>
          <p:cNvPicPr>
            <a:picLocks noGrp="1" noChangeAspect="1"/>
          </p:cNvPicPr>
          <p:nvPr>
            <p:ph idx="1"/>
          </p:nvPr>
        </p:nvPicPr>
        <p:blipFill>
          <a:blip r:embed="rId2"/>
          <a:stretch>
            <a:fillRect/>
          </a:stretch>
        </p:blipFill>
        <p:spPr>
          <a:xfrm>
            <a:off x="54431" y="1282890"/>
            <a:ext cx="9035137" cy="4858603"/>
          </a:xfrm>
          <a:prstGeom prst="rect">
            <a:avLst/>
          </a:prstGeom>
        </p:spPr>
      </p:pic>
    </p:spTree>
    <p:extLst>
      <p:ext uri="{BB962C8B-B14F-4D97-AF65-F5344CB8AC3E}">
        <p14:creationId xmlns:p14="http://schemas.microsoft.com/office/powerpoint/2010/main" val="513048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19FBF-01A1-4A91-9D18-71B0DA7E140D}"/>
              </a:ext>
            </a:extLst>
          </p:cNvPr>
          <p:cNvSpPr>
            <a:spLocks noGrp="1"/>
          </p:cNvSpPr>
          <p:nvPr>
            <p:ph type="title"/>
          </p:nvPr>
        </p:nvSpPr>
        <p:spPr/>
        <p:txBody>
          <a:bodyPr/>
          <a:lstStyle/>
          <a:p>
            <a:r>
              <a:rPr lang="en-GB" dirty="0"/>
              <a:t>Reviewing words</a:t>
            </a:r>
          </a:p>
        </p:txBody>
      </p:sp>
      <p:pic>
        <p:nvPicPr>
          <p:cNvPr id="4" name="Content Placeholder 3">
            <a:extLst>
              <a:ext uri="{FF2B5EF4-FFF2-40B4-BE49-F238E27FC236}">
                <a16:creationId xmlns:a16="http://schemas.microsoft.com/office/drawing/2014/main" id="{8785E86D-211A-4765-9AD4-231432DE484D}"/>
              </a:ext>
            </a:extLst>
          </p:cNvPr>
          <p:cNvPicPr>
            <a:picLocks noGrp="1" noChangeAspect="1"/>
          </p:cNvPicPr>
          <p:nvPr>
            <p:ph idx="1"/>
          </p:nvPr>
        </p:nvPicPr>
        <p:blipFill>
          <a:blip r:embed="rId2"/>
          <a:stretch>
            <a:fillRect/>
          </a:stretch>
        </p:blipFill>
        <p:spPr>
          <a:xfrm>
            <a:off x="191544" y="1667174"/>
            <a:ext cx="8760912" cy="4542557"/>
          </a:xfrm>
          <a:prstGeom prst="rect">
            <a:avLst/>
          </a:prstGeom>
        </p:spPr>
      </p:pic>
    </p:spTree>
    <p:extLst>
      <p:ext uri="{BB962C8B-B14F-4D97-AF65-F5344CB8AC3E}">
        <p14:creationId xmlns:p14="http://schemas.microsoft.com/office/powerpoint/2010/main" val="3630583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C3FEC-0555-493F-B263-6E8FB0880C32}"/>
              </a:ext>
            </a:extLst>
          </p:cNvPr>
          <p:cNvSpPr>
            <a:spLocks noGrp="1"/>
          </p:cNvSpPr>
          <p:nvPr>
            <p:ph type="title"/>
          </p:nvPr>
        </p:nvSpPr>
        <p:spPr/>
        <p:txBody>
          <a:bodyPr/>
          <a:lstStyle/>
          <a:p>
            <a:r>
              <a:rPr lang="en-GB" dirty="0"/>
              <a:t>Comprehension and Questions</a:t>
            </a:r>
          </a:p>
        </p:txBody>
      </p:sp>
      <p:pic>
        <p:nvPicPr>
          <p:cNvPr id="4" name="Content Placeholder 3">
            <a:extLst>
              <a:ext uri="{FF2B5EF4-FFF2-40B4-BE49-F238E27FC236}">
                <a16:creationId xmlns:a16="http://schemas.microsoft.com/office/drawing/2014/main" id="{F04F7D26-CBEE-447B-BC0C-CBAA89CB5959}"/>
              </a:ext>
            </a:extLst>
          </p:cNvPr>
          <p:cNvPicPr>
            <a:picLocks noGrp="1" noChangeAspect="1"/>
          </p:cNvPicPr>
          <p:nvPr>
            <p:ph idx="1"/>
          </p:nvPr>
        </p:nvPicPr>
        <p:blipFill>
          <a:blip r:embed="rId2"/>
          <a:stretch>
            <a:fillRect/>
          </a:stretch>
        </p:blipFill>
        <p:spPr>
          <a:xfrm>
            <a:off x="164125" y="1356115"/>
            <a:ext cx="8815749" cy="4703491"/>
          </a:xfrm>
          <a:prstGeom prst="rect">
            <a:avLst/>
          </a:prstGeom>
        </p:spPr>
      </p:pic>
    </p:spTree>
    <p:extLst>
      <p:ext uri="{BB962C8B-B14F-4D97-AF65-F5344CB8AC3E}">
        <p14:creationId xmlns:p14="http://schemas.microsoft.com/office/powerpoint/2010/main" val="41081009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Sounds + blending = reading </a:t>
            </a:r>
          </a:p>
        </p:txBody>
      </p:sp>
      <p:pic>
        <p:nvPicPr>
          <p:cNvPr id="16" name="Picture 15" descr="Screen Shot 2016-04-13 at 10.33.1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12086" y="2731952"/>
            <a:ext cx="2963858" cy="1394893"/>
          </a:xfrm>
          <a:prstGeom prst="rect">
            <a:avLst/>
          </a:prstGeom>
          <a:ln>
            <a:solidFill>
              <a:schemeClr val="tx1"/>
            </a:solidFill>
          </a:ln>
        </p:spPr>
      </p:pic>
      <p:sp>
        <p:nvSpPr>
          <p:cNvPr id="3" name="TextBox 2">
            <a:extLst>
              <a:ext uri="{FF2B5EF4-FFF2-40B4-BE49-F238E27FC236}">
                <a16:creationId xmlns:a16="http://schemas.microsoft.com/office/drawing/2014/main" id="{50D0F987-1124-9641-A917-5AF839C65251}"/>
              </a:ext>
            </a:extLst>
          </p:cNvPr>
          <p:cNvSpPr txBox="1"/>
          <p:nvPr/>
        </p:nvSpPr>
        <p:spPr>
          <a:xfrm>
            <a:off x="1465823" y="3324674"/>
            <a:ext cx="1065487" cy="1015663"/>
          </a:xfrm>
          <a:prstGeom prst="rect">
            <a:avLst/>
          </a:prstGeom>
          <a:noFill/>
        </p:spPr>
        <p:txBody>
          <a:bodyPr wrap="square" rtlCol="0">
            <a:spAutoFit/>
          </a:bodyPr>
          <a:lstStyle/>
          <a:p>
            <a:r>
              <a:rPr lang="en-US" sz="6000" b="1" dirty="0">
                <a:solidFill>
                  <a:srgbClr val="787878"/>
                </a:solidFill>
                <a:ea typeface="+mj-ea"/>
                <a:cs typeface="+mj-cs"/>
              </a:rPr>
              <a:t>+</a:t>
            </a:r>
          </a:p>
        </p:txBody>
      </p:sp>
      <p:pic>
        <p:nvPicPr>
          <p:cNvPr id="9" name="Picture 8" descr="as.png">
            <a:extLst>
              <a:ext uri="{FF2B5EF4-FFF2-40B4-BE49-F238E27FC236}">
                <a16:creationId xmlns:a16="http://schemas.microsoft.com/office/drawing/2014/main" id="{51EA20A7-5BA2-E440-9860-D798EE7E533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879" y="2618533"/>
            <a:ext cx="3393707" cy="1508314"/>
          </a:xfrm>
          <a:prstGeom prst="rect">
            <a:avLst/>
          </a:prstGeom>
        </p:spPr>
      </p:pic>
      <p:sp>
        <p:nvSpPr>
          <p:cNvPr id="7" name="TextBox 6">
            <a:extLst>
              <a:ext uri="{FF2B5EF4-FFF2-40B4-BE49-F238E27FC236}">
                <a16:creationId xmlns:a16="http://schemas.microsoft.com/office/drawing/2014/main" id="{AB7BD6A8-FEB6-44C6-AEB9-4CE8A869BF7B}"/>
              </a:ext>
            </a:extLst>
          </p:cNvPr>
          <p:cNvSpPr txBox="1"/>
          <p:nvPr/>
        </p:nvSpPr>
        <p:spPr>
          <a:xfrm>
            <a:off x="3257863" y="3370623"/>
            <a:ext cx="1065487" cy="1015663"/>
          </a:xfrm>
          <a:prstGeom prst="rect">
            <a:avLst/>
          </a:prstGeom>
          <a:noFill/>
        </p:spPr>
        <p:txBody>
          <a:bodyPr wrap="square" rtlCol="0">
            <a:spAutoFit/>
          </a:bodyPr>
          <a:lstStyle/>
          <a:p>
            <a:r>
              <a:rPr lang="en-US" sz="6000" b="1" dirty="0">
                <a:solidFill>
                  <a:srgbClr val="787878"/>
                </a:solidFill>
                <a:ea typeface="+mj-ea"/>
                <a:cs typeface="+mj-cs"/>
              </a:rPr>
              <a:t>+</a:t>
            </a:r>
          </a:p>
        </p:txBody>
      </p:sp>
      <p:pic>
        <p:nvPicPr>
          <p:cNvPr id="5" name="Picture 5" descr="A picture containing text&#10;&#10;Description automatically generated">
            <a:extLst>
              <a:ext uri="{FF2B5EF4-FFF2-40B4-BE49-F238E27FC236}">
                <a16:creationId xmlns:a16="http://schemas.microsoft.com/office/drawing/2014/main" id="{40332E5C-79B7-4779-AAD9-CDCAE4098D3E}"/>
              </a:ext>
            </a:extLst>
          </p:cNvPr>
          <p:cNvPicPr>
            <a:picLocks noChangeAspect="1"/>
          </p:cNvPicPr>
          <p:nvPr/>
        </p:nvPicPr>
        <p:blipFill>
          <a:blip r:embed="rId5"/>
          <a:stretch>
            <a:fillRect/>
          </a:stretch>
        </p:blipFill>
        <p:spPr>
          <a:xfrm rot="960000">
            <a:off x="3815289" y="2723137"/>
            <a:ext cx="1709332" cy="1296379"/>
          </a:xfrm>
          <a:prstGeom prst="rect">
            <a:avLst/>
          </a:prstGeom>
        </p:spPr>
      </p:pic>
    </p:spTree>
    <p:extLst>
      <p:ext uri="{BB962C8B-B14F-4D97-AF65-F5344CB8AC3E}">
        <p14:creationId xmlns:p14="http://schemas.microsoft.com/office/powerpoint/2010/main" val="3954750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F279C-A1B0-BD46-857A-27F00F24B384}"/>
              </a:ext>
            </a:extLst>
          </p:cNvPr>
          <p:cNvSpPr>
            <a:spLocks noGrp="1"/>
          </p:cNvSpPr>
          <p:nvPr>
            <p:ph type="title"/>
          </p:nvPr>
        </p:nvSpPr>
        <p:spPr>
          <a:xfrm>
            <a:off x="323528" y="260649"/>
            <a:ext cx="8146704" cy="864096"/>
          </a:xfrm>
        </p:spPr>
        <p:txBody>
          <a:bodyPr/>
          <a:lstStyle/>
          <a:p>
            <a:r>
              <a:rPr lang="en-US" dirty="0"/>
              <a:t>‘Special Friends’, ‘Fred Talk’, read the word</a:t>
            </a:r>
          </a:p>
        </p:txBody>
      </p:sp>
      <p:pic>
        <p:nvPicPr>
          <p:cNvPr id="7" name="Picture 6">
            <a:extLst>
              <a:ext uri="{FF2B5EF4-FFF2-40B4-BE49-F238E27FC236}">
                <a16:creationId xmlns:a16="http://schemas.microsoft.com/office/drawing/2014/main" id="{FA75C3B0-4996-1B47-B748-9022B28B4F14}"/>
              </a:ext>
            </a:extLst>
          </p:cNvPr>
          <p:cNvPicPr>
            <a:picLocks noChangeAspect="1"/>
          </p:cNvPicPr>
          <p:nvPr/>
        </p:nvPicPr>
        <p:blipFill>
          <a:blip r:embed="rId3"/>
          <a:stretch>
            <a:fillRect/>
          </a:stretch>
        </p:blipFill>
        <p:spPr>
          <a:xfrm>
            <a:off x="1898470" y="1482272"/>
            <a:ext cx="4996820" cy="2376865"/>
          </a:xfrm>
          <a:prstGeom prst="rect">
            <a:avLst/>
          </a:prstGeom>
          <a:ln>
            <a:solidFill>
              <a:schemeClr val="tx1"/>
            </a:solidFill>
          </a:ln>
        </p:spPr>
      </p:pic>
      <p:pic>
        <p:nvPicPr>
          <p:cNvPr id="9" name="Picture 8">
            <a:extLst>
              <a:ext uri="{FF2B5EF4-FFF2-40B4-BE49-F238E27FC236}">
                <a16:creationId xmlns:a16="http://schemas.microsoft.com/office/drawing/2014/main" id="{DB82D307-CAF3-CD40-BD45-235D8FDAE28B}"/>
              </a:ext>
            </a:extLst>
          </p:cNvPr>
          <p:cNvPicPr>
            <a:picLocks noChangeAspect="1"/>
          </p:cNvPicPr>
          <p:nvPr/>
        </p:nvPicPr>
        <p:blipFill>
          <a:blip r:embed="rId4"/>
          <a:stretch>
            <a:fillRect/>
          </a:stretch>
        </p:blipFill>
        <p:spPr>
          <a:xfrm>
            <a:off x="1905000" y="3984172"/>
            <a:ext cx="4996820" cy="2376865"/>
          </a:xfrm>
          <a:prstGeom prst="rect">
            <a:avLst/>
          </a:prstGeom>
          <a:ln>
            <a:solidFill>
              <a:schemeClr val="tx1"/>
            </a:solidFill>
          </a:ln>
        </p:spPr>
      </p:pic>
    </p:spTree>
    <p:extLst>
      <p:ext uri="{BB962C8B-B14F-4D97-AF65-F5344CB8AC3E}">
        <p14:creationId xmlns:p14="http://schemas.microsoft.com/office/powerpoint/2010/main" val="2107508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38EB5-9B32-FA4F-9087-5D538ACE5EB7}"/>
              </a:ext>
            </a:extLst>
          </p:cNvPr>
          <p:cNvSpPr>
            <a:spLocks noGrp="1"/>
          </p:cNvSpPr>
          <p:nvPr>
            <p:ph type="title"/>
          </p:nvPr>
        </p:nvSpPr>
        <p:spPr/>
        <p:txBody>
          <a:bodyPr/>
          <a:lstStyle/>
          <a:p>
            <a:r>
              <a:rPr lang="en-US" dirty="0"/>
              <a:t>Fred Talk routine</a:t>
            </a:r>
            <a:endParaRPr lang="en-US" dirty="0">
              <a:solidFill>
                <a:schemeClr val="accent3"/>
              </a:solidFill>
            </a:endParaRPr>
          </a:p>
        </p:txBody>
      </p:sp>
      <p:sp>
        <p:nvSpPr>
          <p:cNvPr id="3" name="Content Placeholder 2">
            <a:extLst>
              <a:ext uri="{FF2B5EF4-FFF2-40B4-BE49-F238E27FC236}">
                <a16:creationId xmlns:a16="http://schemas.microsoft.com/office/drawing/2014/main" id="{F8B8D7AE-5475-5348-8458-BA667DBF2A30}"/>
              </a:ext>
            </a:extLst>
          </p:cNvPr>
          <p:cNvSpPr>
            <a:spLocks noGrp="1"/>
          </p:cNvSpPr>
          <p:nvPr>
            <p:ph idx="1"/>
          </p:nvPr>
        </p:nvSpPr>
        <p:spPr/>
        <p:txBody>
          <a:bodyPr/>
          <a:lstStyle/>
          <a:p>
            <a:pPr marL="514350" lvl="0" indent="-514350">
              <a:buAutoNum type="arabicPeriod"/>
            </a:pPr>
            <a:r>
              <a:rPr lang="en-GB" dirty="0"/>
              <a:t>Say the word </a:t>
            </a:r>
            <a:r>
              <a:rPr lang="en-US" dirty="0"/>
              <a:t>in sounds as Fred e.g. c-a-t.</a:t>
            </a:r>
          </a:p>
          <a:p>
            <a:pPr marL="514350" lvl="0" indent="-514350">
              <a:buAutoNum type="arabicPeriod"/>
            </a:pPr>
            <a:r>
              <a:rPr lang="en-US" dirty="0"/>
              <a:t>Ask your child to repeat. Can they ‘jump-in’ with the whole word?</a:t>
            </a:r>
          </a:p>
          <a:p>
            <a:pPr marL="514350" lvl="0" indent="-514350">
              <a:buAutoNum type="arabicPeriod"/>
            </a:pPr>
            <a:r>
              <a:rPr lang="en-US" dirty="0"/>
              <a:t>Say the word in sounds followed by the whole word e.g. c-a-t, cat</a:t>
            </a:r>
          </a:p>
          <a:p>
            <a:pPr marL="514350" lvl="0" indent="-514350">
              <a:buAutoNum type="arabicPeriod"/>
            </a:pPr>
            <a:r>
              <a:rPr lang="en-US" dirty="0"/>
              <a:t>Ask your child to repeat</a:t>
            </a:r>
            <a:endParaRPr lang="en-GB" dirty="0"/>
          </a:p>
          <a:p>
            <a:endParaRPr lang="en-US" dirty="0"/>
          </a:p>
        </p:txBody>
      </p:sp>
      <p:pic>
        <p:nvPicPr>
          <p:cNvPr id="4" name="Content Placeholder 1" descr="41Ho83H3mFL.jpg">
            <a:extLst>
              <a:ext uri="{FF2B5EF4-FFF2-40B4-BE49-F238E27FC236}">
                <a16:creationId xmlns:a16="http://schemas.microsoft.com/office/drawing/2014/main" id="{6CAA398F-6BF3-F04C-91E3-77FD52EE7582}"/>
              </a:ext>
            </a:extLst>
          </p:cNvPr>
          <p:cNvPicPr>
            <a:picLocks noChangeAspect="1"/>
          </p:cNvPicPr>
          <p:nvPr/>
        </p:nvPicPr>
        <p:blipFill>
          <a:blip r:embed="rId3" cstate="screen">
            <a:extLst>
              <a:ext uri="{28A0092B-C50C-407E-A947-70E740481C1C}">
                <a14:useLocalDpi xmlns:a14="http://schemas.microsoft.com/office/drawing/2010/main"/>
              </a:ext>
            </a:extLst>
          </a:blip>
          <a:srcRect t="-8882" b="-8882"/>
          <a:stretch>
            <a:fillRect/>
          </a:stretch>
        </p:blipFill>
        <p:spPr bwMode="auto">
          <a:xfrm>
            <a:off x="5465338" y="4297679"/>
            <a:ext cx="3297979" cy="1809859"/>
          </a:xfrm>
          <a:prstGeom prst="rect">
            <a:avLst/>
          </a:prstGeom>
          <a:noFill/>
          <a:ln w="9525">
            <a:noFill/>
            <a:miter lim="800000"/>
            <a:headEnd/>
            <a:tailEnd/>
          </a:ln>
        </p:spPr>
      </p:pic>
    </p:spTree>
    <p:extLst>
      <p:ext uri="{BB962C8B-B14F-4D97-AF65-F5344CB8AC3E}">
        <p14:creationId xmlns:p14="http://schemas.microsoft.com/office/powerpoint/2010/main" val="3034194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31358-7079-704B-9B32-5E78F2884D3F}"/>
              </a:ext>
            </a:extLst>
          </p:cNvPr>
          <p:cNvSpPr>
            <a:spLocks noGrp="1"/>
          </p:cNvSpPr>
          <p:nvPr>
            <p:ph type="title"/>
          </p:nvPr>
        </p:nvSpPr>
        <p:spPr/>
        <p:txBody>
          <a:bodyPr/>
          <a:lstStyle/>
          <a:p>
            <a:r>
              <a:rPr lang="en-US" dirty="0"/>
              <a:t>Red Words</a:t>
            </a:r>
          </a:p>
        </p:txBody>
      </p:sp>
      <p:pic>
        <p:nvPicPr>
          <p:cNvPr id="5" name="Content Placeholder 4">
            <a:extLst>
              <a:ext uri="{FF2B5EF4-FFF2-40B4-BE49-F238E27FC236}">
                <a16:creationId xmlns:a16="http://schemas.microsoft.com/office/drawing/2014/main" id="{6D04FA85-7D2B-994C-8EA8-4ABF818A113A}"/>
              </a:ext>
            </a:extLst>
          </p:cNvPr>
          <p:cNvPicPr>
            <a:picLocks noGrp="1" noChangeAspect="1"/>
          </p:cNvPicPr>
          <p:nvPr>
            <p:ph idx="1"/>
          </p:nvPr>
        </p:nvPicPr>
        <p:blipFill>
          <a:blip r:embed="rId3"/>
          <a:stretch>
            <a:fillRect/>
          </a:stretch>
        </p:blipFill>
        <p:spPr>
          <a:xfrm>
            <a:off x="2017081" y="3357051"/>
            <a:ext cx="4599316" cy="2941638"/>
          </a:xfrm>
        </p:spPr>
      </p:pic>
      <p:pic>
        <p:nvPicPr>
          <p:cNvPr id="9" name="Picture 8">
            <a:extLst>
              <a:ext uri="{FF2B5EF4-FFF2-40B4-BE49-F238E27FC236}">
                <a16:creationId xmlns:a16="http://schemas.microsoft.com/office/drawing/2014/main" id="{06ABCBC3-CDC1-EC4B-A12C-A092D1C258AC}"/>
              </a:ext>
            </a:extLst>
          </p:cNvPr>
          <p:cNvPicPr>
            <a:picLocks noChangeAspect="1"/>
          </p:cNvPicPr>
          <p:nvPr/>
        </p:nvPicPr>
        <p:blipFill rotWithShape="1">
          <a:blip r:embed="rId4"/>
          <a:srcRect l="7891" r="3172" b="1901"/>
          <a:stretch/>
        </p:blipFill>
        <p:spPr>
          <a:xfrm>
            <a:off x="1157467" y="1546333"/>
            <a:ext cx="3040011" cy="1544108"/>
          </a:xfrm>
          <a:prstGeom prst="rect">
            <a:avLst/>
          </a:prstGeom>
          <a:ln>
            <a:solidFill>
              <a:schemeClr val="tx1"/>
            </a:solidFill>
          </a:ln>
        </p:spPr>
      </p:pic>
      <p:pic>
        <p:nvPicPr>
          <p:cNvPr id="13" name="Picture 12">
            <a:extLst>
              <a:ext uri="{FF2B5EF4-FFF2-40B4-BE49-F238E27FC236}">
                <a16:creationId xmlns:a16="http://schemas.microsoft.com/office/drawing/2014/main" id="{5FFACAA7-1E4E-D742-A365-12B2395364DB}"/>
              </a:ext>
            </a:extLst>
          </p:cNvPr>
          <p:cNvPicPr>
            <a:picLocks noChangeAspect="1"/>
          </p:cNvPicPr>
          <p:nvPr/>
        </p:nvPicPr>
        <p:blipFill rotWithShape="1">
          <a:blip r:embed="rId5"/>
          <a:srcRect t="4602" r="6712" b="7279"/>
          <a:stretch/>
        </p:blipFill>
        <p:spPr>
          <a:xfrm>
            <a:off x="4946524" y="1546333"/>
            <a:ext cx="3040009" cy="1544107"/>
          </a:xfrm>
          <a:prstGeom prst="rect">
            <a:avLst/>
          </a:prstGeom>
          <a:ln>
            <a:solidFill>
              <a:schemeClr val="tx1"/>
            </a:solidFill>
          </a:ln>
        </p:spPr>
      </p:pic>
    </p:spTree>
    <p:extLst>
      <p:ext uri="{BB962C8B-B14F-4D97-AF65-F5344CB8AC3E}">
        <p14:creationId xmlns:p14="http://schemas.microsoft.com/office/powerpoint/2010/main" val="2534074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Let's read it again and again!</a:t>
            </a:r>
          </a:p>
        </p:txBody>
      </p:sp>
      <p:sp>
        <p:nvSpPr>
          <p:cNvPr id="50179" name="Rectangle 3"/>
          <p:cNvSpPr>
            <a:spLocks noGrp="1" noChangeArrowheads="1"/>
          </p:cNvSpPr>
          <p:nvPr>
            <p:ph idx="1"/>
          </p:nvPr>
        </p:nvSpPr>
        <p:spPr>
          <a:xfrm>
            <a:off x="323528" y="1196752"/>
            <a:ext cx="8639175" cy="5661248"/>
          </a:xfrm>
        </p:spPr>
        <p:txBody>
          <a:bodyPr>
            <a:normAutofit/>
          </a:bodyPr>
          <a:lstStyle/>
          <a:p>
            <a:pPr algn="ctr"/>
            <a:r>
              <a:rPr lang="en-GB" sz="2400" dirty="0">
                <a:ea typeface="Arial Unicode MS"/>
                <a:cs typeface="Arial Unicode MS"/>
              </a:rPr>
              <a:t>At Churchend the children focus on one </a:t>
            </a:r>
            <a:r>
              <a:rPr lang="en-GB" sz="2400" dirty="0" err="1">
                <a:ea typeface="Arial Unicode MS"/>
                <a:cs typeface="Arial Unicode MS"/>
              </a:rPr>
              <a:t>RWInc</a:t>
            </a:r>
            <a:r>
              <a:rPr lang="en-GB" sz="2400" dirty="0">
                <a:ea typeface="Arial Unicode MS"/>
                <a:cs typeface="Arial Unicode MS"/>
              </a:rPr>
              <a:t> book for three or four days this allows different skills to be developed.</a:t>
            </a:r>
            <a:endParaRPr lang="en-GB" sz="2400">
              <a:ea typeface="Arial Unicode MS" pitchFamily="34" charset="-128"/>
              <a:cs typeface="Arial Unicode MS" pitchFamily="34" charset="-128"/>
            </a:endParaRPr>
          </a:p>
          <a:p>
            <a:pPr algn="ctr"/>
            <a:endParaRPr lang="en-GB" dirty="0">
              <a:ea typeface="Arial Unicode MS"/>
              <a:cs typeface="Arial Unicode MS"/>
            </a:endParaRPr>
          </a:p>
          <a:p>
            <a:pPr algn="ctr"/>
            <a:r>
              <a:rPr lang="en-GB" dirty="0">
                <a:ea typeface="Arial Unicode MS"/>
                <a:cs typeface="Arial Unicode MS"/>
              </a:rPr>
              <a:t>Read 1 focusses on</a:t>
            </a:r>
            <a:r>
              <a:rPr lang="en-GB" dirty="0">
                <a:solidFill>
                  <a:srgbClr val="FF0000"/>
                </a:solidFill>
                <a:ea typeface="Arial Unicode MS"/>
                <a:cs typeface="Arial Unicode MS"/>
              </a:rPr>
              <a:t> </a:t>
            </a:r>
            <a:r>
              <a:rPr lang="en-GB" b="1" dirty="0">
                <a:solidFill>
                  <a:srgbClr val="FF0000"/>
                </a:solidFill>
                <a:ea typeface="Arial Unicode MS"/>
                <a:cs typeface="Arial Unicode MS"/>
              </a:rPr>
              <a:t>accuracy</a:t>
            </a:r>
            <a:r>
              <a:rPr lang="en-GB" dirty="0">
                <a:solidFill>
                  <a:srgbClr val="FF0000"/>
                </a:solidFill>
                <a:ea typeface="Arial Unicode MS"/>
                <a:cs typeface="Arial Unicode MS"/>
              </a:rPr>
              <a:t>, </a:t>
            </a:r>
            <a:r>
              <a:rPr lang="en-GB" dirty="0">
                <a:solidFill>
                  <a:schemeClr val="tx1"/>
                </a:solidFill>
                <a:ea typeface="Arial Unicode MS"/>
                <a:cs typeface="Arial Unicode MS"/>
              </a:rPr>
              <a:t>this stage takes lots of concentration!</a:t>
            </a:r>
            <a:endParaRPr lang="en-GB">
              <a:solidFill>
                <a:schemeClr val="tx1"/>
              </a:solidFill>
            </a:endParaRPr>
          </a:p>
          <a:p>
            <a:pPr algn="ctr" eaLnBrk="1" hangingPunct="1">
              <a:buFont typeface="Wingdings" pitchFamily="2" charset="2"/>
              <a:buNone/>
            </a:pPr>
            <a:endParaRPr lang="en-GB" dirty="0">
              <a:ea typeface="Arial Unicode MS" pitchFamily="34" charset="-128"/>
              <a:cs typeface="Arial Unicode MS" pitchFamily="34" charset="-128"/>
            </a:endParaRPr>
          </a:p>
          <a:p>
            <a:pPr algn="ctr"/>
            <a:r>
              <a:rPr lang="en-GB" dirty="0">
                <a:ea typeface="Arial Unicode MS"/>
                <a:cs typeface="Arial Unicode MS"/>
              </a:rPr>
              <a:t>Read 2 begins to develop </a:t>
            </a:r>
            <a:r>
              <a:rPr lang="en-GB" b="1" dirty="0">
                <a:solidFill>
                  <a:srgbClr val="FF0000"/>
                </a:solidFill>
                <a:ea typeface="Arial Unicode MS"/>
                <a:cs typeface="Arial Unicode MS"/>
              </a:rPr>
              <a:t>fluency</a:t>
            </a:r>
            <a:endParaRPr lang="en-GB" b="1" dirty="0">
              <a:solidFill>
                <a:srgbClr val="FF0000"/>
              </a:solidFill>
              <a:ea typeface="Arial Unicode MS" pitchFamily="34" charset="-128"/>
              <a:cs typeface="Arial Unicode MS" pitchFamily="34" charset="-128"/>
            </a:endParaRPr>
          </a:p>
          <a:p>
            <a:pPr algn="ctr" eaLnBrk="1" hangingPunct="1">
              <a:buFont typeface="Wingdings" pitchFamily="2" charset="2"/>
              <a:buNone/>
            </a:pPr>
            <a:endParaRPr lang="en-GB" dirty="0">
              <a:ea typeface="Arial Unicode MS" pitchFamily="34" charset="-128"/>
              <a:cs typeface="Arial Unicode MS" pitchFamily="34" charset="-128"/>
            </a:endParaRPr>
          </a:p>
          <a:p>
            <a:pPr algn="ctr"/>
            <a:r>
              <a:rPr lang="en-GB" dirty="0">
                <a:ea typeface="Arial Unicode MS"/>
                <a:cs typeface="Arial Unicode MS"/>
              </a:rPr>
              <a:t>Read 3 works on </a:t>
            </a:r>
            <a:r>
              <a:rPr lang="en-GB" b="1" dirty="0">
                <a:solidFill>
                  <a:srgbClr val="FF0000"/>
                </a:solidFill>
                <a:ea typeface="Arial Unicode MS"/>
                <a:cs typeface="Arial Unicode MS"/>
              </a:rPr>
              <a:t>comprehension</a:t>
            </a:r>
            <a:endParaRPr lang="en-GB" b="1" dirty="0">
              <a:solidFill>
                <a:srgbClr val="FF0000"/>
              </a:solidFill>
              <a:ea typeface="Arial Unicode MS" pitchFamily="34" charset="-128"/>
              <a:cs typeface="Arial Unicode MS" pitchFamily="34" charset="-128"/>
            </a:endParaRPr>
          </a:p>
          <a:p>
            <a:pPr algn="ctr" eaLnBrk="1" hangingPunct="1">
              <a:buFont typeface="Wingdings" pitchFamily="2" charset="2"/>
              <a:buNone/>
            </a:pPr>
            <a:endParaRPr lang="en-GB" dirty="0">
              <a:ea typeface="Arial Unicode MS" pitchFamily="34" charset="-128"/>
              <a:cs typeface="Arial Unicode MS" pitchFamily="34" charset="-128"/>
            </a:endParaRPr>
          </a:p>
          <a:p>
            <a:pPr algn="ctr"/>
            <a:r>
              <a:rPr lang="en-GB" dirty="0">
                <a:ea typeface="Arial Unicode MS"/>
                <a:cs typeface="Arial Unicode MS"/>
              </a:rPr>
              <a:t>Read 4 is for </a:t>
            </a:r>
            <a:r>
              <a:rPr lang="en-GB" b="1" dirty="0">
                <a:solidFill>
                  <a:srgbClr val="FF0000"/>
                </a:solidFill>
                <a:ea typeface="Arial Unicode MS"/>
                <a:cs typeface="Arial Unicode MS"/>
              </a:rPr>
              <a:t>enjoyment</a:t>
            </a:r>
          </a:p>
          <a:p>
            <a:pPr eaLnBrk="1" hangingPunct="1">
              <a:buFont typeface="Wingdings" pitchFamily="2" charset="2"/>
              <a:buNone/>
            </a:pPr>
            <a:endParaRPr lang="en-GB" sz="2400" dirty="0">
              <a:ea typeface="Arial Unicode MS" pitchFamily="34" charset="-128"/>
              <a:cs typeface="Arial Unicode MS" pitchFamily="34" charset="-128"/>
            </a:endParaRPr>
          </a:p>
          <a:p>
            <a:pPr eaLnBrk="1" hangingPunct="1">
              <a:buFont typeface="Wingdings" pitchFamily="2" charset="2"/>
              <a:buNone/>
            </a:pPr>
            <a:endParaRPr lang="en-GB" sz="2400" i="1" dirty="0">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val="854335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50179">
                                            <p:txEl>
                                              <p:pRg st="0" end="0"/>
                                            </p:txEl>
                                          </p:spTgt>
                                        </p:tgtEl>
                                        <p:attrNameLst>
                                          <p:attrName>style.color</p:attrName>
                                        </p:attrNameLst>
                                      </p:cBhvr>
                                      <p:to>
                                        <a:schemeClr val="hlink"/>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500" fill="hold"/>
                                        <p:tgtEl>
                                          <p:spTgt spid="50179">
                                            <p:txEl>
                                              <p:pRg st="2" end="2"/>
                                            </p:txEl>
                                          </p:spTgt>
                                        </p:tgtEl>
                                        <p:attrNameLst>
                                          <p:attrName>style.color</p:attrName>
                                        </p:attrNameLst>
                                      </p:cBhvr>
                                      <p:to>
                                        <a:schemeClr val="hlink"/>
                                      </p:to>
                                    </p:animClr>
                                  </p:childTnLst>
                                </p:cTn>
                              </p:par>
                            </p:childTnLst>
                          </p:cTn>
                        </p:par>
                      </p:childTnLst>
                    </p:cTn>
                  </p:par>
                  <p:par>
                    <p:cTn id="11" fill="hold">
                      <p:stCondLst>
                        <p:cond delay="indefinite"/>
                      </p:stCondLst>
                      <p:childTnLst>
                        <p:par>
                          <p:cTn id="12" fill="hold">
                            <p:stCondLst>
                              <p:cond delay="0"/>
                            </p:stCondLst>
                            <p:childTnLst>
                              <p:par>
                                <p:cTn id="13" presetID="3" presetClass="emph" presetSubtype="2" fill="hold" nodeType="clickEffect">
                                  <p:stCondLst>
                                    <p:cond delay="0"/>
                                  </p:stCondLst>
                                  <p:childTnLst>
                                    <p:animClr clrSpc="rgb" dir="cw">
                                      <p:cBhvr override="childStyle">
                                        <p:cTn id="14" dur="500" fill="hold"/>
                                        <p:tgtEl>
                                          <p:spTgt spid="50179">
                                            <p:txEl>
                                              <p:pRg st="4" end="4"/>
                                            </p:txEl>
                                          </p:spTgt>
                                        </p:tgtEl>
                                        <p:attrNameLst>
                                          <p:attrName>style.color</p:attrName>
                                        </p:attrNameLst>
                                      </p:cBhvr>
                                      <p:to>
                                        <a:schemeClr val="hlink"/>
                                      </p:to>
                                    </p:animClr>
                                  </p:childTnLst>
                                </p:cTn>
                              </p:par>
                            </p:childTnLst>
                          </p:cTn>
                        </p:par>
                      </p:childTnLst>
                    </p:cTn>
                  </p:par>
                  <p:par>
                    <p:cTn id="15" fill="hold">
                      <p:stCondLst>
                        <p:cond delay="indefinite"/>
                      </p:stCondLst>
                      <p:childTnLst>
                        <p:par>
                          <p:cTn id="16" fill="hold">
                            <p:stCondLst>
                              <p:cond delay="0"/>
                            </p:stCondLst>
                            <p:childTnLst>
                              <p:par>
                                <p:cTn id="17" presetID="3" presetClass="emph" presetSubtype="2" fill="hold" nodeType="clickEffect">
                                  <p:stCondLst>
                                    <p:cond delay="0"/>
                                  </p:stCondLst>
                                  <p:childTnLst>
                                    <p:animClr clrSpc="rgb" dir="cw">
                                      <p:cBhvr override="childStyle">
                                        <p:cTn id="18" dur="500" fill="hold"/>
                                        <p:tgtEl>
                                          <p:spTgt spid="50179">
                                            <p:txEl>
                                              <p:pRg st="6" end="6"/>
                                            </p:txEl>
                                          </p:spTgt>
                                        </p:tgtEl>
                                        <p:attrNameLst>
                                          <p:attrName>style.color</p:attrName>
                                        </p:attrNameLst>
                                      </p:cBhvr>
                                      <p:to>
                                        <a:schemeClr val="hlink"/>
                                      </p:to>
                                    </p:animClr>
                                  </p:childTnLst>
                                </p:cTn>
                              </p:par>
                            </p:childTnLst>
                          </p:cTn>
                        </p:par>
                      </p:childTnLst>
                    </p:cTn>
                  </p:par>
                  <p:par>
                    <p:cTn id="19" fill="hold">
                      <p:stCondLst>
                        <p:cond delay="indefinite"/>
                      </p:stCondLst>
                      <p:childTnLst>
                        <p:par>
                          <p:cTn id="20" fill="hold">
                            <p:stCondLst>
                              <p:cond delay="0"/>
                            </p:stCondLst>
                            <p:childTnLst>
                              <p:par>
                                <p:cTn id="21" presetID="3" presetClass="emph" presetSubtype="2" fill="hold" nodeType="clickEffect">
                                  <p:stCondLst>
                                    <p:cond delay="0"/>
                                  </p:stCondLst>
                                  <p:childTnLst>
                                    <p:animClr clrSpc="rgb" dir="cw">
                                      <p:cBhvr override="childStyle">
                                        <p:cTn id="22" dur="500" fill="hold"/>
                                        <p:tgtEl>
                                          <p:spTgt spid="50179">
                                            <p:txEl>
                                              <p:pRg st="8" end="8"/>
                                            </p:txEl>
                                          </p:spTgt>
                                        </p:tgtEl>
                                        <p:attrNameLst>
                                          <p:attrName>style.color</p:attrName>
                                        </p:attrNameLst>
                                      </p:cBhvr>
                                      <p:to>
                                        <a:schemeClr val="hlink"/>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FC367-EB08-294F-AA8D-92446144E391}"/>
              </a:ext>
            </a:extLst>
          </p:cNvPr>
          <p:cNvSpPr>
            <a:spLocks noGrp="1"/>
          </p:cNvSpPr>
          <p:nvPr>
            <p:ph type="title"/>
          </p:nvPr>
        </p:nvSpPr>
        <p:spPr/>
        <p:txBody>
          <a:bodyPr/>
          <a:lstStyle/>
          <a:p>
            <a:r>
              <a:rPr lang="en-US" dirty="0"/>
              <a:t>What can you do?</a:t>
            </a:r>
          </a:p>
        </p:txBody>
      </p:sp>
      <p:sp>
        <p:nvSpPr>
          <p:cNvPr id="3" name="Content Placeholder 2">
            <a:extLst>
              <a:ext uri="{FF2B5EF4-FFF2-40B4-BE49-F238E27FC236}">
                <a16:creationId xmlns:a16="http://schemas.microsoft.com/office/drawing/2014/main" id="{82900033-6BC5-DC4D-B49C-817C0D0E723A}"/>
              </a:ext>
            </a:extLst>
          </p:cNvPr>
          <p:cNvSpPr>
            <a:spLocks noGrp="1"/>
          </p:cNvSpPr>
          <p:nvPr>
            <p:ph idx="1"/>
          </p:nvPr>
        </p:nvSpPr>
        <p:spPr/>
        <p:txBody>
          <a:bodyPr/>
          <a:lstStyle/>
          <a:p>
            <a:pPr marL="457200" indent="-457200">
              <a:buFont typeface="Arial" panose="020B0604020202020204" pitchFamily="34" charset="0"/>
              <a:buChar char="•"/>
            </a:pPr>
            <a:r>
              <a:rPr lang="en-US" sz="2800" dirty="0"/>
              <a:t>Listen to your child read the same Storybook again and again </a:t>
            </a:r>
          </a:p>
          <a:p>
            <a:pPr marL="457200" indent="-457200">
              <a:buFont typeface="Arial" panose="020B0604020202020204" pitchFamily="34" charset="0"/>
              <a:buChar char="•"/>
            </a:pPr>
            <a:r>
              <a:rPr lang="en-US" sz="2800" dirty="0"/>
              <a:t>Encourage them to use ’Special Friends’, ‘Fred Talk’, ‘read the word’</a:t>
            </a:r>
          </a:p>
          <a:p>
            <a:pPr marL="457200" indent="-457200">
              <a:buFont typeface="Arial" panose="020B0604020202020204" pitchFamily="34" charset="0"/>
              <a:buChar char="•"/>
            </a:pPr>
            <a:r>
              <a:rPr lang="en-US" sz="2800" dirty="0"/>
              <a:t>Discuss the story and encourage their storyteller voice.</a:t>
            </a:r>
          </a:p>
          <a:p>
            <a:pPr marL="457200" indent="-457200">
              <a:buFont typeface="Arial" panose="020B0604020202020204" pitchFamily="34" charset="0"/>
              <a:buChar char="•"/>
            </a:pPr>
            <a:r>
              <a:rPr lang="en-US" sz="2800" dirty="0"/>
              <a:t>Please ensure that your child has his/her reading book in school on the book changing days, as they will be needed to distribute to other children, ensuring all pupils read a book at the appropriate level to consolidate skills and give them confidence to become fluent, independent readers.</a:t>
            </a:r>
            <a:endParaRPr lang="en-GB" sz="2800" dirty="0"/>
          </a:p>
          <a:p>
            <a:pPr marL="457200" indent="-457200">
              <a:buFont typeface="Arial" panose="020B0604020202020204" pitchFamily="34" charset="0"/>
              <a:buChar char="•"/>
            </a:pPr>
            <a:endParaRPr lang="en-US" dirty="0"/>
          </a:p>
        </p:txBody>
      </p:sp>
    </p:spTree>
    <p:extLst>
      <p:ext uri="{BB962C8B-B14F-4D97-AF65-F5344CB8AC3E}">
        <p14:creationId xmlns:p14="http://schemas.microsoft.com/office/powerpoint/2010/main" val="1054672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501E9-67C3-4968-9EFB-801B4FFA77AB}"/>
              </a:ext>
            </a:extLst>
          </p:cNvPr>
          <p:cNvSpPr>
            <a:spLocks noGrp="1"/>
          </p:cNvSpPr>
          <p:nvPr>
            <p:ph type="title"/>
          </p:nvPr>
        </p:nvSpPr>
        <p:spPr/>
        <p:txBody>
          <a:bodyPr/>
          <a:lstStyle/>
          <a:p>
            <a:r>
              <a:rPr lang="en-GB" dirty="0"/>
              <a:t>What happens after </a:t>
            </a:r>
            <a:r>
              <a:rPr lang="en-GB" dirty="0" err="1"/>
              <a:t>RWInc</a:t>
            </a:r>
            <a:r>
              <a:rPr lang="en-GB" dirty="0"/>
              <a:t>?</a:t>
            </a:r>
          </a:p>
        </p:txBody>
      </p:sp>
      <p:sp>
        <p:nvSpPr>
          <p:cNvPr id="3" name="Content Placeholder 2">
            <a:extLst>
              <a:ext uri="{FF2B5EF4-FFF2-40B4-BE49-F238E27FC236}">
                <a16:creationId xmlns:a16="http://schemas.microsoft.com/office/drawing/2014/main" id="{A9B9AD76-A380-4CB7-BBD2-FE8AA85B5ABF}"/>
              </a:ext>
            </a:extLst>
          </p:cNvPr>
          <p:cNvSpPr>
            <a:spLocks noGrp="1"/>
          </p:cNvSpPr>
          <p:nvPr>
            <p:ph idx="1"/>
          </p:nvPr>
        </p:nvSpPr>
        <p:spPr/>
        <p:txBody>
          <a:bodyPr/>
          <a:lstStyle/>
          <a:p>
            <a:r>
              <a:rPr lang="en-US" dirty="0"/>
              <a:t>Once children have completed the Read Write Inc phonics </a:t>
            </a:r>
            <a:r>
              <a:rPr lang="en-US" dirty="0" err="1"/>
              <a:t>programme</a:t>
            </a:r>
            <a:r>
              <a:rPr lang="en-US" dirty="0"/>
              <a:t>, they will bring home a range of reading scheme books, matched to their reading level and ability on a Monday and Wednesday. They will continue to bring home a book of their choice to share with you on a Friday.</a:t>
            </a:r>
            <a:endParaRPr lang="en-GB" dirty="0"/>
          </a:p>
          <a:p>
            <a:endParaRPr lang="en-GB" dirty="0"/>
          </a:p>
        </p:txBody>
      </p:sp>
    </p:spTree>
    <p:extLst>
      <p:ext uri="{BB962C8B-B14F-4D97-AF65-F5344CB8AC3E}">
        <p14:creationId xmlns:p14="http://schemas.microsoft.com/office/powerpoint/2010/main" val="346588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5F208B-4845-4E39-9CE0-157D06776D5E}"/>
              </a:ext>
            </a:extLst>
          </p:cNvPr>
          <p:cNvSpPr>
            <a:spLocks noGrp="1"/>
          </p:cNvSpPr>
          <p:nvPr>
            <p:ph type="title"/>
          </p:nvPr>
        </p:nvSpPr>
        <p:spPr/>
        <p:txBody>
          <a:bodyPr/>
          <a:lstStyle/>
          <a:p>
            <a:r>
              <a:rPr lang="en-GB" dirty="0"/>
              <a:t>What makes a good reader?</a:t>
            </a:r>
          </a:p>
        </p:txBody>
      </p:sp>
      <p:sp>
        <p:nvSpPr>
          <p:cNvPr id="3" name="Content Placeholder 2">
            <a:extLst>
              <a:ext uri="{FF2B5EF4-FFF2-40B4-BE49-F238E27FC236}">
                <a16:creationId xmlns:a16="http://schemas.microsoft.com/office/drawing/2014/main" id="{A134F3A4-701C-4F3F-BA6E-3A0EF9FCD587}"/>
              </a:ext>
            </a:extLst>
          </p:cNvPr>
          <p:cNvSpPr>
            <a:spLocks noGrp="1"/>
          </p:cNvSpPr>
          <p:nvPr>
            <p:ph idx="1"/>
          </p:nvPr>
        </p:nvSpPr>
        <p:spPr/>
        <p:txBody>
          <a:bodyPr/>
          <a:lstStyle/>
          <a:p>
            <a:pPr marL="457200" indent="-457200">
              <a:buFont typeface="Arial" panose="020B0604020202020204" pitchFamily="34" charset="0"/>
              <a:buChar char="•"/>
            </a:pPr>
            <a:r>
              <a:rPr lang="en-GB" dirty="0"/>
              <a:t>Reading is a product of 2 skills:</a:t>
            </a:r>
          </a:p>
          <a:p>
            <a:r>
              <a:rPr lang="en-GB" b="1" dirty="0"/>
              <a:t>word reading (decoding)</a:t>
            </a:r>
          </a:p>
          <a:p>
            <a:r>
              <a:rPr lang="en-GB" dirty="0"/>
              <a:t>	reading unfamiliar words by using sounds 	and blending them together </a:t>
            </a:r>
          </a:p>
          <a:p>
            <a:r>
              <a:rPr lang="en-GB" dirty="0"/>
              <a:t>	reading familiar words accurately and 	silently </a:t>
            </a:r>
          </a:p>
          <a:p>
            <a:r>
              <a:rPr lang="en-GB" b="1" dirty="0"/>
              <a:t>language comprehension</a:t>
            </a:r>
          </a:p>
          <a:p>
            <a:r>
              <a:rPr lang="en-GB" dirty="0"/>
              <a:t>	The way in which we make sense of 	words, sentences and the wider language 	that we hear or read.</a:t>
            </a:r>
          </a:p>
          <a:p>
            <a:endParaRPr lang="en-GB" dirty="0"/>
          </a:p>
          <a:p>
            <a:endParaRPr lang="en-GB" dirty="0"/>
          </a:p>
        </p:txBody>
      </p:sp>
    </p:spTree>
    <p:extLst>
      <p:ext uri="{BB962C8B-B14F-4D97-AF65-F5344CB8AC3E}">
        <p14:creationId xmlns:p14="http://schemas.microsoft.com/office/powerpoint/2010/main" val="16853864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3496C-D7B9-4117-95B9-B1CBC06D154B}"/>
              </a:ext>
            </a:extLst>
          </p:cNvPr>
          <p:cNvSpPr>
            <a:spLocks noGrp="1"/>
          </p:cNvSpPr>
          <p:nvPr>
            <p:ph type="title"/>
          </p:nvPr>
        </p:nvSpPr>
        <p:spPr/>
        <p:txBody>
          <a:bodyPr/>
          <a:lstStyle/>
          <a:p>
            <a:r>
              <a:rPr lang="en-GB" dirty="0"/>
              <a:t>What makes a good reader?</a:t>
            </a:r>
          </a:p>
        </p:txBody>
      </p:sp>
      <p:sp>
        <p:nvSpPr>
          <p:cNvPr id="3" name="Content Placeholder 2">
            <a:extLst>
              <a:ext uri="{FF2B5EF4-FFF2-40B4-BE49-F238E27FC236}">
                <a16:creationId xmlns:a16="http://schemas.microsoft.com/office/drawing/2014/main" id="{A3424075-8834-474B-A3C5-32BB2ED7C49A}"/>
              </a:ext>
            </a:extLst>
          </p:cNvPr>
          <p:cNvSpPr>
            <a:spLocks noGrp="1"/>
          </p:cNvSpPr>
          <p:nvPr>
            <p:ph idx="1"/>
          </p:nvPr>
        </p:nvSpPr>
        <p:spPr/>
        <p:txBody>
          <a:bodyPr/>
          <a:lstStyle/>
          <a:p>
            <a:pPr marL="457200" indent="-457200">
              <a:buFont typeface="Arial" panose="020B0604020202020204" pitchFamily="34" charset="0"/>
              <a:buChar char="•"/>
            </a:pPr>
            <a:r>
              <a:rPr lang="en-GB" dirty="0"/>
              <a:t>Developing fluency</a:t>
            </a:r>
          </a:p>
          <a:p>
            <a:pPr marL="457200" indent="-457200">
              <a:buFont typeface="Arial" panose="020B0604020202020204" pitchFamily="34" charset="0"/>
              <a:buChar char="•"/>
            </a:pPr>
            <a:r>
              <a:rPr lang="en-GB" dirty="0"/>
              <a:t>Fluent decoding enables children to understand what they read.</a:t>
            </a:r>
          </a:p>
          <a:p>
            <a:pPr marL="457200" indent="-457200">
              <a:buFont typeface="Arial" panose="020B0604020202020204" pitchFamily="34" charset="0"/>
              <a:buChar char="•"/>
            </a:pPr>
            <a:r>
              <a:rPr lang="en-GB" dirty="0"/>
              <a:t>Fluency is a combination of:</a:t>
            </a:r>
          </a:p>
          <a:p>
            <a:pPr lvl="1"/>
            <a:r>
              <a:rPr lang="en-GB" dirty="0"/>
              <a:t>		</a:t>
            </a:r>
            <a:r>
              <a:rPr lang="en-GB" sz="3200" dirty="0"/>
              <a:t>accuracy</a:t>
            </a:r>
            <a:r>
              <a:rPr lang="en-GB" dirty="0"/>
              <a:t> </a:t>
            </a:r>
          </a:p>
          <a:p>
            <a:pPr lvl="1"/>
            <a:r>
              <a:rPr lang="en-GB" dirty="0"/>
              <a:t>		</a:t>
            </a:r>
            <a:r>
              <a:rPr lang="en-GB" sz="3200" dirty="0"/>
              <a:t>speed</a:t>
            </a:r>
          </a:p>
          <a:p>
            <a:pPr lvl="1"/>
            <a:r>
              <a:rPr lang="en-GB" dirty="0"/>
              <a:t>Accuracy is when decoding becomes automatic.</a:t>
            </a:r>
          </a:p>
          <a:p>
            <a:pPr lvl="1"/>
            <a:r>
              <a:rPr lang="en-GB" dirty="0"/>
              <a:t>Speed is the pace that allows children to understand what they read (not how fast they read). </a:t>
            </a:r>
          </a:p>
          <a:p>
            <a:pPr lvl="1"/>
            <a:endParaRPr lang="en-GB" dirty="0"/>
          </a:p>
          <a:p>
            <a:pPr lvl="1"/>
            <a:r>
              <a:rPr lang="en-GB" dirty="0"/>
              <a:t>Both accuracy and speed are essential.</a:t>
            </a:r>
          </a:p>
          <a:p>
            <a:pPr marL="457200" indent="-457200">
              <a:buFont typeface="Arial" panose="020B0604020202020204" pitchFamily="34" charset="0"/>
              <a:buChar char="•"/>
            </a:pPr>
            <a:endParaRPr lang="en-GB" dirty="0"/>
          </a:p>
          <a:p>
            <a:pPr marL="457200" lvl="4" indent="-457200">
              <a:buFont typeface="Arial" panose="020B0604020202020204" pitchFamily="34" charset="0"/>
              <a:buChar char="•"/>
            </a:pPr>
            <a:endParaRPr lang="en-GB" dirty="0"/>
          </a:p>
        </p:txBody>
      </p:sp>
    </p:spTree>
    <p:extLst>
      <p:ext uri="{BB962C8B-B14F-4D97-AF65-F5344CB8AC3E}">
        <p14:creationId xmlns:p14="http://schemas.microsoft.com/office/powerpoint/2010/main" val="1938470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D5942-AA8C-4934-8A27-5E4A60979E22}"/>
              </a:ext>
            </a:extLst>
          </p:cNvPr>
          <p:cNvSpPr>
            <a:spLocks noGrp="1"/>
          </p:cNvSpPr>
          <p:nvPr>
            <p:ph type="title"/>
          </p:nvPr>
        </p:nvSpPr>
        <p:spPr/>
        <p:txBody>
          <a:bodyPr/>
          <a:lstStyle/>
          <a:p>
            <a:r>
              <a:rPr lang="en-GB" dirty="0"/>
              <a:t>Language Comprehension</a:t>
            </a:r>
          </a:p>
        </p:txBody>
      </p:sp>
      <p:sp>
        <p:nvSpPr>
          <p:cNvPr id="3" name="Content Placeholder 2">
            <a:extLst>
              <a:ext uri="{FF2B5EF4-FFF2-40B4-BE49-F238E27FC236}">
                <a16:creationId xmlns:a16="http://schemas.microsoft.com/office/drawing/2014/main" id="{26DF756D-F8E0-4373-9944-38F5B619FBD2}"/>
              </a:ext>
            </a:extLst>
          </p:cNvPr>
          <p:cNvSpPr>
            <a:spLocks noGrp="1"/>
          </p:cNvSpPr>
          <p:nvPr>
            <p:ph idx="1"/>
          </p:nvPr>
        </p:nvSpPr>
        <p:spPr/>
        <p:txBody>
          <a:bodyPr/>
          <a:lstStyle/>
          <a:p>
            <a:r>
              <a:rPr lang="en-GB" dirty="0"/>
              <a:t>Children gain good levels of language comprehension through: </a:t>
            </a:r>
          </a:p>
          <a:p>
            <a:r>
              <a:rPr lang="en-GB" dirty="0"/>
              <a:t>	daily conversations</a:t>
            </a:r>
          </a:p>
          <a:p>
            <a:r>
              <a:rPr lang="en-GB" dirty="0"/>
              <a:t>	listening to stories and rhymes </a:t>
            </a:r>
          </a:p>
          <a:p>
            <a:r>
              <a:rPr lang="en-GB" dirty="0"/>
              <a:t>	engaging in play and practical activities</a:t>
            </a:r>
          </a:p>
          <a:p>
            <a:r>
              <a:rPr lang="en-GB" dirty="0"/>
              <a:t>	reading independently</a:t>
            </a:r>
          </a:p>
          <a:p>
            <a:endParaRPr lang="en-GB" dirty="0"/>
          </a:p>
          <a:p>
            <a:r>
              <a:rPr lang="en-GB" dirty="0"/>
              <a:t>Questioning children will support them to understand what they hear or read.</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8835988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E4093-A99F-42C9-8F75-D1572236B2EB}"/>
              </a:ext>
            </a:extLst>
          </p:cNvPr>
          <p:cNvSpPr>
            <a:spLocks noGrp="1"/>
          </p:cNvSpPr>
          <p:nvPr>
            <p:ph type="title"/>
          </p:nvPr>
        </p:nvSpPr>
        <p:spPr/>
        <p:txBody>
          <a:bodyPr/>
          <a:lstStyle/>
          <a:p>
            <a:r>
              <a:rPr lang="en-GB" dirty="0">
                <a:solidFill>
                  <a:srgbClr val="FF0000"/>
                </a:solidFill>
              </a:rPr>
              <a:t>VIPERS</a:t>
            </a:r>
            <a:r>
              <a:rPr lang="en-GB" dirty="0"/>
              <a:t> questions</a:t>
            </a:r>
          </a:p>
        </p:txBody>
      </p:sp>
      <p:sp>
        <p:nvSpPr>
          <p:cNvPr id="3" name="Content Placeholder 2">
            <a:extLst>
              <a:ext uri="{FF2B5EF4-FFF2-40B4-BE49-F238E27FC236}">
                <a16:creationId xmlns:a16="http://schemas.microsoft.com/office/drawing/2014/main" id="{75644255-90D8-493F-B14F-4B934FE477BD}"/>
              </a:ext>
            </a:extLst>
          </p:cNvPr>
          <p:cNvSpPr>
            <a:spLocks noGrp="1"/>
          </p:cNvSpPr>
          <p:nvPr>
            <p:ph idx="1"/>
          </p:nvPr>
        </p:nvSpPr>
        <p:spPr/>
        <p:txBody>
          <a:bodyPr/>
          <a:lstStyle/>
          <a:p>
            <a:endParaRPr lang="en-GB" sz="2800" dirty="0">
              <a:solidFill>
                <a:srgbClr val="FF0000"/>
              </a:solidFill>
            </a:endParaRPr>
          </a:p>
          <a:p>
            <a:r>
              <a:rPr lang="en-GB" sz="2800" dirty="0">
                <a:solidFill>
                  <a:srgbClr val="FF0000"/>
                </a:solidFill>
              </a:rPr>
              <a:t>V</a:t>
            </a:r>
            <a:r>
              <a:rPr lang="en-GB" sz="2800" dirty="0"/>
              <a:t>ocabulary = Draw upon knowledge of vocabulary in order to understand the text.</a:t>
            </a:r>
            <a:br>
              <a:rPr lang="en-GB" sz="2800" dirty="0"/>
            </a:br>
            <a:r>
              <a:rPr lang="en-GB" sz="2800" dirty="0">
                <a:solidFill>
                  <a:srgbClr val="FF0000"/>
                </a:solidFill>
              </a:rPr>
              <a:t>I</a:t>
            </a:r>
            <a:r>
              <a:rPr lang="en-GB" sz="2800" dirty="0"/>
              <a:t>nfer = Make inferences from the text.</a:t>
            </a:r>
          </a:p>
          <a:p>
            <a:r>
              <a:rPr lang="en-GB" sz="2800" dirty="0">
                <a:solidFill>
                  <a:srgbClr val="FF0000"/>
                </a:solidFill>
              </a:rPr>
              <a:t>P</a:t>
            </a:r>
            <a:r>
              <a:rPr lang="en-GB" sz="2800" dirty="0"/>
              <a:t>redict = Predict what you think will happen based on the information that you have been given.</a:t>
            </a:r>
          </a:p>
          <a:p>
            <a:r>
              <a:rPr lang="en-GB" sz="2800" dirty="0">
                <a:solidFill>
                  <a:srgbClr val="FF0000"/>
                </a:solidFill>
              </a:rPr>
              <a:t>E</a:t>
            </a:r>
            <a:r>
              <a:rPr lang="en-GB" sz="2800" dirty="0"/>
              <a:t>xplain = Explain your preferences, thoughts and opinions about the text.</a:t>
            </a:r>
            <a:br>
              <a:rPr lang="en-GB" sz="2800" dirty="0"/>
            </a:br>
            <a:r>
              <a:rPr lang="en-GB" sz="2800" dirty="0">
                <a:solidFill>
                  <a:srgbClr val="FF0000"/>
                </a:solidFill>
              </a:rPr>
              <a:t>R</a:t>
            </a:r>
            <a:r>
              <a:rPr lang="en-GB" sz="2800" dirty="0"/>
              <a:t>etrieve = Identify and explain the key features of fiction and non-fiction texts such as: characters, events, titles and information.</a:t>
            </a:r>
            <a:br>
              <a:rPr lang="en-GB" sz="2800" dirty="0"/>
            </a:br>
            <a:r>
              <a:rPr lang="en-GB" sz="2800" dirty="0">
                <a:solidFill>
                  <a:srgbClr val="FF0000"/>
                </a:solidFill>
              </a:rPr>
              <a:t>S</a:t>
            </a:r>
            <a:r>
              <a:rPr lang="en-GB" sz="2800" dirty="0"/>
              <a:t>equence = Sequence the key events in the story.</a:t>
            </a:r>
          </a:p>
        </p:txBody>
      </p:sp>
    </p:spTree>
    <p:extLst>
      <p:ext uri="{BB962C8B-B14F-4D97-AF65-F5344CB8AC3E}">
        <p14:creationId xmlns:p14="http://schemas.microsoft.com/office/powerpoint/2010/main" val="26609995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D1930-DA65-1D4E-8A1A-8B2F9CEA7FD8}"/>
              </a:ext>
            </a:extLst>
          </p:cNvPr>
          <p:cNvSpPr>
            <a:spLocks noGrp="1"/>
          </p:cNvSpPr>
          <p:nvPr>
            <p:ph type="title"/>
          </p:nvPr>
        </p:nvSpPr>
        <p:spPr/>
        <p:txBody>
          <a:bodyPr/>
          <a:lstStyle/>
          <a:p>
            <a:r>
              <a:rPr lang="en-US" dirty="0"/>
              <a:t>What is the Phonics Screening Check?</a:t>
            </a:r>
          </a:p>
        </p:txBody>
      </p:sp>
      <p:sp>
        <p:nvSpPr>
          <p:cNvPr id="3" name="Content Placeholder 2">
            <a:extLst>
              <a:ext uri="{FF2B5EF4-FFF2-40B4-BE49-F238E27FC236}">
                <a16:creationId xmlns:a16="http://schemas.microsoft.com/office/drawing/2014/main" id="{F6285F38-98DE-4746-A2A4-771CDD0D9776}"/>
              </a:ext>
            </a:extLst>
          </p:cNvPr>
          <p:cNvSpPr>
            <a:spLocks noGrp="1"/>
          </p:cNvSpPr>
          <p:nvPr>
            <p:ph idx="1"/>
          </p:nvPr>
        </p:nvSpPr>
        <p:spPr/>
        <p:txBody>
          <a:bodyPr/>
          <a:lstStyle/>
          <a:p>
            <a:pPr marL="457200" indent="-457200">
              <a:buFont typeface="Arial" panose="020B0604020202020204" pitchFamily="34" charset="0"/>
              <a:buChar char="•"/>
            </a:pPr>
            <a:r>
              <a:rPr lang="en-US" dirty="0"/>
              <a:t>A word-reading test at the end of Year 1</a:t>
            </a:r>
          </a:p>
          <a:p>
            <a:pPr marL="457200" indent="-457200">
              <a:buFont typeface="Arial" panose="020B0604020202020204" pitchFamily="34" charset="0"/>
              <a:buChar char="•"/>
            </a:pPr>
            <a:r>
              <a:rPr lang="en-US" dirty="0"/>
              <a:t>Children read 40 words (20 real words and 20 nonsense)</a:t>
            </a:r>
          </a:p>
          <a:p>
            <a:pPr marL="457200" indent="-457200">
              <a:buFont typeface="Arial" panose="020B0604020202020204" pitchFamily="34" charset="0"/>
              <a:buChar char="•"/>
            </a:pPr>
            <a:endParaRPr lang="en-US" dirty="0"/>
          </a:p>
        </p:txBody>
      </p:sp>
      <p:pic>
        <p:nvPicPr>
          <p:cNvPr id="5" name="Picture 4">
            <a:extLst>
              <a:ext uri="{FF2B5EF4-FFF2-40B4-BE49-F238E27FC236}">
                <a16:creationId xmlns:a16="http://schemas.microsoft.com/office/drawing/2014/main" id="{770AF7DB-955B-4B34-9CBF-7CA7E0B33D34}"/>
              </a:ext>
            </a:extLst>
          </p:cNvPr>
          <p:cNvPicPr>
            <a:picLocks noChangeAspect="1"/>
          </p:cNvPicPr>
          <p:nvPr/>
        </p:nvPicPr>
        <p:blipFill>
          <a:blip r:embed="rId3"/>
          <a:stretch>
            <a:fillRect/>
          </a:stretch>
        </p:blipFill>
        <p:spPr>
          <a:xfrm>
            <a:off x="181297" y="3261815"/>
            <a:ext cx="4482412" cy="2119720"/>
          </a:xfrm>
          <a:prstGeom prst="rect">
            <a:avLst/>
          </a:prstGeom>
          <a:noFill/>
          <a:ln>
            <a:solidFill>
              <a:schemeClr val="tx1"/>
            </a:solidFill>
          </a:ln>
        </p:spPr>
      </p:pic>
      <p:pic>
        <p:nvPicPr>
          <p:cNvPr id="6" name="Picture 5">
            <a:extLst>
              <a:ext uri="{FF2B5EF4-FFF2-40B4-BE49-F238E27FC236}">
                <a16:creationId xmlns:a16="http://schemas.microsoft.com/office/drawing/2014/main" id="{0C7B323D-DFE1-402E-B6FF-60AE5172795C}"/>
              </a:ext>
            </a:extLst>
          </p:cNvPr>
          <p:cNvPicPr>
            <a:picLocks noChangeAspect="1"/>
          </p:cNvPicPr>
          <p:nvPr/>
        </p:nvPicPr>
        <p:blipFill>
          <a:blip r:embed="rId4"/>
          <a:stretch>
            <a:fillRect/>
          </a:stretch>
        </p:blipFill>
        <p:spPr>
          <a:xfrm>
            <a:off x="4274996" y="2502767"/>
            <a:ext cx="3878316" cy="1518095"/>
          </a:xfrm>
          <a:prstGeom prst="rect">
            <a:avLst/>
          </a:prstGeom>
          <a:ln>
            <a:solidFill>
              <a:schemeClr val="tx1"/>
            </a:solidFill>
          </a:ln>
        </p:spPr>
      </p:pic>
      <p:pic>
        <p:nvPicPr>
          <p:cNvPr id="7" name="Picture 6">
            <a:extLst>
              <a:ext uri="{FF2B5EF4-FFF2-40B4-BE49-F238E27FC236}">
                <a16:creationId xmlns:a16="http://schemas.microsoft.com/office/drawing/2014/main" id="{BA89F47C-DBBE-4D59-B873-EE3B4DED0D14}"/>
              </a:ext>
            </a:extLst>
          </p:cNvPr>
          <p:cNvPicPr>
            <a:picLocks noChangeAspect="1"/>
          </p:cNvPicPr>
          <p:nvPr/>
        </p:nvPicPr>
        <p:blipFill>
          <a:blip r:embed="rId5"/>
          <a:stretch>
            <a:fillRect/>
          </a:stretch>
        </p:blipFill>
        <p:spPr>
          <a:xfrm>
            <a:off x="4274996" y="4567830"/>
            <a:ext cx="3878316" cy="1518095"/>
          </a:xfrm>
          <a:prstGeom prst="rect">
            <a:avLst/>
          </a:prstGeom>
          <a:ln>
            <a:solidFill>
              <a:schemeClr val="tx1"/>
            </a:solidFill>
          </a:ln>
        </p:spPr>
      </p:pic>
    </p:spTree>
    <p:extLst>
      <p:ext uri="{BB962C8B-B14F-4D97-AF65-F5344CB8AC3E}">
        <p14:creationId xmlns:p14="http://schemas.microsoft.com/office/powerpoint/2010/main" val="23300484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Online resources available</a:t>
            </a:r>
          </a:p>
        </p:txBody>
      </p:sp>
      <p:sp>
        <p:nvSpPr>
          <p:cNvPr id="3" name="Content Placeholder 2"/>
          <p:cNvSpPr>
            <a:spLocks noGrp="1"/>
          </p:cNvSpPr>
          <p:nvPr>
            <p:ph idx="1"/>
          </p:nvPr>
        </p:nvSpPr>
        <p:spPr/>
        <p:txBody>
          <a:bodyPr/>
          <a:lstStyle/>
          <a:p>
            <a:r>
              <a:rPr lang="en-US" dirty="0"/>
              <a:t>Ruth Miskin Parents’ Page:</a:t>
            </a:r>
          </a:p>
          <a:p>
            <a:r>
              <a:rPr lang="en-US" dirty="0">
                <a:hlinkClick r:id="rId3"/>
              </a:rPr>
              <a:t>http://www.ruthmiskin.com/en/parents/</a:t>
            </a:r>
            <a:endParaRPr lang="en-US" dirty="0"/>
          </a:p>
          <a:p>
            <a:endParaRPr lang="en-US" dirty="0"/>
          </a:p>
          <a:p>
            <a:r>
              <a:rPr lang="en-US" dirty="0"/>
              <a:t>Ruth Miskin Facebook:</a:t>
            </a:r>
          </a:p>
          <a:p>
            <a:r>
              <a:rPr lang="en-US" dirty="0">
                <a:hlinkClick r:id="rId4"/>
              </a:rPr>
              <a:t>https://www.facebook.com/miskin.education</a:t>
            </a:r>
            <a:endParaRPr lang="en-US" dirty="0"/>
          </a:p>
          <a:p>
            <a:endParaRPr lang="en-US" dirty="0"/>
          </a:p>
          <a:p>
            <a:r>
              <a:rPr lang="en-US" dirty="0"/>
              <a:t>Free e-books for home reading:</a:t>
            </a:r>
          </a:p>
          <a:p>
            <a:r>
              <a:rPr lang="en-US" dirty="0">
                <a:hlinkClick r:id="rId5"/>
              </a:rPr>
              <a:t>http://www.oxfordowl.co.uk/Reading/</a:t>
            </a:r>
            <a:endParaRPr lang="en-US" dirty="0"/>
          </a:p>
          <a:p>
            <a:endParaRPr lang="en-US" dirty="0"/>
          </a:p>
          <a:p>
            <a:r>
              <a:rPr lang="en-GB" u="sng" dirty="0">
                <a:hlinkClick r:id="rId6"/>
              </a:rPr>
              <a:t>https://www.plantationprimary.com/page/read-write-inc/107711</a:t>
            </a:r>
            <a:endParaRPr lang="en-GB" dirty="0"/>
          </a:p>
          <a:p>
            <a:endParaRPr lang="en-US" dirty="0"/>
          </a:p>
          <a:p>
            <a:endParaRPr lang="en-US" dirty="0"/>
          </a:p>
        </p:txBody>
      </p:sp>
    </p:spTree>
    <p:extLst>
      <p:ext uri="{BB962C8B-B14F-4D97-AF65-F5344CB8AC3E}">
        <p14:creationId xmlns:p14="http://schemas.microsoft.com/office/powerpoint/2010/main" val="1570024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Any other questions</a:t>
            </a:r>
          </a:p>
        </p:txBody>
      </p:sp>
      <p:sp>
        <p:nvSpPr>
          <p:cNvPr id="6" name="Rectangle 5">
            <a:extLst>
              <a:ext uri="{FF2B5EF4-FFF2-40B4-BE49-F238E27FC236}">
                <a16:creationId xmlns:a16="http://schemas.microsoft.com/office/drawing/2014/main" id="{FEAA93A9-005C-EC4C-87E0-11AF3DA2EC4F}"/>
              </a:ext>
            </a:extLst>
          </p:cNvPr>
          <p:cNvSpPr/>
          <p:nvPr/>
        </p:nvSpPr>
        <p:spPr>
          <a:xfrm>
            <a:off x="2484729" y="1208670"/>
            <a:ext cx="4174541" cy="2246769"/>
          </a:xfrm>
          <a:prstGeom prst="rect">
            <a:avLst/>
          </a:prstGeom>
          <a:noFill/>
          <a:ln>
            <a:noFill/>
          </a:ln>
        </p:spPr>
        <p:txBody>
          <a:bodyPr wrap="none" lIns="91440" tIns="45720" rIns="91440" bIns="45720">
            <a:spAutoFit/>
          </a:bodyPr>
          <a:lstStyle/>
          <a:p>
            <a:pPr algn="ctr"/>
            <a:r>
              <a:rPr lang="en-US" sz="1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Q&amp;A</a:t>
            </a:r>
            <a:endParaRPr lang="en-US" sz="140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pic>
        <p:nvPicPr>
          <p:cNvPr id="4" name="Content Placeholder 3">
            <a:extLst>
              <a:ext uri="{FF2B5EF4-FFF2-40B4-BE49-F238E27FC236}">
                <a16:creationId xmlns:a16="http://schemas.microsoft.com/office/drawing/2014/main" id="{D7508226-2656-4E51-9671-0D13A9C9B136}"/>
              </a:ext>
            </a:extLst>
          </p:cNvPr>
          <p:cNvPicPr>
            <a:picLocks noGrp="1" noChangeAspect="1"/>
          </p:cNvPicPr>
          <p:nvPr>
            <p:ph idx="1"/>
          </p:nvPr>
        </p:nvPicPr>
        <p:blipFill>
          <a:blip r:embed="rId2"/>
          <a:stretch>
            <a:fillRect/>
          </a:stretch>
        </p:blipFill>
        <p:spPr>
          <a:xfrm>
            <a:off x="844538" y="3244260"/>
            <a:ext cx="7597798" cy="3353091"/>
          </a:xfrm>
          <a:prstGeom prst="rect">
            <a:avLst/>
          </a:prstGeom>
        </p:spPr>
      </p:pic>
    </p:spTree>
    <p:extLst>
      <p:ext uri="{BB962C8B-B14F-4D97-AF65-F5344CB8AC3E}">
        <p14:creationId xmlns:p14="http://schemas.microsoft.com/office/powerpoint/2010/main" val="1295433864"/>
      </p:ext>
    </p:extLst>
  </p:cSld>
  <p:clrMapOvr>
    <a:masterClrMapping/>
  </p:clrMapOvr>
</p:sld>
</file>

<file path=ppt/theme/theme1.xml><?xml version="1.0" encoding="utf-8"?>
<a:theme xmlns:a="http://schemas.openxmlformats.org/drawingml/2006/main" name="NEW Phonics Template">
  <a:themeElements>
    <a:clrScheme name="Custom 4">
      <a:dk1>
        <a:srgbClr val="2D2D2D"/>
      </a:dk1>
      <a:lt1>
        <a:sysClr val="window" lastClr="FFFFFF"/>
      </a:lt1>
      <a:dk2>
        <a:srgbClr val="5A5A5A"/>
      </a:dk2>
      <a:lt2>
        <a:srgbClr val="EEECE1"/>
      </a:lt2>
      <a:accent1>
        <a:srgbClr val="FFC000"/>
      </a:accent1>
      <a:accent2>
        <a:srgbClr val="FFD200"/>
      </a:accent2>
      <a:accent3>
        <a:srgbClr val="CF9C00"/>
      </a:accent3>
      <a:accent4>
        <a:srgbClr val="A0A0A0"/>
      </a:accent4>
      <a:accent5>
        <a:srgbClr val="787878"/>
      </a:accent5>
      <a:accent6>
        <a:srgbClr val="5A5A5A"/>
      </a:accent6>
      <a:hlink>
        <a:srgbClr val="CF9C00"/>
      </a:hlink>
      <a:folHlink>
        <a:srgbClr val="787878"/>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BC2FDAB6B4B49882B34F361A55387" ma:contentTypeVersion="13" ma:contentTypeDescription="Create a new document." ma:contentTypeScope="" ma:versionID="4aed4b4ae33da1e84413baa0efd83d00">
  <xsd:schema xmlns:xsd="http://www.w3.org/2001/XMLSchema" xmlns:xs="http://www.w3.org/2001/XMLSchema" xmlns:p="http://schemas.microsoft.com/office/2006/metadata/properties" xmlns:ns2="1895e164-b18a-4ad4-a160-bfec1f1c3c0b" xmlns:ns3="4c1b70f5-192b-406d-8b2a-809f38bb195d" targetNamespace="http://schemas.microsoft.com/office/2006/metadata/properties" ma:root="true" ma:fieldsID="c7e7471c09436171cbc162232478a712" ns2:_="" ns3:_="">
    <xsd:import namespace="1895e164-b18a-4ad4-a160-bfec1f1c3c0b"/>
    <xsd:import namespace="4c1b70f5-192b-406d-8b2a-809f38bb195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95e164-b18a-4ad4-a160-bfec1f1c3c0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c1b70f5-192b-406d-8b2a-809f38bb195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4c1b70f5-192b-406d-8b2a-809f38bb195d">
      <UserInfo>
        <DisplayName>Debbie Allen</DisplayName>
        <AccountId>35</AccountId>
        <AccountType/>
      </UserInfo>
    </SharedWithUsers>
  </documentManagement>
</p:properties>
</file>

<file path=customXml/itemProps1.xml><?xml version="1.0" encoding="utf-8"?>
<ds:datastoreItem xmlns:ds="http://schemas.openxmlformats.org/officeDocument/2006/customXml" ds:itemID="{3E4AB52C-9868-4E97-8CE9-7A0DB03C472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95e164-b18a-4ad4-a160-bfec1f1c3c0b"/>
    <ds:schemaRef ds:uri="4c1b70f5-192b-406d-8b2a-809f38bb195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71A3FCB-8492-462C-951F-AC3D5D8D3C45}">
  <ds:schemaRefs>
    <ds:schemaRef ds:uri="http://schemas.microsoft.com/sharepoint/v3/contenttype/forms"/>
  </ds:schemaRefs>
</ds:datastoreItem>
</file>

<file path=customXml/itemProps3.xml><?xml version="1.0" encoding="utf-8"?>
<ds:datastoreItem xmlns:ds="http://schemas.openxmlformats.org/officeDocument/2006/customXml" ds:itemID="{D1605060-7F90-4708-8848-D5A5E1814E70}">
  <ds:schemaRefs>
    <ds:schemaRef ds:uri="http://purl.org/dc/elements/1.1/"/>
    <ds:schemaRef ds:uri="http://schemas.microsoft.com/office/2006/documentManagement/types"/>
    <ds:schemaRef ds:uri="http://purl.org/dc/terms/"/>
    <ds:schemaRef ds:uri="http://purl.org/dc/dcmitype/"/>
    <ds:schemaRef ds:uri="http://schemas.microsoft.com/office/2006/metadata/properties"/>
    <ds:schemaRef ds:uri="http://www.w3.org/XML/1998/namespace"/>
    <ds:schemaRef ds:uri="http://schemas.microsoft.com/office/infopath/2007/PartnerControls"/>
    <ds:schemaRef ds:uri="1895e164-b18a-4ad4-a160-bfec1f1c3c0b"/>
    <ds:schemaRef ds:uri="4c1b70f5-192b-406d-8b2a-809f38bb195d"/>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Presentation1.potx</Template>
  <TotalTime>2215</TotalTime>
  <Words>1638</Words>
  <Application>Microsoft Office PowerPoint</Application>
  <PresentationFormat>On-screen Show (4:3)</PresentationFormat>
  <Paragraphs>157</Paragraphs>
  <Slides>23</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MS PGothic</vt:lpstr>
      <vt:lpstr>Arial</vt:lpstr>
      <vt:lpstr>Arial Unicode MS</vt:lpstr>
      <vt:lpstr>Calibri</vt:lpstr>
      <vt:lpstr>Cambria</vt:lpstr>
      <vt:lpstr>Garamond</vt:lpstr>
      <vt:lpstr>Times New Roman</vt:lpstr>
      <vt:lpstr>Wingdings</vt:lpstr>
      <vt:lpstr>NEW Phonics Template</vt:lpstr>
      <vt:lpstr>Introduction to book bag books </vt:lpstr>
      <vt:lpstr>PowerPoint Presentation</vt:lpstr>
      <vt:lpstr>PowerPoint Presentation</vt:lpstr>
      <vt:lpstr>What goes home when</vt:lpstr>
      <vt:lpstr>Book Bag Books</vt:lpstr>
      <vt:lpstr>Inside cover</vt:lpstr>
      <vt:lpstr>Reviewing sounds</vt:lpstr>
      <vt:lpstr>Reviewing words</vt:lpstr>
      <vt:lpstr>Comprehension and Questions</vt:lpstr>
      <vt:lpstr>Sounds + blending = reading </vt:lpstr>
      <vt:lpstr>‘Special Friends’, ‘Fred Talk’, read the word</vt:lpstr>
      <vt:lpstr>Fred Talk routine</vt:lpstr>
      <vt:lpstr>Red Words</vt:lpstr>
      <vt:lpstr>Let's read it again and again!</vt:lpstr>
      <vt:lpstr>What can you do?</vt:lpstr>
      <vt:lpstr>What happens after RWInc?</vt:lpstr>
      <vt:lpstr>What makes a good reader?</vt:lpstr>
      <vt:lpstr>What makes a good reader?</vt:lpstr>
      <vt:lpstr>Language Comprehension</vt:lpstr>
      <vt:lpstr>VIPERS questions</vt:lpstr>
      <vt:lpstr>What is the Phonics Screening Check?</vt:lpstr>
      <vt:lpstr>Online resources available</vt:lpstr>
      <vt:lpstr>Any other questions</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Steenson</dc:creator>
  <cp:lastModifiedBy>Sian Smithers</cp:lastModifiedBy>
  <cp:revision>444</cp:revision>
  <cp:lastPrinted>2019-02-07T10:37:39Z</cp:lastPrinted>
  <dcterms:created xsi:type="dcterms:W3CDTF">2015-11-23T14:36:59Z</dcterms:created>
  <dcterms:modified xsi:type="dcterms:W3CDTF">2022-03-29T20:42:07Z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0x010100B30BC2FDAB6B4B49882B34F361A55387</vt:lpwstr>
  </property>
</Properties>
</file>