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1" r:id="rId4"/>
  </p:sldMasterIdLst>
  <p:handoutMasterIdLst>
    <p:handoutMasterId r:id="rId36"/>
  </p:handoutMasterIdLst>
  <p:sldIdLst>
    <p:sldId id="292" r:id="rId5"/>
    <p:sldId id="276" r:id="rId6"/>
    <p:sldId id="317" r:id="rId7"/>
    <p:sldId id="299" r:id="rId8"/>
    <p:sldId id="300" r:id="rId9"/>
    <p:sldId id="323" r:id="rId10"/>
    <p:sldId id="324" r:id="rId11"/>
    <p:sldId id="302" r:id="rId12"/>
    <p:sldId id="322" r:id="rId13"/>
    <p:sldId id="303" r:id="rId14"/>
    <p:sldId id="278" r:id="rId15"/>
    <p:sldId id="319" r:id="rId16"/>
    <p:sldId id="312" r:id="rId17"/>
    <p:sldId id="311" r:id="rId18"/>
    <p:sldId id="305" r:id="rId19"/>
    <p:sldId id="294" r:id="rId20"/>
    <p:sldId id="304" r:id="rId21"/>
    <p:sldId id="306" r:id="rId22"/>
    <p:sldId id="289" r:id="rId23"/>
    <p:sldId id="326" r:id="rId24"/>
    <p:sldId id="316" r:id="rId25"/>
    <p:sldId id="314" r:id="rId26"/>
    <p:sldId id="310" r:id="rId27"/>
    <p:sldId id="281" r:id="rId28"/>
    <p:sldId id="283" r:id="rId29"/>
    <p:sldId id="321" r:id="rId30"/>
    <p:sldId id="307" r:id="rId31"/>
    <p:sldId id="327" r:id="rId32"/>
    <p:sldId id="329" r:id="rId33"/>
    <p:sldId id="328" r:id="rId34"/>
    <p:sldId id="267" r:id="rId3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99"/>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DC638E-B79E-93D3-1C01-090480C4C743}" v="306" dt="2025-09-15T11:52:13.5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474"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5DD4BDA-42E9-4885-B904-EEFFA5E1373C}" type="datetimeFigureOut">
              <a:rPr lang="en-GB" smtClean="0"/>
              <a:t>17/09/2025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4D77CD0-CFEF-4971-98E0-5DAA7E604668}" type="slidenum">
              <a:rPr lang="en-GB" smtClean="0"/>
              <a:t>‹#›</a:t>
            </a:fld>
            <a:endParaRPr lang="en-GB"/>
          </a:p>
        </p:txBody>
      </p:sp>
    </p:spTree>
    <p:extLst>
      <p:ext uri="{BB962C8B-B14F-4D97-AF65-F5344CB8AC3E}">
        <p14:creationId xmlns:p14="http://schemas.microsoft.com/office/powerpoint/2010/main" val="89909770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901B8-5342-1F9C-779D-42917E685347}"/>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D8A5BEA1-A50A-DBFC-FC58-4BEDD9FF5AD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442D348-3A58-05E8-1DC6-CC5FC9F689F9}"/>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5" name="Footer Placeholder 4">
            <a:extLst>
              <a:ext uri="{FF2B5EF4-FFF2-40B4-BE49-F238E27FC236}">
                <a16:creationId xmlns:a16="http://schemas.microsoft.com/office/drawing/2014/main" id="{8BC6B557-F72A-C6BC-9914-B0BA6BB98E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0642EA-AE39-CF4B-ED81-D53CE3637510}"/>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472990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14D5C-0C77-126E-B172-43E9BB3FD99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DB90F2-4CE5-67FD-59F4-932938F09EE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D69437F-0423-885D-6F54-5E488DA2D78C}"/>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5" name="Footer Placeholder 4">
            <a:extLst>
              <a:ext uri="{FF2B5EF4-FFF2-40B4-BE49-F238E27FC236}">
                <a16:creationId xmlns:a16="http://schemas.microsoft.com/office/drawing/2014/main" id="{38196A88-5D5B-9759-96E1-840B016D63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94F361-9D88-896A-3449-962AF38846DE}"/>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707789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5E57B-24D3-B224-2039-4358A5F06DA3}"/>
              </a:ext>
            </a:extLst>
          </p:cNvPr>
          <p:cNvSpPr>
            <a:spLocks noGrp="1"/>
          </p:cNvSpPr>
          <p:nvPr>
            <p:ph type="title"/>
          </p:nvPr>
        </p:nvSpPr>
        <p:spPr>
          <a:xfrm>
            <a:off x="623887" y="1709738"/>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AA37961-BB68-4AED-5594-410DF71B56BE}"/>
              </a:ext>
            </a:extLst>
          </p:cNvPr>
          <p:cNvSpPr>
            <a:spLocks noGrp="1"/>
          </p:cNvSpPr>
          <p:nvPr>
            <p:ph type="body" idx="1"/>
          </p:nvPr>
        </p:nvSpPr>
        <p:spPr>
          <a:xfrm>
            <a:off x="623887"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93462C-29F4-5807-E086-0FA1AEBE98EF}"/>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5" name="Footer Placeholder 4">
            <a:extLst>
              <a:ext uri="{FF2B5EF4-FFF2-40B4-BE49-F238E27FC236}">
                <a16:creationId xmlns:a16="http://schemas.microsoft.com/office/drawing/2014/main" id="{E37E4B4E-2589-A7EF-47CE-AB82E92D22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411BD4-61D9-EBBE-7296-E2118EEC4E1A}"/>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998842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646EE-4F74-994E-5EB5-2EB5DE6837E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B1627B2-E1A7-EF52-47B9-B8530E7D0C5D}"/>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9D7B20D-610E-C63D-A3A9-3F7A8592962A}"/>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56ACDED-1C3A-DB60-5352-1CEBECFA7317}"/>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6" name="Footer Placeholder 5">
            <a:extLst>
              <a:ext uri="{FF2B5EF4-FFF2-40B4-BE49-F238E27FC236}">
                <a16:creationId xmlns:a16="http://schemas.microsoft.com/office/drawing/2014/main" id="{1BA403FE-B152-13C8-3E9C-CC20B744D3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A6E3BF-6D51-D394-619E-F266C7D8A36F}"/>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64058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6C02F-ACCC-14DC-4E3E-994BCC3C21F8}"/>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0A3BC4B-D782-AE68-02D4-0E16DAF13514}"/>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C09FD69F-6FE8-1BEB-4FF1-6EA3200D0A65}"/>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17E0F58-EEB6-2865-C083-7F5E3CDEEAC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68DB82C6-F04C-12B7-281A-865819AA3C98}"/>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BDC4B79-0B80-26C2-8386-1EB9AEEABF75}"/>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8" name="Footer Placeholder 7">
            <a:extLst>
              <a:ext uri="{FF2B5EF4-FFF2-40B4-BE49-F238E27FC236}">
                <a16:creationId xmlns:a16="http://schemas.microsoft.com/office/drawing/2014/main" id="{DA863030-9BAA-4B15-1DF1-9BBB828FABB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60DE39-76B5-6224-9F99-85805209C5D1}"/>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934969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0C241-9D81-3289-6EA3-345EF1558B0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1A1AC08-69B1-7B06-71F3-0B004E5AC7A8}"/>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4" name="Footer Placeholder 3">
            <a:extLst>
              <a:ext uri="{FF2B5EF4-FFF2-40B4-BE49-F238E27FC236}">
                <a16:creationId xmlns:a16="http://schemas.microsoft.com/office/drawing/2014/main" id="{E9C31BAB-D556-6209-1F42-F1F94D9DBDD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EDBAF2-7A61-2610-6092-5897E0964D77}"/>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3394582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8280EB-99AA-E087-3D0D-D2F5F5090921}"/>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3" name="Footer Placeholder 2">
            <a:extLst>
              <a:ext uri="{FF2B5EF4-FFF2-40B4-BE49-F238E27FC236}">
                <a16:creationId xmlns:a16="http://schemas.microsoft.com/office/drawing/2014/main" id="{F3B67DA1-DD7A-A021-5A50-68B0852743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956A1A-4F09-8640-6823-8187BBB5B318}"/>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1338140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07799-08AE-5359-F67A-B43E62CB208C}"/>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7BC2C0E-9BBD-58DB-0FCB-304B2060F3CF}"/>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F2A750B-3713-306F-BDFF-D0D9974AE1F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43902870-11CD-009D-D788-BDB9695787CB}"/>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6" name="Footer Placeholder 5">
            <a:extLst>
              <a:ext uri="{FF2B5EF4-FFF2-40B4-BE49-F238E27FC236}">
                <a16:creationId xmlns:a16="http://schemas.microsoft.com/office/drawing/2014/main" id="{BC2E7D3A-BA4D-64CE-3431-6E330DECB7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429298-21BE-CABD-9A00-0F48D47F6A92}"/>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1608779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8E32E-32A5-BFC5-EEF7-F4F44FF31DCA}"/>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40B4EE-BE90-CB0A-6089-2DE526064F6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3255571D-FD89-C2F3-6DD0-48145178FF2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7D32E6CE-5D7D-05BD-3AF4-699212099B44}"/>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6" name="Footer Placeholder 5">
            <a:extLst>
              <a:ext uri="{FF2B5EF4-FFF2-40B4-BE49-F238E27FC236}">
                <a16:creationId xmlns:a16="http://schemas.microsoft.com/office/drawing/2014/main" id="{81DDCA60-3659-6651-B30C-F0E00008E6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4B8DEC-1F75-54B3-9CB1-6FE998A84D86}"/>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141643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4358-3D41-9BAC-6988-AC600439133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F2D0FA6-6431-B78E-37F6-067B465153D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2C8CB68-CD25-8A5D-7C3D-414AA69D4AE1}"/>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5" name="Footer Placeholder 4">
            <a:extLst>
              <a:ext uri="{FF2B5EF4-FFF2-40B4-BE49-F238E27FC236}">
                <a16:creationId xmlns:a16="http://schemas.microsoft.com/office/drawing/2014/main" id="{AA465200-1793-7432-D6F5-E4441E33B5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3C3DB3-7FFE-06C0-082E-2E3305C2C50A}"/>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2609602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9BC335-3488-78FB-BDBA-3A40B20C24ED}"/>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23F66F2-DF67-A843-569E-E6663F63AED1}"/>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53E1A4F-5273-5BE5-7748-B20B255B6080}"/>
              </a:ext>
            </a:extLst>
          </p:cNvPr>
          <p:cNvSpPr>
            <a:spLocks noGrp="1"/>
          </p:cNvSpPr>
          <p:nvPr>
            <p:ph type="dt" sz="half" idx="10"/>
          </p:nvPr>
        </p:nvSpPr>
        <p:spPr/>
        <p:txBody>
          <a:bodyPr/>
          <a:lstStyle/>
          <a:p>
            <a:fld id="{C1E2ABDF-57A3-4C83-AC48-2C9A23DB7467}" type="datetimeFigureOut">
              <a:rPr lang="en-GB" smtClean="0"/>
              <a:t>17/09/2025</a:t>
            </a:fld>
            <a:endParaRPr lang="en-GB"/>
          </a:p>
        </p:txBody>
      </p:sp>
      <p:sp>
        <p:nvSpPr>
          <p:cNvPr id="5" name="Footer Placeholder 4">
            <a:extLst>
              <a:ext uri="{FF2B5EF4-FFF2-40B4-BE49-F238E27FC236}">
                <a16:creationId xmlns:a16="http://schemas.microsoft.com/office/drawing/2014/main" id="{4E62C056-4957-8401-84C3-8AC4215D99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19696A-D7F6-08BB-C85A-4B27237249C5}"/>
              </a:ext>
            </a:extLst>
          </p:cNvPr>
          <p:cNvSpPr>
            <a:spLocks noGrp="1"/>
          </p:cNvSpPr>
          <p:nvPr>
            <p:ph type="sldNum" sz="quarter" idx="12"/>
          </p:nvPr>
        </p:nvSpPr>
        <p:spPr/>
        <p:txBody>
          <a:bodyPr/>
          <a:lstStyle/>
          <a:p>
            <a:fld id="{70873FAA-76F9-4C73-A30E-6312CCDA6FCD}" type="slidenum">
              <a:rPr lang="en-GB" smtClean="0"/>
              <a:t>‹#›</a:t>
            </a:fld>
            <a:endParaRPr lang="en-GB"/>
          </a:p>
        </p:txBody>
      </p:sp>
    </p:spTree>
    <p:extLst>
      <p:ext uri="{BB962C8B-B14F-4D97-AF65-F5344CB8AC3E}">
        <p14:creationId xmlns:p14="http://schemas.microsoft.com/office/powerpoint/2010/main" val="3613648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FE4E4-D60F-D87B-A800-8FF2949952B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D9B47D4-DA71-739A-718B-26EF113FFCF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2956AB-9886-71CE-C453-2D67A28F836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C1E2ABDF-57A3-4C83-AC48-2C9A23DB7467}" type="datetimeFigureOut">
              <a:rPr lang="en-GB" smtClean="0"/>
              <a:t>17/09/2025</a:t>
            </a:fld>
            <a:endParaRPr lang="en-GB"/>
          </a:p>
        </p:txBody>
      </p:sp>
      <p:sp>
        <p:nvSpPr>
          <p:cNvPr id="5" name="Footer Placeholder 4">
            <a:extLst>
              <a:ext uri="{FF2B5EF4-FFF2-40B4-BE49-F238E27FC236}">
                <a16:creationId xmlns:a16="http://schemas.microsoft.com/office/drawing/2014/main" id="{0F647435-BF60-DF16-6725-D66B0A8C74F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0AEFB9-819F-70AE-36C1-E3D60D579086}"/>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70873FAA-76F9-4C73-A30E-6312CCDA6FCD}" type="slidenum">
              <a:rPr lang="en-GB" smtClean="0"/>
              <a:t>‹#›</a:t>
            </a:fld>
            <a:endParaRPr lang="en-GB"/>
          </a:p>
        </p:txBody>
      </p:sp>
    </p:spTree>
    <p:extLst>
      <p:ext uri="{BB962C8B-B14F-4D97-AF65-F5344CB8AC3E}">
        <p14:creationId xmlns:p14="http://schemas.microsoft.com/office/powerpoint/2010/main" val="404648320"/>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clipartix.com/questions-clipart/" TargetMode="External"/><Relationship Id="rId2" Type="http://schemas.openxmlformats.org/officeDocument/2006/relationships/hyperlink" Target="http://www.okclipart.com/page/2152/"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30.png"/><Relationship Id="rId4" Type="http://schemas.openxmlformats.org/officeDocument/2006/relationships/hyperlink" Target="http://www.mycutegraphics.com/graphics/thank-you-graphic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35357" y="2960716"/>
            <a:ext cx="3027251" cy="2387600"/>
          </a:xfrm>
        </p:spPr>
        <p:txBody>
          <a:bodyPr anchor="t">
            <a:normAutofit fontScale="90000"/>
          </a:bodyPr>
          <a:lstStyle/>
          <a:p>
            <a:pPr algn="l"/>
            <a:r>
              <a:rPr lang="en-GB" sz="4000" dirty="0"/>
              <a:t>Parent Information Meeting</a:t>
            </a:r>
            <a:br>
              <a:rPr lang="en-GB" sz="4000" dirty="0"/>
            </a:br>
            <a:r>
              <a:rPr lang="en-GB" sz="4000" dirty="0"/>
              <a:t>Year 6</a:t>
            </a:r>
            <a:br>
              <a:rPr lang="en-GB" sz="4000" dirty="0"/>
            </a:br>
            <a:endParaRPr lang="en-GB" sz="4000" dirty="0"/>
          </a:p>
        </p:txBody>
      </p:sp>
      <p:grpSp>
        <p:nvGrpSpPr>
          <p:cNvPr id="16" name="Group 15">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2984992"/>
            <a:ext cx="548639" cy="673460"/>
            <a:chOff x="3940602" y="308034"/>
            <a:chExt cx="2116791" cy="3428999"/>
          </a:xfrm>
          <a:solidFill>
            <a:schemeClr val="accent4"/>
          </a:solidFill>
        </p:grpSpPr>
        <p:sp>
          <p:nvSpPr>
            <p:cNvPr id="17" name="Rectangle 16">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4357" y="391886"/>
            <a:ext cx="4507025"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0549781-2A1C-4814-BB89-3F8A98F081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1869" y="1323623"/>
            <a:ext cx="4152000" cy="4152000"/>
          </a:xfrm>
          <a:prstGeom prst="rect">
            <a:avLst/>
          </a:prstGeom>
        </p:spPr>
      </p:pic>
    </p:spTree>
    <p:extLst>
      <p:ext uri="{BB962C8B-B14F-4D97-AF65-F5344CB8AC3E}">
        <p14:creationId xmlns:p14="http://schemas.microsoft.com/office/powerpoint/2010/main" val="28818371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6632"/>
            <a:ext cx="6161856" cy="1251062"/>
          </a:xfrm>
        </p:spPr>
        <p:txBody>
          <a:bodyPr>
            <a:normAutofit/>
          </a:bodyPr>
          <a:lstStyle/>
          <a:p>
            <a:r>
              <a:rPr lang="en-GB" sz="5400"/>
              <a:t>Welcome</a:t>
            </a:r>
          </a:p>
        </p:txBody>
      </p:sp>
      <p:sp>
        <p:nvSpPr>
          <p:cNvPr id="3" name="Content Placeholder 2"/>
          <p:cNvSpPr txBox="1">
            <a:spLocks/>
          </p:cNvSpPr>
          <p:nvPr/>
        </p:nvSpPr>
        <p:spPr>
          <a:xfrm>
            <a:off x="755576" y="1519077"/>
            <a:ext cx="6624736" cy="4320480"/>
          </a:xfrm>
          <a:prstGeom prst="rect">
            <a:avLst/>
          </a:prstGeom>
        </p:spPr>
        <p:txBody>
          <a:bodyPr>
            <a:normAutofit lnSpcReduction="1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09728" indent="0">
              <a:buNone/>
            </a:pPr>
            <a:r>
              <a:rPr lang="en-GB" dirty="0"/>
              <a:t>Content:</a:t>
            </a:r>
          </a:p>
          <a:p>
            <a:pPr marL="566928" indent="-457200">
              <a:buFont typeface="Arial" panose="020B0604020202020204" pitchFamily="34" charset="0"/>
              <a:buChar char="•"/>
            </a:pPr>
            <a:r>
              <a:rPr lang="en-GB" dirty="0"/>
              <a:t>Information</a:t>
            </a:r>
          </a:p>
          <a:p>
            <a:pPr marL="566928" indent="-457200">
              <a:buFont typeface="Arial" panose="020B0604020202020204" pitchFamily="34" charset="0"/>
              <a:buChar char="•"/>
            </a:pPr>
            <a:r>
              <a:rPr lang="en-GB" dirty="0"/>
              <a:t>Communication</a:t>
            </a:r>
          </a:p>
          <a:p>
            <a:pPr marL="566928" indent="-457200">
              <a:buFont typeface="Arial" panose="020B0604020202020204" pitchFamily="34" charset="0"/>
              <a:buChar char="•"/>
            </a:pPr>
            <a:r>
              <a:rPr lang="en-GB" dirty="0"/>
              <a:t>Curriculum</a:t>
            </a:r>
          </a:p>
          <a:p>
            <a:pPr marL="566928" indent="-457200">
              <a:buFont typeface="Arial" panose="020B0604020202020204" pitchFamily="34" charset="0"/>
              <a:buChar char="•"/>
            </a:pPr>
            <a:r>
              <a:rPr lang="en-GB" dirty="0"/>
              <a:t>Policies</a:t>
            </a:r>
          </a:p>
          <a:p>
            <a:pPr marL="566928" indent="-457200">
              <a:buFont typeface="Arial" panose="020B0604020202020204" pitchFamily="34" charset="0"/>
              <a:buChar char="•"/>
            </a:pPr>
            <a:r>
              <a:rPr lang="en-GB" dirty="0"/>
              <a:t>Expectations</a:t>
            </a:r>
          </a:p>
          <a:p>
            <a:pPr marL="566928" indent="-457200">
              <a:buFont typeface="Arial" panose="020B0604020202020204" pitchFamily="34" charset="0"/>
              <a:buChar char="•"/>
            </a:pPr>
            <a:r>
              <a:rPr lang="en-GB" dirty="0"/>
              <a:t>SATs</a:t>
            </a:r>
          </a:p>
          <a:p>
            <a:pPr marL="566928" indent="-457200">
              <a:buFont typeface="Arial" panose="020B0604020202020204" pitchFamily="34" charset="0"/>
              <a:buChar char="•"/>
            </a:pPr>
            <a:r>
              <a:rPr lang="en-GB" dirty="0"/>
              <a:t>Secondary School</a:t>
            </a:r>
          </a:p>
          <a:p>
            <a:pPr marL="566928" indent="-457200">
              <a:buFont typeface="Arial" panose="020B0604020202020204" pitchFamily="34" charset="0"/>
              <a:buChar char="•"/>
            </a:pPr>
            <a:r>
              <a:rPr lang="en-GB" dirty="0"/>
              <a:t>Q&amp;A</a:t>
            </a:r>
          </a:p>
          <a:p>
            <a:pPr marL="566928" indent="-457200"/>
            <a:endParaRPr lang="en-GB" sz="2800" dirty="0"/>
          </a:p>
          <a:p>
            <a:pPr marL="566928" indent="-457200"/>
            <a:endParaRPr lang="en-GB" sz="2800" dirty="0"/>
          </a:p>
          <a:p>
            <a:endParaRPr lang="en-GB" sz="2800" dirty="0"/>
          </a:p>
        </p:txBody>
      </p:sp>
      <p:sp>
        <p:nvSpPr>
          <p:cNvPr id="4" name="Star: 5 Points 3">
            <a:extLst>
              <a:ext uri="{FF2B5EF4-FFF2-40B4-BE49-F238E27FC236}">
                <a16:creationId xmlns:a16="http://schemas.microsoft.com/office/drawing/2014/main" id="{09924878-EBFF-4D71-837D-154EA88372C4}"/>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110D60E8-0816-510E-C3AB-5614F3769B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6" name="TextBox 5">
            <a:extLst>
              <a:ext uri="{FF2B5EF4-FFF2-40B4-BE49-F238E27FC236}">
                <a16:creationId xmlns:a16="http://schemas.microsoft.com/office/drawing/2014/main" id="{2E0E3495-37C3-23EE-7AAB-C6299E665173}"/>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196809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A0C-0162-44AF-9D9D-3D2FB8F04BFA}"/>
              </a:ext>
            </a:extLst>
          </p:cNvPr>
          <p:cNvSpPr>
            <a:spLocks noGrp="1"/>
          </p:cNvSpPr>
          <p:nvPr>
            <p:ph type="title"/>
          </p:nvPr>
        </p:nvSpPr>
        <p:spPr/>
        <p:txBody>
          <a:bodyPr>
            <a:normAutofit/>
          </a:bodyPr>
          <a:lstStyle/>
          <a:p>
            <a:r>
              <a:rPr lang="en-GB" sz="5400"/>
              <a:t>Housekeeping</a:t>
            </a:r>
          </a:p>
        </p:txBody>
      </p:sp>
      <p:sp>
        <p:nvSpPr>
          <p:cNvPr id="3" name="Content Placeholder 2">
            <a:extLst>
              <a:ext uri="{FF2B5EF4-FFF2-40B4-BE49-F238E27FC236}">
                <a16:creationId xmlns:a16="http://schemas.microsoft.com/office/drawing/2014/main" id="{8DA6393E-B6D4-4FBF-85F1-208174243653}"/>
              </a:ext>
            </a:extLst>
          </p:cNvPr>
          <p:cNvSpPr>
            <a:spLocks noGrp="1"/>
          </p:cNvSpPr>
          <p:nvPr>
            <p:ph idx="1"/>
          </p:nvPr>
        </p:nvSpPr>
        <p:spPr/>
        <p:txBody>
          <a:bodyPr>
            <a:normAutofit/>
          </a:bodyPr>
          <a:lstStyle/>
          <a:p>
            <a:r>
              <a:rPr lang="en-GB" sz="2000"/>
              <a:t>Phones off/ on silent please</a:t>
            </a:r>
          </a:p>
          <a:p>
            <a:r>
              <a:rPr lang="en-GB" sz="2000"/>
              <a:t>In the event of a fire, the exit door is at the back of the room.</a:t>
            </a:r>
          </a:p>
          <a:p>
            <a:r>
              <a:rPr lang="en-GB" sz="2000"/>
              <a:t>The Fire Assembly point is in front of the main office, by the black fences.</a:t>
            </a:r>
          </a:p>
        </p:txBody>
      </p:sp>
      <p:sp>
        <p:nvSpPr>
          <p:cNvPr id="4" name="Star: 5 Points 3">
            <a:extLst>
              <a:ext uri="{FF2B5EF4-FFF2-40B4-BE49-F238E27FC236}">
                <a16:creationId xmlns:a16="http://schemas.microsoft.com/office/drawing/2014/main" id="{37478AEC-D0B8-47C7-A24F-5EC23B1CFFB3}"/>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10406A95-15A2-9B62-4843-363A3BBA7CB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012283AD-21F4-5700-4A50-1C01C5ED37CB}"/>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743167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CAC43-072D-40E5-B6FD-6290455E2D1D}"/>
              </a:ext>
            </a:extLst>
          </p:cNvPr>
          <p:cNvSpPr>
            <a:spLocks noGrp="1"/>
          </p:cNvSpPr>
          <p:nvPr>
            <p:ph type="title"/>
          </p:nvPr>
        </p:nvSpPr>
        <p:spPr/>
        <p:txBody>
          <a:bodyPr>
            <a:noAutofit/>
          </a:bodyPr>
          <a:lstStyle/>
          <a:p>
            <a:r>
              <a:rPr lang="en-GB" sz="5400">
                <a:solidFill>
                  <a:srgbClr val="0070C0"/>
                </a:solidFill>
                <a:latin typeface="+mn-lt"/>
                <a:cs typeface="Arial" panose="020B0604020202020204" pitchFamily="34" charset="0"/>
              </a:rPr>
              <a:t>Our Vision</a:t>
            </a:r>
            <a:br>
              <a:rPr lang="en-GB" sz="5400">
                <a:solidFill>
                  <a:srgbClr val="0070C0"/>
                </a:solidFill>
                <a:latin typeface="+mn-lt"/>
                <a:cs typeface="Arial" panose="020B0604020202020204" pitchFamily="34" charset="0"/>
              </a:rPr>
            </a:br>
            <a:endParaRPr lang="en-GB" sz="5400">
              <a:solidFill>
                <a:srgbClr val="0070C0"/>
              </a:solidFill>
              <a:latin typeface="+mn-lt"/>
            </a:endParaRPr>
          </a:p>
        </p:txBody>
      </p:sp>
      <p:sp>
        <p:nvSpPr>
          <p:cNvPr id="3" name="Content Placeholder 2">
            <a:extLst>
              <a:ext uri="{FF2B5EF4-FFF2-40B4-BE49-F238E27FC236}">
                <a16:creationId xmlns:a16="http://schemas.microsoft.com/office/drawing/2014/main" id="{23858EC0-C4FB-486F-B6A2-3D61469A2469}"/>
              </a:ext>
            </a:extLst>
          </p:cNvPr>
          <p:cNvSpPr>
            <a:spLocks noGrp="1"/>
          </p:cNvSpPr>
          <p:nvPr>
            <p:ph idx="1"/>
          </p:nvPr>
        </p:nvSpPr>
        <p:spPr>
          <a:xfrm>
            <a:off x="899592" y="1844824"/>
            <a:ext cx="6591985" cy="4328890"/>
          </a:xfrm>
        </p:spPr>
        <p:txBody>
          <a:bodyPr>
            <a:normAutofit/>
          </a:bodyPr>
          <a:lstStyle/>
          <a:p>
            <a:pPr marL="0" indent="0" algn="ctr" fontAlgn="base">
              <a:buNone/>
            </a:pPr>
            <a:r>
              <a:rPr lang="en-GB" sz="2000" b="1">
                <a:solidFill>
                  <a:srgbClr val="0070C0"/>
                </a:solidFill>
              </a:rPr>
              <a:t>THE BEST VERSION OF OURSELVES</a:t>
            </a:r>
          </a:p>
          <a:p>
            <a:pPr fontAlgn="base"/>
            <a:r>
              <a:rPr lang="en-GB" sz="2000">
                <a:latin typeface="Sassoon Infant Std" panose="020B0503020103030203" pitchFamily="34" charset="0"/>
              </a:rPr>
              <a:t>Children are prepared for the next stage of their life.  </a:t>
            </a:r>
          </a:p>
          <a:p>
            <a:pPr fontAlgn="base"/>
            <a:r>
              <a:rPr lang="en-GB" sz="2000">
                <a:latin typeface="Sassoon Infant Std" panose="020B0503020103030203" pitchFamily="34" charset="0"/>
              </a:rPr>
              <a:t>Children to be happy and enjoy every aspect of their learning </a:t>
            </a:r>
          </a:p>
          <a:p>
            <a:pPr fontAlgn="base"/>
            <a:r>
              <a:rPr lang="en-GB" sz="2000">
                <a:latin typeface="Sassoon Infant Std" panose="020B0503020103030203" pitchFamily="34" charset="0"/>
              </a:rPr>
              <a:t>Children have self-belief, confidence and seek new opportunities. </a:t>
            </a:r>
          </a:p>
          <a:p>
            <a:pPr fontAlgn="base"/>
            <a:r>
              <a:rPr lang="en-GB" sz="2000">
                <a:latin typeface="Sassoon Infant Std" panose="020B0503020103030203" pitchFamily="34" charset="0"/>
              </a:rPr>
              <a:t>Children are resilient and independent learners. </a:t>
            </a:r>
          </a:p>
          <a:p>
            <a:pPr fontAlgn="base"/>
            <a:r>
              <a:rPr lang="en-GB" sz="2000">
                <a:latin typeface="Sassoon Infant Std" panose="020B0503020103030203" pitchFamily="34" charset="0"/>
              </a:rPr>
              <a:t>Children are respectful members of their diverse community and make a positive contribution.  </a:t>
            </a:r>
          </a:p>
          <a:p>
            <a:pPr fontAlgn="base"/>
            <a:r>
              <a:rPr lang="en-GB" sz="2000">
                <a:latin typeface="Sassoon Infant Std" panose="020B0503020103030203" pitchFamily="34" charset="0"/>
              </a:rPr>
              <a:t>Children are curious, lifelong learners who maximise individual potential and are empowered to meet the challenges of a rapidly changing world. </a:t>
            </a:r>
          </a:p>
        </p:txBody>
      </p:sp>
      <p:sp>
        <p:nvSpPr>
          <p:cNvPr id="4" name="Star: 5 Points 3">
            <a:extLst>
              <a:ext uri="{FF2B5EF4-FFF2-40B4-BE49-F238E27FC236}">
                <a16:creationId xmlns:a16="http://schemas.microsoft.com/office/drawing/2014/main" id="{1B197945-0D1F-4D12-84CA-E39A548D33EA}"/>
              </a:ext>
            </a:extLst>
          </p:cNvPr>
          <p:cNvSpPr/>
          <p:nvPr/>
        </p:nvSpPr>
        <p:spPr>
          <a:xfrm>
            <a:off x="8279904" y="6053868"/>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C0C0966-94CE-56FB-3F1C-CE7685C789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C7D70BAE-FA06-570D-9515-0B0548B64F59}"/>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86269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B8065-3555-46CF-958A-D8CD1887C9AC}"/>
              </a:ext>
            </a:extLst>
          </p:cNvPr>
          <p:cNvSpPr>
            <a:spLocks noGrp="1"/>
          </p:cNvSpPr>
          <p:nvPr>
            <p:ph type="title"/>
          </p:nvPr>
        </p:nvSpPr>
        <p:spPr/>
        <p:txBody>
          <a:bodyPr>
            <a:normAutofit/>
          </a:bodyPr>
          <a:lstStyle/>
          <a:p>
            <a:r>
              <a:rPr lang="en-GB" sz="5400"/>
              <a:t>Churchend Values</a:t>
            </a:r>
          </a:p>
        </p:txBody>
      </p:sp>
      <p:sp>
        <p:nvSpPr>
          <p:cNvPr id="4" name="Star: 5 Points 3">
            <a:extLst>
              <a:ext uri="{FF2B5EF4-FFF2-40B4-BE49-F238E27FC236}">
                <a16:creationId xmlns:a16="http://schemas.microsoft.com/office/drawing/2014/main" id="{71A27DBF-DF27-46C4-BC68-00432DA69043}"/>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1C273D4-C5A3-9ED3-0AC3-89F8EA69E7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9" name="Content Placeholder 8" descr="A poster of a tree&#10;&#10;AI-generated content may be incorrect.">
            <a:extLst>
              <a:ext uri="{FF2B5EF4-FFF2-40B4-BE49-F238E27FC236}">
                <a16:creationId xmlns:a16="http://schemas.microsoft.com/office/drawing/2014/main" id="{6FD13A6C-1144-E303-EEF8-CEDA8E72D845}"/>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032734" y="1825625"/>
            <a:ext cx="3078532" cy="4351338"/>
          </a:xfrm>
        </p:spPr>
      </p:pic>
    </p:spTree>
    <p:extLst>
      <p:ext uri="{BB962C8B-B14F-4D97-AF65-F5344CB8AC3E}">
        <p14:creationId xmlns:p14="http://schemas.microsoft.com/office/powerpoint/2010/main" val="1702682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85633-7C00-DC99-D6C8-6CEBD4E4B4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C428B0-54AF-6F35-1A0E-8EEB9AA05D4E}"/>
              </a:ext>
            </a:extLst>
          </p:cNvPr>
          <p:cNvSpPr>
            <a:spLocks noGrp="1"/>
          </p:cNvSpPr>
          <p:nvPr>
            <p:ph type="title"/>
          </p:nvPr>
        </p:nvSpPr>
        <p:spPr/>
        <p:txBody>
          <a:bodyPr>
            <a:normAutofit/>
          </a:bodyPr>
          <a:lstStyle/>
          <a:p>
            <a:r>
              <a:rPr lang="en-GB" sz="5400"/>
              <a:t>Our Behaviour Values</a:t>
            </a:r>
          </a:p>
        </p:txBody>
      </p:sp>
      <p:sp>
        <p:nvSpPr>
          <p:cNvPr id="4" name="Star: 5 Points 3">
            <a:extLst>
              <a:ext uri="{FF2B5EF4-FFF2-40B4-BE49-F238E27FC236}">
                <a16:creationId xmlns:a16="http://schemas.microsoft.com/office/drawing/2014/main" id="{6457CFF9-77D2-FBD7-F116-53F3EDD2ECC4}"/>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6EADA969-44E9-6BB5-E073-FBDB211C46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8" name="Content Placeholder 7" descr="A poster of a tree&#10;&#10;AI-generated content may be incorrect.">
            <a:extLst>
              <a:ext uri="{FF2B5EF4-FFF2-40B4-BE49-F238E27FC236}">
                <a16:creationId xmlns:a16="http://schemas.microsoft.com/office/drawing/2014/main" id="{D42B5C69-F6E9-0BFE-FE2A-F2DC47D641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51520" y="1720543"/>
            <a:ext cx="2658178" cy="3757190"/>
          </a:xfrm>
        </p:spPr>
      </p:pic>
      <p:pic>
        <p:nvPicPr>
          <p:cNvPr id="11" name="Picture 10" descr="A green tree with a brown trunk&#10;&#10;AI-generated content may be incorrect.">
            <a:extLst>
              <a:ext uri="{FF2B5EF4-FFF2-40B4-BE49-F238E27FC236}">
                <a16:creationId xmlns:a16="http://schemas.microsoft.com/office/drawing/2014/main" id="{9A31B35A-1999-8D1B-9412-E65B1AB65A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1507" y="1720543"/>
            <a:ext cx="2658179" cy="3757190"/>
          </a:xfrm>
          <a:prstGeom prst="rect">
            <a:avLst/>
          </a:prstGeom>
        </p:spPr>
      </p:pic>
      <p:pic>
        <p:nvPicPr>
          <p:cNvPr id="13" name="Picture 12" descr="A poster of a green tree&#10;&#10;AI-generated content may be incorrect.">
            <a:extLst>
              <a:ext uri="{FF2B5EF4-FFF2-40B4-BE49-F238E27FC236}">
                <a16:creationId xmlns:a16="http://schemas.microsoft.com/office/drawing/2014/main" id="{2A8166E0-64FA-E528-4A57-2594E6B1525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1496" y="1720543"/>
            <a:ext cx="2658179" cy="3757190"/>
          </a:xfrm>
          <a:prstGeom prst="rect">
            <a:avLst/>
          </a:prstGeom>
        </p:spPr>
      </p:pic>
      <p:sp>
        <p:nvSpPr>
          <p:cNvPr id="14" name="TextBox 13">
            <a:extLst>
              <a:ext uri="{FF2B5EF4-FFF2-40B4-BE49-F238E27FC236}">
                <a16:creationId xmlns:a16="http://schemas.microsoft.com/office/drawing/2014/main" id="{625BBA4F-2542-C6CD-F763-9B108EF87549}"/>
              </a:ext>
            </a:extLst>
          </p:cNvPr>
          <p:cNvSpPr txBox="1"/>
          <p:nvPr/>
        </p:nvSpPr>
        <p:spPr>
          <a:xfrm>
            <a:off x="467544" y="5606655"/>
            <a:ext cx="1944215" cy="923330"/>
          </a:xfrm>
          <a:prstGeom prst="rect">
            <a:avLst/>
          </a:prstGeom>
          <a:noFill/>
        </p:spPr>
        <p:txBody>
          <a:bodyPr wrap="square" rtlCol="0">
            <a:spAutoFit/>
          </a:bodyPr>
          <a:lstStyle/>
          <a:p>
            <a:pPr algn="ctr"/>
            <a:r>
              <a:rPr lang="en-US"/>
              <a:t>I am respectful		    </a:t>
            </a:r>
          </a:p>
        </p:txBody>
      </p:sp>
      <p:sp>
        <p:nvSpPr>
          <p:cNvPr id="15" name="TextBox 14">
            <a:extLst>
              <a:ext uri="{FF2B5EF4-FFF2-40B4-BE49-F238E27FC236}">
                <a16:creationId xmlns:a16="http://schemas.microsoft.com/office/drawing/2014/main" id="{402E6EA7-0E93-F713-6D05-247826DEFC16}"/>
              </a:ext>
            </a:extLst>
          </p:cNvPr>
          <p:cNvSpPr txBox="1"/>
          <p:nvPr/>
        </p:nvSpPr>
        <p:spPr>
          <a:xfrm>
            <a:off x="3568488" y="5606655"/>
            <a:ext cx="1944215" cy="923330"/>
          </a:xfrm>
          <a:prstGeom prst="rect">
            <a:avLst/>
          </a:prstGeom>
          <a:noFill/>
        </p:spPr>
        <p:txBody>
          <a:bodyPr wrap="square" rtlCol="0">
            <a:spAutoFit/>
          </a:bodyPr>
          <a:lstStyle/>
          <a:p>
            <a:pPr algn="ctr"/>
            <a:r>
              <a:rPr lang="en-US"/>
              <a:t>I am careful		    </a:t>
            </a:r>
          </a:p>
        </p:txBody>
      </p:sp>
      <p:sp>
        <p:nvSpPr>
          <p:cNvPr id="16" name="TextBox 15">
            <a:extLst>
              <a:ext uri="{FF2B5EF4-FFF2-40B4-BE49-F238E27FC236}">
                <a16:creationId xmlns:a16="http://schemas.microsoft.com/office/drawing/2014/main" id="{52B44864-3853-3280-7526-6A2B5C63545A}"/>
              </a:ext>
            </a:extLst>
          </p:cNvPr>
          <p:cNvSpPr txBox="1"/>
          <p:nvPr/>
        </p:nvSpPr>
        <p:spPr>
          <a:xfrm>
            <a:off x="6384258" y="5606655"/>
            <a:ext cx="1944215" cy="923330"/>
          </a:xfrm>
          <a:prstGeom prst="rect">
            <a:avLst/>
          </a:prstGeom>
          <a:noFill/>
        </p:spPr>
        <p:txBody>
          <a:bodyPr wrap="square" rtlCol="0">
            <a:spAutoFit/>
          </a:bodyPr>
          <a:lstStyle/>
          <a:p>
            <a:pPr algn="ctr"/>
            <a:r>
              <a:rPr lang="en-US"/>
              <a:t>I am responsible		    </a:t>
            </a:r>
          </a:p>
        </p:txBody>
      </p:sp>
    </p:spTree>
    <p:extLst>
      <p:ext uri="{BB962C8B-B14F-4D97-AF65-F5344CB8AC3E}">
        <p14:creationId xmlns:p14="http://schemas.microsoft.com/office/powerpoint/2010/main" val="902294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2919F-219A-C064-81F6-0EEC81C67D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B1721C-B549-5699-4002-E4CB58D4852B}"/>
              </a:ext>
            </a:extLst>
          </p:cNvPr>
          <p:cNvSpPr>
            <a:spLocks noGrp="1"/>
          </p:cNvSpPr>
          <p:nvPr>
            <p:ph type="title"/>
          </p:nvPr>
        </p:nvSpPr>
        <p:spPr/>
        <p:txBody>
          <a:bodyPr>
            <a:normAutofit/>
          </a:bodyPr>
          <a:lstStyle/>
          <a:p>
            <a:r>
              <a:rPr lang="en-GB" sz="5400"/>
              <a:t>Our Learning Values</a:t>
            </a:r>
          </a:p>
        </p:txBody>
      </p:sp>
      <p:sp>
        <p:nvSpPr>
          <p:cNvPr id="4" name="Star: 5 Points 3">
            <a:extLst>
              <a:ext uri="{FF2B5EF4-FFF2-40B4-BE49-F238E27FC236}">
                <a16:creationId xmlns:a16="http://schemas.microsoft.com/office/drawing/2014/main" id="{07369195-4B38-8606-9639-C87DFB493A35}"/>
              </a:ext>
            </a:extLst>
          </p:cNvPr>
          <p:cNvSpPr/>
          <p:nvPr/>
        </p:nvSpPr>
        <p:spPr>
          <a:xfrm>
            <a:off x="8279904" y="606832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630BC170-8CF1-E647-F31A-7717536D4B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13" name="Content Placeholder 12" descr="A poster of a tree&#10;&#10;AI-generated content may be incorrect.">
            <a:extLst>
              <a:ext uri="{FF2B5EF4-FFF2-40B4-BE49-F238E27FC236}">
                <a16:creationId xmlns:a16="http://schemas.microsoft.com/office/drawing/2014/main" id="{8EFF9942-6E77-E794-CA25-3A52736C0CEB}"/>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21453" y="1605691"/>
            <a:ext cx="2579949" cy="3646618"/>
          </a:xfrm>
        </p:spPr>
      </p:pic>
      <p:pic>
        <p:nvPicPr>
          <p:cNvPr id="15" name="Picture 14" descr="A poster of a tree&#10;&#10;AI-generated content may be incorrect.">
            <a:extLst>
              <a:ext uri="{FF2B5EF4-FFF2-40B4-BE49-F238E27FC236}">
                <a16:creationId xmlns:a16="http://schemas.microsoft.com/office/drawing/2014/main" id="{49DA3AE9-B21A-7531-5CBB-AA1999F1EA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8687" y="1637058"/>
            <a:ext cx="2570003" cy="3632559"/>
          </a:xfrm>
          <a:prstGeom prst="rect">
            <a:avLst/>
          </a:prstGeom>
        </p:spPr>
      </p:pic>
      <p:pic>
        <p:nvPicPr>
          <p:cNvPr id="17" name="Picture 16" descr="A green tree with white text&#10;&#10;AI-generated content may be incorrect.">
            <a:extLst>
              <a:ext uri="{FF2B5EF4-FFF2-40B4-BE49-F238E27FC236}">
                <a16:creationId xmlns:a16="http://schemas.microsoft.com/office/drawing/2014/main" id="{12E0A4CB-5A1F-C43E-8225-FFEE205073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39805" y="1576925"/>
            <a:ext cx="2579950" cy="3646618"/>
          </a:xfrm>
          <a:prstGeom prst="rect">
            <a:avLst/>
          </a:prstGeom>
        </p:spPr>
      </p:pic>
      <p:sp>
        <p:nvSpPr>
          <p:cNvPr id="18" name="TextBox 17">
            <a:extLst>
              <a:ext uri="{FF2B5EF4-FFF2-40B4-BE49-F238E27FC236}">
                <a16:creationId xmlns:a16="http://schemas.microsoft.com/office/drawing/2014/main" id="{DABDFB2B-2A4D-08D2-3897-4C0F4C53064A}"/>
              </a:ext>
            </a:extLst>
          </p:cNvPr>
          <p:cNvSpPr txBox="1"/>
          <p:nvPr/>
        </p:nvSpPr>
        <p:spPr>
          <a:xfrm>
            <a:off x="613307" y="5373216"/>
            <a:ext cx="1944215" cy="923330"/>
          </a:xfrm>
          <a:prstGeom prst="rect">
            <a:avLst/>
          </a:prstGeom>
          <a:noFill/>
        </p:spPr>
        <p:txBody>
          <a:bodyPr wrap="square" rtlCol="0">
            <a:spAutoFit/>
          </a:bodyPr>
          <a:lstStyle/>
          <a:p>
            <a:pPr algn="ctr"/>
            <a:r>
              <a:rPr lang="en-US"/>
              <a:t>I aim high		    </a:t>
            </a:r>
          </a:p>
        </p:txBody>
      </p:sp>
      <p:sp>
        <p:nvSpPr>
          <p:cNvPr id="19" name="TextBox 18">
            <a:extLst>
              <a:ext uri="{FF2B5EF4-FFF2-40B4-BE49-F238E27FC236}">
                <a16:creationId xmlns:a16="http://schemas.microsoft.com/office/drawing/2014/main" id="{9C9F1E1C-5281-34C8-510E-9A5BFF7865AC}"/>
              </a:ext>
            </a:extLst>
          </p:cNvPr>
          <p:cNvSpPr txBox="1"/>
          <p:nvPr/>
        </p:nvSpPr>
        <p:spPr>
          <a:xfrm>
            <a:off x="3599892" y="5448124"/>
            <a:ext cx="1944215" cy="369332"/>
          </a:xfrm>
          <a:prstGeom prst="rect">
            <a:avLst/>
          </a:prstGeom>
          <a:noFill/>
        </p:spPr>
        <p:txBody>
          <a:bodyPr wrap="square" rtlCol="0">
            <a:spAutoFit/>
          </a:bodyPr>
          <a:lstStyle/>
          <a:p>
            <a:pPr algn="ctr"/>
            <a:r>
              <a:rPr lang="en-US"/>
              <a:t>I am positive</a:t>
            </a:r>
          </a:p>
        </p:txBody>
      </p:sp>
      <p:sp>
        <p:nvSpPr>
          <p:cNvPr id="20" name="TextBox 19">
            <a:extLst>
              <a:ext uri="{FF2B5EF4-FFF2-40B4-BE49-F238E27FC236}">
                <a16:creationId xmlns:a16="http://schemas.microsoft.com/office/drawing/2014/main" id="{A4AF0FCA-C601-5BA9-9481-FCD81361303B}"/>
              </a:ext>
            </a:extLst>
          </p:cNvPr>
          <p:cNvSpPr txBox="1"/>
          <p:nvPr/>
        </p:nvSpPr>
        <p:spPr>
          <a:xfrm>
            <a:off x="6557672" y="5461861"/>
            <a:ext cx="1944215" cy="923330"/>
          </a:xfrm>
          <a:prstGeom prst="rect">
            <a:avLst/>
          </a:prstGeom>
          <a:noFill/>
        </p:spPr>
        <p:txBody>
          <a:bodyPr wrap="square" rtlCol="0">
            <a:spAutoFit/>
          </a:bodyPr>
          <a:lstStyle/>
          <a:p>
            <a:pPr algn="ctr"/>
            <a:r>
              <a:rPr lang="en-US"/>
              <a:t>I am resilient		    </a:t>
            </a:r>
          </a:p>
        </p:txBody>
      </p:sp>
    </p:spTree>
    <p:extLst>
      <p:ext uri="{BB962C8B-B14F-4D97-AF65-F5344CB8AC3E}">
        <p14:creationId xmlns:p14="http://schemas.microsoft.com/office/powerpoint/2010/main" val="2288803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A2E3D-5ACB-459F-B2E2-65FE0685567B}"/>
              </a:ext>
            </a:extLst>
          </p:cNvPr>
          <p:cNvSpPr>
            <a:spLocks noGrp="1"/>
          </p:cNvSpPr>
          <p:nvPr>
            <p:ph type="title"/>
          </p:nvPr>
        </p:nvSpPr>
        <p:spPr>
          <a:xfrm>
            <a:off x="1023195" y="472458"/>
            <a:ext cx="6589199" cy="997072"/>
          </a:xfrm>
        </p:spPr>
        <p:txBody>
          <a:bodyPr>
            <a:normAutofit fontScale="90000"/>
          </a:bodyPr>
          <a:lstStyle/>
          <a:p>
            <a:r>
              <a:rPr lang="en-GB" sz="5400"/>
              <a:t>Safety and Welfare</a:t>
            </a:r>
            <a:br>
              <a:rPr lang="en-GB"/>
            </a:br>
            <a:endParaRPr lang="en-GB"/>
          </a:p>
        </p:txBody>
      </p:sp>
      <p:sp>
        <p:nvSpPr>
          <p:cNvPr id="3" name="Content Placeholder 2">
            <a:extLst>
              <a:ext uri="{FF2B5EF4-FFF2-40B4-BE49-F238E27FC236}">
                <a16:creationId xmlns:a16="http://schemas.microsoft.com/office/drawing/2014/main" id="{A73D2DA9-91EB-4A78-9766-774527C17114}"/>
              </a:ext>
            </a:extLst>
          </p:cNvPr>
          <p:cNvSpPr>
            <a:spLocks noGrp="1"/>
          </p:cNvSpPr>
          <p:nvPr>
            <p:ph idx="1"/>
          </p:nvPr>
        </p:nvSpPr>
        <p:spPr>
          <a:xfrm>
            <a:off x="1040822" y="2104096"/>
            <a:ext cx="7328372" cy="4565264"/>
          </a:xfrm>
        </p:spPr>
        <p:txBody>
          <a:bodyPr>
            <a:normAutofit/>
          </a:bodyPr>
          <a:lstStyle/>
          <a:p>
            <a:pPr marL="118745" indent="0">
              <a:buNone/>
            </a:pPr>
            <a:r>
              <a:rPr lang="en-GB" sz="1600"/>
              <a:t>With safeguarding at the front of our mind, we would like to remind you of our access arrangements:</a:t>
            </a:r>
            <a:endParaRPr lang="en-GB" sz="1600">
              <a:cs typeface="Lucida Sans Unicode"/>
            </a:endParaRPr>
          </a:p>
          <a:p>
            <a:pPr marL="438785"/>
            <a:r>
              <a:rPr lang="en-GB" sz="1600">
                <a:solidFill>
                  <a:srgbClr val="FF0000"/>
                </a:solidFill>
              </a:rPr>
              <a:t>If your child is coming to breakfast club, or morning club such as judo or performance club, they will enter through the side door where a register is taken so we know who is on the school premises.</a:t>
            </a:r>
            <a:endParaRPr lang="en-GB" sz="1600">
              <a:solidFill>
                <a:srgbClr val="FF0000"/>
              </a:solidFill>
              <a:cs typeface="Lucida Sans Unicode"/>
            </a:endParaRPr>
          </a:p>
          <a:p>
            <a:pPr marL="438785"/>
            <a:r>
              <a:rPr lang="en-GB" sz="1600"/>
              <a:t>If your child is coming into school early for any other reason, please make sure your child enters school through the main office where the office staff will make sure they are registered.</a:t>
            </a:r>
            <a:endParaRPr lang="en-GB" sz="1600">
              <a:cs typeface="Lucida Sans Unicode"/>
            </a:endParaRPr>
          </a:p>
          <a:p>
            <a:pPr marL="438785"/>
            <a:r>
              <a:rPr lang="en-GB" sz="1600"/>
              <a:t>We use a coloured lanyard system for all our adults in school (volunteers, staff, trades people, etc) so we know who has permission to be in school. </a:t>
            </a:r>
            <a:endParaRPr lang="en-GB" sz="1600">
              <a:cs typeface="Lucida Sans Unicode"/>
            </a:endParaRPr>
          </a:p>
          <a:p>
            <a:pPr marL="438785"/>
            <a:r>
              <a:rPr lang="en-GB" sz="1600"/>
              <a:t>If you need to see your child's teacher, please book an appointment either with the office or arrange with your class teacher for a mutually convenient time. After school is preferable as in the morning, we want to avoid any delays in starting the school day.</a:t>
            </a:r>
            <a:endParaRPr lang="en-GB" sz="1600">
              <a:cs typeface="Lucida Sans Unicode"/>
            </a:endParaRPr>
          </a:p>
        </p:txBody>
      </p:sp>
      <p:sp>
        <p:nvSpPr>
          <p:cNvPr id="4" name="Rectangle 3">
            <a:extLst>
              <a:ext uri="{FF2B5EF4-FFF2-40B4-BE49-F238E27FC236}">
                <a16:creationId xmlns:a16="http://schemas.microsoft.com/office/drawing/2014/main" id="{53248F6B-3166-41CF-840E-B64174A8B894}"/>
              </a:ext>
            </a:extLst>
          </p:cNvPr>
          <p:cNvSpPr/>
          <p:nvPr/>
        </p:nvSpPr>
        <p:spPr>
          <a:xfrm>
            <a:off x="774806" y="1469530"/>
            <a:ext cx="7685625" cy="646331"/>
          </a:xfrm>
          <a:prstGeom prst="rect">
            <a:avLst/>
          </a:prstGeom>
        </p:spPr>
        <p:txBody>
          <a:bodyPr wrap="square">
            <a:spAutoFit/>
          </a:bodyPr>
          <a:lstStyle/>
          <a:p>
            <a:pPr marL="118745" indent="0" algn="ctr">
              <a:buNone/>
            </a:pPr>
            <a:r>
              <a:rPr lang="en-GB" b="1">
                <a:solidFill>
                  <a:schemeClr val="tx2">
                    <a:lumMod val="60000"/>
                    <a:lumOff val="40000"/>
                  </a:schemeClr>
                </a:solidFill>
              </a:rPr>
              <a:t>Safeguarding is the action that is taken to promote the welfare of children and protect them from harm</a:t>
            </a:r>
            <a:endParaRPr lang="en-US"/>
          </a:p>
        </p:txBody>
      </p:sp>
      <p:sp>
        <p:nvSpPr>
          <p:cNvPr id="5" name="Star: 5 Points 4">
            <a:extLst>
              <a:ext uri="{FF2B5EF4-FFF2-40B4-BE49-F238E27FC236}">
                <a16:creationId xmlns:a16="http://schemas.microsoft.com/office/drawing/2014/main" id="{F32A04E8-B65F-495C-884D-4B3BE09470DF}"/>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4FDD102B-5280-505D-1798-944C725776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E5DD08BF-AA6C-8F53-70C4-6943DE54E059}"/>
              </a:ext>
            </a:extLst>
          </p:cNvPr>
          <p:cNvSpPr txBox="1"/>
          <p:nvPr/>
        </p:nvSpPr>
        <p:spPr>
          <a:xfrm>
            <a:off x="1145764" y="5949280"/>
            <a:ext cx="6957413" cy="369332"/>
          </a:xfrm>
          <a:prstGeom prst="rect">
            <a:avLst/>
          </a:prstGeom>
          <a:noFill/>
        </p:spPr>
        <p:txBody>
          <a:bodyPr wrap="square">
            <a:spAutoFit/>
          </a:bodyPr>
          <a:lstStyle/>
          <a:p>
            <a:r>
              <a:rPr lang="en-GB" sz="1800"/>
              <a:t>Everyone has a responsibility to keep children and young people safe</a:t>
            </a:r>
            <a:endParaRPr lang="en-US"/>
          </a:p>
        </p:txBody>
      </p:sp>
      <p:sp>
        <p:nvSpPr>
          <p:cNvPr id="9" name="TextBox 8">
            <a:extLst>
              <a:ext uri="{FF2B5EF4-FFF2-40B4-BE49-F238E27FC236}">
                <a16:creationId xmlns:a16="http://schemas.microsoft.com/office/drawing/2014/main" id="{FB2073CD-7B62-A607-313A-F72172CDF3A4}"/>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9559617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0F10B-F872-C5FE-2B80-C5C9B5D4A6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CA6020-1910-8050-E162-2689344147D0}"/>
              </a:ext>
            </a:extLst>
          </p:cNvPr>
          <p:cNvSpPr>
            <a:spLocks noGrp="1"/>
          </p:cNvSpPr>
          <p:nvPr>
            <p:ph type="title"/>
          </p:nvPr>
        </p:nvSpPr>
        <p:spPr>
          <a:xfrm>
            <a:off x="1023195" y="472458"/>
            <a:ext cx="6589199" cy="997072"/>
          </a:xfrm>
        </p:spPr>
        <p:txBody>
          <a:bodyPr>
            <a:normAutofit fontScale="90000"/>
          </a:bodyPr>
          <a:lstStyle/>
          <a:p>
            <a:r>
              <a:rPr lang="en-GB" sz="5400"/>
              <a:t>Safety and Welfare</a:t>
            </a:r>
            <a:br>
              <a:rPr lang="en-GB"/>
            </a:br>
            <a:endParaRPr lang="en-GB"/>
          </a:p>
        </p:txBody>
      </p:sp>
      <p:sp>
        <p:nvSpPr>
          <p:cNvPr id="3" name="Content Placeholder 2">
            <a:extLst>
              <a:ext uri="{FF2B5EF4-FFF2-40B4-BE49-F238E27FC236}">
                <a16:creationId xmlns:a16="http://schemas.microsoft.com/office/drawing/2014/main" id="{5BEE2271-2DD1-7E90-CFF1-87A29857F555}"/>
              </a:ext>
            </a:extLst>
          </p:cNvPr>
          <p:cNvSpPr>
            <a:spLocks noGrp="1"/>
          </p:cNvSpPr>
          <p:nvPr>
            <p:ph idx="1"/>
          </p:nvPr>
        </p:nvSpPr>
        <p:spPr>
          <a:xfrm>
            <a:off x="1040822" y="2104096"/>
            <a:ext cx="7328372" cy="4565264"/>
          </a:xfrm>
        </p:spPr>
        <p:txBody>
          <a:bodyPr>
            <a:normAutofit/>
          </a:bodyPr>
          <a:lstStyle/>
          <a:p>
            <a:pPr marL="118745" indent="0">
              <a:buNone/>
            </a:pPr>
            <a:r>
              <a:rPr lang="en-GB" sz="1600"/>
              <a:t>With safeguarding at the front of our mind, we would like to remind you of our access arrangements:</a:t>
            </a:r>
            <a:endParaRPr lang="en-GB" sz="1600">
              <a:cs typeface="Lucida Sans Unicode"/>
            </a:endParaRPr>
          </a:p>
          <a:p>
            <a:pPr marL="438785"/>
            <a:r>
              <a:rPr lang="en-GB" sz="1600"/>
              <a:t>Please be aware that when wanting to speak to a teacher after school, you will need to wait until the class is dismissed.</a:t>
            </a:r>
            <a:endParaRPr lang="en-GB" sz="1600">
              <a:cs typeface="Lucida Sans Unicode"/>
            </a:endParaRPr>
          </a:p>
          <a:p>
            <a:pPr marL="438785"/>
            <a:r>
              <a:rPr lang="en-GB" sz="1600"/>
              <a:t>Parents should not enter the school building unless they have a pre-arranged appointment or are accompanied by a member of staff.</a:t>
            </a:r>
            <a:endParaRPr lang="en-GB" sz="1600">
              <a:cs typeface="Lucida Sans Unicode"/>
            </a:endParaRPr>
          </a:p>
          <a:p>
            <a:pPr marL="438785"/>
            <a:r>
              <a:rPr lang="en-GB" sz="1600"/>
              <a:t>May we remind you that the adventure playground is out of bounds </a:t>
            </a:r>
            <a:r>
              <a:rPr lang="en-GB" sz="1600" b="1"/>
              <a:t>before</a:t>
            </a:r>
            <a:r>
              <a:rPr lang="en-GB" sz="1600"/>
              <a:t> </a:t>
            </a:r>
            <a:r>
              <a:rPr lang="en-GB" sz="1600" b="1"/>
              <a:t>and after</a:t>
            </a:r>
            <a:r>
              <a:rPr lang="en-GB" sz="1600"/>
              <a:t> school and </a:t>
            </a:r>
            <a:r>
              <a:rPr lang="en-GB" sz="1600" b="1"/>
              <a:t>no-one</a:t>
            </a:r>
            <a:r>
              <a:rPr lang="en-GB" sz="1600"/>
              <a:t> should be on their scooters and bikes as they enter the school gates to avoid collisions.</a:t>
            </a:r>
            <a:endParaRPr lang="en-GB" sz="1600">
              <a:cs typeface="Lucida Sans Unicode"/>
            </a:endParaRPr>
          </a:p>
          <a:p>
            <a:pPr marL="438785"/>
            <a:r>
              <a:rPr lang="en-GB" sz="1600"/>
              <a:t>Any emergencies or illnesses need to be recorded through the office.</a:t>
            </a:r>
            <a:endParaRPr lang="en-GB" sz="1600">
              <a:cs typeface="Lucida Sans Unicode"/>
            </a:endParaRPr>
          </a:p>
        </p:txBody>
      </p:sp>
      <p:sp>
        <p:nvSpPr>
          <p:cNvPr id="4" name="Rectangle 3">
            <a:extLst>
              <a:ext uri="{FF2B5EF4-FFF2-40B4-BE49-F238E27FC236}">
                <a16:creationId xmlns:a16="http://schemas.microsoft.com/office/drawing/2014/main" id="{F2392608-017C-EEEC-D0EE-7A901351AD22}"/>
              </a:ext>
            </a:extLst>
          </p:cNvPr>
          <p:cNvSpPr/>
          <p:nvPr/>
        </p:nvSpPr>
        <p:spPr>
          <a:xfrm>
            <a:off x="774806" y="1469530"/>
            <a:ext cx="7685625" cy="646331"/>
          </a:xfrm>
          <a:prstGeom prst="rect">
            <a:avLst/>
          </a:prstGeom>
        </p:spPr>
        <p:txBody>
          <a:bodyPr wrap="square">
            <a:spAutoFit/>
          </a:bodyPr>
          <a:lstStyle/>
          <a:p>
            <a:pPr marL="118745" indent="0" algn="ctr">
              <a:buNone/>
            </a:pPr>
            <a:r>
              <a:rPr lang="en-GB" b="1">
                <a:solidFill>
                  <a:schemeClr val="tx2">
                    <a:lumMod val="60000"/>
                    <a:lumOff val="40000"/>
                  </a:schemeClr>
                </a:solidFill>
              </a:rPr>
              <a:t>Safeguarding is the action that is taken to promote the welfare of children and protect them from harm</a:t>
            </a:r>
            <a:endParaRPr lang="en-US"/>
          </a:p>
        </p:txBody>
      </p:sp>
      <p:sp>
        <p:nvSpPr>
          <p:cNvPr id="5" name="Star: 5 Points 4">
            <a:extLst>
              <a:ext uri="{FF2B5EF4-FFF2-40B4-BE49-F238E27FC236}">
                <a16:creationId xmlns:a16="http://schemas.microsoft.com/office/drawing/2014/main" id="{FEF12021-B236-CB01-8617-74B0BA391A61}"/>
              </a:ext>
            </a:extLst>
          </p:cNvPr>
          <p:cNvSpPr/>
          <p:nvPr/>
        </p:nvSpPr>
        <p:spPr>
          <a:xfrm>
            <a:off x="8306680" y="594928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E50E8D85-919E-4993-4F3F-EF21D24249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7E572A41-CEB8-71AA-3935-79370866DC6C}"/>
              </a:ext>
            </a:extLst>
          </p:cNvPr>
          <p:cNvSpPr txBox="1"/>
          <p:nvPr/>
        </p:nvSpPr>
        <p:spPr>
          <a:xfrm>
            <a:off x="1145764" y="5949280"/>
            <a:ext cx="6957413" cy="369332"/>
          </a:xfrm>
          <a:prstGeom prst="rect">
            <a:avLst/>
          </a:prstGeom>
          <a:noFill/>
        </p:spPr>
        <p:txBody>
          <a:bodyPr wrap="square">
            <a:spAutoFit/>
          </a:bodyPr>
          <a:lstStyle/>
          <a:p>
            <a:r>
              <a:rPr lang="en-GB" sz="1800"/>
              <a:t>Everyone has a responsibility to keep children and young people safe</a:t>
            </a:r>
            <a:endParaRPr lang="en-US"/>
          </a:p>
        </p:txBody>
      </p:sp>
      <p:sp>
        <p:nvSpPr>
          <p:cNvPr id="9" name="TextBox 8">
            <a:extLst>
              <a:ext uri="{FF2B5EF4-FFF2-40B4-BE49-F238E27FC236}">
                <a16:creationId xmlns:a16="http://schemas.microsoft.com/office/drawing/2014/main" id="{5DC7C92E-61A0-9967-9A4D-101B275B8D57}"/>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7273207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CA074-DDD7-4FAF-B124-F0423CA4D49C}"/>
              </a:ext>
            </a:extLst>
          </p:cNvPr>
          <p:cNvSpPr>
            <a:spLocks noGrp="1"/>
          </p:cNvSpPr>
          <p:nvPr>
            <p:ph type="title"/>
          </p:nvPr>
        </p:nvSpPr>
        <p:spPr/>
        <p:txBody>
          <a:bodyPr>
            <a:normAutofit/>
          </a:bodyPr>
          <a:lstStyle/>
          <a:p>
            <a:r>
              <a:rPr lang="en-GB" sz="5400"/>
              <a:t>Policies and Practices</a:t>
            </a:r>
          </a:p>
        </p:txBody>
      </p:sp>
      <p:sp>
        <p:nvSpPr>
          <p:cNvPr id="3" name="Content Placeholder 2">
            <a:extLst>
              <a:ext uri="{FF2B5EF4-FFF2-40B4-BE49-F238E27FC236}">
                <a16:creationId xmlns:a16="http://schemas.microsoft.com/office/drawing/2014/main" id="{B7CE0CC6-E963-4589-82D2-48137E1623D8}"/>
              </a:ext>
            </a:extLst>
          </p:cNvPr>
          <p:cNvSpPr>
            <a:spLocks noGrp="1"/>
          </p:cNvSpPr>
          <p:nvPr>
            <p:ph idx="1"/>
          </p:nvPr>
        </p:nvSpPr>
        <p:spPr/>
        <p:txBody>
          <a:bodyPr>
            <a:normAutofit lnSpcReduction="10000"/>
          </a:bodyPr>
          <a:lstStyle/>
          <a:p>
            <a:pPr marL="404495" indent="-285750"/>
            <a:r>
              <a:rPr lang="en-GB"/>
              <a:t>Our behaviour strategy uses a </a:t>
            </a:r>
            <a:r>
              <a:rPr lang="en-GB" b="1"/>
              <a:t>therapeutic approach </a:t>
            </a:r>
            <a:r>
              <a:rPr lang="en-GB"/>
              <a:t>to behaviour with the aim of promoting positive behaviour.  When necessary, we use a Behaviour Steps method to identify appropriate educational and protective consequences. Please see the website for more information.</a:t>
            </a:r>
            <a:endParaRPr lang="en-GB" sz="2800" b="1"/>
          </a:p>
          <a:p>
            <a:pPr marL="404495" indent="-285750"/>
            <a:endParaRPr lang="en-GB" b="1">
              <a:cs typeface="Lucida Sans Unicode"/>
            </a:endParaRPr>
          </a:p>
          <a:p>
            <a:pPr marL="404495" indent="-285750"/>
            <a:r>
              <a:rPr lang="en-GB"/>
              <a:t>All medication needs to go through the office where parents or carers will need to complete a medical consent form. We do keep certain medical equipment in the classroom for those children that have a medical plan.</a:t>
            </a:r>
            <a:endParaRPr lang="en-GB">
              <a:cs typeface="Lucida Sans Unicode"/>
            </a:endParaRPr>
          </a:p>
          <a:p>
            <a:pPr marL="404495" indent="-285750"/>
            <a:endParaRPr lang="en-GB">
              <a:cs typeface="Lucida Sans Unicode"/>
            </a:endParaRPr>
          </a:p>
          <a:p>
            <a:pPr marL="404495" indent="-285750"/>
            <a:r>
              <a:rPr lang="en-GB"/>
              <a:t>We have a firm no bullying policy at Churchend Primary Academy. Please talk to your child’s teacher as the first port of call if any problems occur, so we can sort these out appropriately and in a timely manner.</a:t>
            </a:r>
            <a:endParaRPr lang="en-GB">
              <a:cs typeface="Lucida Sans Unicode"/>
            </a:endParaRPr>
          </a:p>
        </p:txBody>
      </p:sp>
      <p:sp>
        <p:nvSpPr>
          <p:cNvPr id="4" name="Star: 5 Points 3">
            <a:extLst>
              <a:ext uri="{FF2B5EF4-FFF2-40B4-BE49-F238E27FC236}">
                <a16:creationId xmlns:a16="http://schemas.microsoft.com/office/drawing/2014/main" id="{16B0FFF7-61DD-4A54-8967-00B137BAD98D}"/>
              </a:ext>
            </a:extLst>
          </p:cNvPr>
          <p:cNvSpPr/>
          <p:nvPr/>
        </p:nvSpPr>
        <p:spPr>
          <a:xfrm>
            <a:off x="8279904" y="6061737"/>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FFC779D8-DFCB-82C1-D2BF-48D931394D3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6455BAE9-B18E-9696-FD91-B5420EBA38B4}"/>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386996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128" y="406523"/>
            <a:ext cx="8229600" cy="1252728"/>
          </a:xfrm>
        </p:spPr>
        <p:txBody>
          <a:bodyPr>
            <a:normAutofit/>
          </a:bodyPr>
          <a:lstStyle/>
          <a:p>
            <a:r>
              <a:rPr lang="en-GB" sz="5400"/>
              <a:t>Communication</a:t>
            </a:r>
          </a:p>
        </p:txBody>
      </p:sp>
      <p:sp>
        <p:nvSpPr>
          <p:cNvPr id="4" name="Rectangle 3"/>
          <p:cNvSpPr/>
          <p:nvPr/>
        </p:nvSpPr>
        <p:spPr>
          <a:xfrm>
            <a:off x="611560" y="1661187"/>
            <a:ext cx="7903790" cy="4247317"/>
          </a:xfrm>
          <a:prstGeom prst="rect">
            <a:avLst/>
          </a:prstGeom>
        </p:spPr>
        <p:txBody>
          <a:bodyPr wrap="square" lIns="91440" tIns="45720" rIns="91440" bIns="45720" anchor="t">
            <a:spAutoFit/>
          </a:bodyPr>
          <a:lstStyle/>
          <a:p>
            <a:pPr>
              <a:buClr>
                <a:schemeClr val="accent1"/>
              </a:buClr>
            </a:pPr>
            <a:endParaRPr lang="en-GB" b="1" dirty="0"/>
          </a:p>
          <a:p>
            <a:pPr marL="342900" indent="-342900">
              <a:buClr>
                <a:schemeClr val="accent1"/>
              </a:buClr>
              <a:buFont typeface="Arial" panose="020B0604020202020204" pitchFamily="34" charset="0"/>
              <a:buChar char="•"/>
            </a:pPr>
            <a:r>
              <a:rPr lang="en-GB" sz="2000" b="1" dirty="0"/>
              <a:t>Our website</a:t>
            </a:r>
          </a:p>
          <a:p>
            <a:pPr marL="342900" indent="-342900">
              <a:buClr>
                <a:schemeClr val="accent1"/>
              </a:buClr>
              <a:buFont typeface="Arial" panose="020B0604020202020204" pitchFamily="34" charset="0"/>
              <a:buChar char="•"/>
            </a:pPr>
            <a:r>
              <a:rPr lang="en-GB" sz="2000" b="1" dirty="0"/>
              <a:t>School text messages</a:t>
            </a:r>
            <a:endParaRPr lang="en-GB" sz="2000" dirty="0"/>
          </a:p>
          <a:p>
            <a:pPr marL="342900" indent="-342900">
              <a:buClr>
                <a:schemeClr val="accent1"/>
              </a:buClr>
              <a:buFont typeface="Arial" panose="020B0604020202020204" pitchFamily="34" charset="0"/>
              <a:buChar char="•"/>
            </a:pPr>
            <a:r>
              <a:rPr lang="en-GB" sz="2000" b="1" dirty="0"/>
              <a:t>Letters or Emails</a:t>
            </a:r>
            <a:endParaRPr lang="en-GB" sz="2000" dirty="0"/>
          </a:p>
          <a:p>
            <a:pPr marL="342900" indent="-342900">
              <a:buClr>
                <a:schemeClr val="accent1"/>
              </a:buClr>
              <a:buFont typeface="Arial" panose="020B0604020202020204" pitchFamily="34" charset="0"/>
              <a:buChar char="•"/>
            </a:pPr>
            <a:r>
              <a:rPr lang="en-GB" sz="2000" b="1" dirty="0">
                <a:cs typeface="Lucida Sans Unicode"/>
              </a:rPr>
              <a:t>Monthly School Newsletter from Mrs </a:t>
            </a:r>
            <a:r>
              <a:rPr lang="en-GB" sz="2000" b="1" dirty="0" err="1">
                <a:cs typeface="Lucida Sans Unicode"/>
              </a:rPr>
              <a:t>Slocombe</a:t>
            </a:r>
            <a:endParaRPr lang="en-GB" sz="2000" b="1" dirty="0"/>
          </a:p>
          <a:p>
            <a:pPr marL="342900" indent="-342900">
              <a:buClr>
                <a:schemeClr val="accent1"/>
              </a:buClr>
              <a:buFont typeface="Arial" panose="020B0604020202020204" pitchFamily="34" charset="0"/>
              <a:buChar char="•"/>
            </a:pPr>
            <a:r>
              <a:rPr lang="en-GB" sz="2000" b="1" dirty="0"/>
              <a:t>Parent Consultations </a:t>
            </a:r>
            <a:r>
              <a:rPr lang="en-GB" sz="2000" dirty="0"/>
              <a:t>- twice a year in the Autumn and Spring</a:t>
            </a:r>
          </a:p>
          <a:p>
            <a:pPr marL="342900" indent="-342900">
              <a:buClr>
                <a:schemeClr val="accent1"/>
              </a:buClr>
              <a:buFont typeface="Arial" panose="020B0604020202020204" pitchFamily="34" charset="0"/>
              <a:buChar char="•"/>
            </a:pPr>
            <a:r>
              <a:rPr lang="en-GB" sz="2000" b="1" dirty="0"/>
              <a:t>Reports </a:t>
            </a:r>
            <a:r>
              <a:rPr lang="en-GB" sz="2000" dirty="0"/>
              <a:t>- Summer term</a:t>
            </a:r>
          </a:p>
          <a:p>
            <a:pPr marL="342900" indent="-342900">
              <a:buClr>
                <a:schemeClr val="accent1"/>
              </a:buClr>
              <a:buFont typeface="Arial" panose="020B0604020202020204" pitchFamily="34" charset="0"/>
              <a:buChar char="•"/>
            </a:pPr>
            <a:r>
              <a:rPr lang="en-GB" sz="2000" b="1" dirty="0"/>
              <a:t>Informal -</a:t>
            </a:r>
            <a:r>
              <a:rPr lang="en-GB" sz="2000" dirty="0"/>
              <a:t> morning messages and conversations at dismissal </a:t>
            </a:r>
            <a:endParaRPr lang="en-GB" sz="2000" dirty="0">
              <a:cs typeface="Lucida Sans Unicode"/>
            </a:endParaRPr>
          </a:p>
          <a:p>
            <a:pPr marL="342900" indent="-342900">
              <a:buClr>
                <a:schemeClr val="accent1"/>
              </a:buClr>
              <a:buFont typeface="Arial" panose="020B0604020202020204" pitchFamily="34" charset="0"/>
              <a:buChar char="•"/>
            </a:pPr>
            <a:r>
              <a:rPr lang="en-GB" sz="2000" b="1" dirty="0"/>
              <a:t>Class teacher – </a:t>
            </a:r>
            <a:r>
              <a:rPr lang="en-GB" sz="2000" dirty="0"/>
              <a:t>please communicate with the class teacher about any concerns you have first.</a:t>
            </a:r>
            <a:endParaRPr lang="en-GB" sz="2000" dirty="0">
              <a:cs typeface="Lucida Sans Unicode"/>
            </a:endParaRPr>
          </a:p>
          <a:p>
            <a:endParaRPr lang="en-GB" dirty="0">
              <a:cs typeface="Lucida Sans Unicode"/>
            </a:endParaRPr>
          </a:p>
          <a:p>
            <a:r>
              <a:rPr lang="en-GB" b="1" dirty="0"/>
              <a:t>Please try to put phones away and remove headphones when you pick your child up from school, they will be excited to tell you about their day.</a:t>
            </a:r>
            <a:br>
              <a:rPr lang="en-GB" b="1" dirty="0"/>
            </a:br>
            <a:endParaRPr lang="en-GB" dirty="0"/>
          </a:p>
        </p:txBody>
      </p:sp>
      <p:sp>
        <p:nvSpPr>
          <p:cNvPr id="6" name="Star: 5 Points 5">
            <a:extLst>
              <a:ext uri="{FF2B5EF4-FFF2-40B4-BE49-F238E27FC236}">
                <a16:creationId xmlns:a16="http://schemas.microsoft.com/office/drawing/2014/main" id="{B7589F60-6D58-4D08-AB42-C3E506523376}"/>
              </a:ext>
            </a:extLst>
          </p:cNvPr>
          <p:cNvSpPr/>
          <p:nvPr/>
        </p:nvSpPr>
        <p:spPr>
          <a:xfrm>
            <a:off x="8306680" y="605714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9F477E69-470C-E1D4-202B-E81F45F6EFD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5" name="Picture 4">
            <a:extLst>
              <a:ext uri="{FF2B5EF4-FFF2-40B4-BE49-F238E27FC236}">
                <a16:creationId xmlns:a16="http://schemas.microsoft.com/office/drawing/2014/main" id="{4D15326D-7C76-4254-89AD-E9B866367DD8}"/>
              </a:ext>
            </a:extLst>
          </p:cNvPr>
          <p:cNvPicPr>
            <a:picLocks noChangeAspect="1"/>
          </p:cNvPicPr>
          <p:nvPr/>
        </p:nvPicPr>
        <p:blipFill rotWithShape="1">
          <a:blip r:embed="rId3"/>
          <a:srcRect l="1176" t="15001" r="1187" b="5578"/>
          <a:stretch/>
        </p:blipFill>
        <p:spPr>
          <a:xfrm>
            <a:off x="5508104" y="707345"/>
            <a:ext cx="3419826" cy="1564758"/>
          </a:xfrm>
          <a:prstGeom prst="rect">
            <a:avLst/>
          </a:prstGeom>
        </p:spPr>
      </p:pic>
      <p:sp>
        <p:nvSpPr>
          <p:cNvPr id="8" name="TextBox 7">
            <a:extLst>
              <a:ext uri="{FF2B5EF4-FFF2-40B4-BE49-F238E27FC236}">
                <a16:creationId xmlns:a16="http://schemas.microsoft.com/office/drawing/2014/main" id="{DBC4B6DA-237F-312A-09FA-80964C7F7094}"/>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692456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74460"/>
            <a:ext cx="8280920" cy="923330"/>
          </a:xfrm>
          <a:prstGeom prst="rect">
            <a:avLst/>
          </a:prstGeom>
          <a:noFill/>
        </p:spPr>
        <p:txBody>
          <a:bodyPr wrap="square" rtlCol="0">
            <a:spAutoFit/>
          </a:bodyPr>
          <a:lstStyle/>
          <a:p>
            <a:r>
              <a:rPr lang="en-GB" sz="5400">
                <a:latin typeface="+mj-lt"/>
              </a:rPr>
              <a:t>Key Times of the School Day</a:t>
            </a:r>
          </a:p>
        </p:txBody>
      </p:sp>
      <p:sp>
        <p:nvSpPr>
          <p:cNvPr id="3" name="TextBox 2"/>
          <p:cNvSpPr txBox="1"/>
          <p:nvPr/>
        </p:nvSpPr>
        <p:spPr>
          <a:xfrm>
            <a:off x="539552" y="1091673"/>
            <a:ext cx="8280920" cy="5047536"/>
          </a:xfrm>
          <a:prstGeom prst="rect">
            <a:avLst/>
          </a:prstGeom>
          <a:noFill/>
        </p:spPr>
        <p:txBody>
          <a:bodyPr wrap="square" rtlCol="0">
            <a:spAutoFit/>
          </a:bodyPr>
          <a:lstStyle/>
          <a:p>
            <a:r>
              <a:rPr lang="en-GB" sz="1600" dirty="0"/>
              <a:t>8:35am         School gates open.</a:t>
            </a:r>
          </a:p>
          <a:p>
            <a:endParaRPr lang="en-GB" sz="1600" dirty="0"/>
          </a:p>
          <a:p>
            <a:r>
              <a:rPr lang="en-GB" sz="1600" dirty="0"/>
              <a:t>8:40am 	   Morning task – arithmetic skills  </a:t>
            </a:r>
          </a:p>
          <a:p>
            <a:endParaRPr lang="en-GB" sz="1600" dirty="0"/>
          </a:p>
          <a:p>
            <a:r>
              <a:rPr lang="en-GB" sz="1600" dirty="0"/>
              <a:t>8:45am         No more entry via school gates as classroom doors are closed. Registration</a:t>
            </a:r>
          </a:p>
          <a:p>
            <a:endParaRPr lang="en-GB" sz="1600" dirty="0"/>
          </a:p>
          <a:p>
            <a:r>
              <a:rPr lang="en-GB" sz="1600" dirty="0"/>
              <a:t>8:50am          School gates are closed.</a:t>
            </a:r>
          </a:p>
          <a:p>
            <a:endParaRPr lang="en-GB" sz="1600" dirty="0"/>
          </a:p>
          <a:p>
            <a:r>
              <a:rPr lang="en-GB" sz="1600" dirty="0"/>
              <a:t>8:55 -9:14am  Children arriving after 8:55am and until 9:14am are marked as ‘Late’</a:t>
            </a:r>
          </a:p>
          <a:p>
            <a:endParaRPr lang="en-GB" sz="1600" dirty="0"/>
          </a:p>
          <a:p>
            <a:r>
              <a:rPr lang="en-GB" sz="1600" dirty="0"/>
              <a:t>9:15am          Children arriving after this time is marked as ‘absent’ for the session. This is an </a:t>
            </a:r>
            <a:r>
              <a:rPr lang="en-GB" sz="1600" u="sng" dirty="0"/>
              <a:t>unauthorised</a:t>
            </a:r>
            <a:r>
              <a:rPr lang="en-GB" sz="1600" dirty="0"/>
              <a:t> absence. </a:t>
            </a:r>
            <a:r>
              <a:rPr lang="en-GB" sz="1600" dirty="0" err="1"/>
              <a:t>NB:If</a:t>
            </a:r>
            <a:r>
              <a:rPr lang="en-GB" sz="1600" dirty="0"/>
              <a:t> the gates are closed and pupils are signed in in the school office, they are only marked as late after 8:55am/9.15am</a:t>
            </a:r>
          </a:p>
          <a:p>
            <a:endParaRPr lang="en-GB" sz="1600" dirty="0"/>
          </a:p>
          <a:p>
            <a:r>
              <a:rPr lang="en-GB" sz="1600" dirty="0"/>
              <a:t>3:15pm           End of school day – children are allowed to walk home by themselves </a:t>
            </a:r>
            <a:r>
              <a:rPr lang="en-GB" sz="1600" b="1" u="sng" dirty="0"/>
              <a:t>as long as the school has written permission.</a:t>
            </a:r>
          </a:p>
          <a:p>
            <a:endParaRPr lang="en-GB" sz="1600" dirty="0"/>
          </a:p>
          <a:p>
            <a:r>
              <a:rPr lang="en-GB" sz="1600" dirty="0">
                <a:solidFill>
                  <a:srgbClr val="FF0000"/>
                </a:solidFill>
              </a:rPr>
              <a:t>3:40pm</a:t>
            </a:r>
            <a:r>
              <a:rPr lang="en-GB" sz="1600" dirty="0"/>
              <a:t>          Children not collected by this time will be taken to our After School Club and will incur cost of the session.</a:t>
            </a:r>
          </a:p>
          <a:p>
            <a:endParaRPr lang="en-GB" dirty="0"/>
          </a:p>
        </p:txBody>
      </p:sp>
      <p:pic>
        <p:nvPicPr>
          <p:cNvPr id="10" name="Picture 9" descr="A logo for a primary school&#10;&#10;AI-generated content may be incorrect.">
            <a:extLst>
              <a:ext uri="{FF2B5EF4-FFF2-40B4-BE49-F238E27FC236}">
                <a16:creationId xmlns:a16="http://schemas.microsoft.com/office/drawing/2014/main" id="{7BECDAEB-CE42-2090-D9B6-E0C68CC77A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13" name="Star: 5 Points 5">
            <a:extLst>
              <a:ext uri="{FF2B5EF4-FFF2-40B4-BE49-F238E27FC236}">
                <a16:creationId xmlns:a16="http://schemas.microsoft.com/office/drawing/2014/main" id="{C5C188A5-42BB-E7AA-418C-A06430D06429}"/>
              </a:ext>
            </a:extLst>
          </p:cNvPr>
          <p:cNvSpPr/>
          <p:nvPr/>
        </p:nvSpPr>
        <p:spPr>
          <a:xfrm>
            <a:off x="8306680" y="605714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sp>
        <p:nvSpPr>
          <p:cNvPr id="14" name="TextBox 13">
            <a:extLst>
              <a:ext uri="{FF2B5EF4-FFF2-40B4-BE49-F238E27FC236}">
                <a16:creationId xmlns:a16="http://schemas.microsoft.com/office/drawing/2014/main" id="{E00567BA-4997-1181-3C2C-E01D6F0AAD0A}"/>
              </a:ext>
            </a:extLst>
          </p:cNvPr>
          <p:cNvSpPr txBox="1"/>
          <p:nvPr/>
        </p:nvSpPr>
        <p:spPr>
          <a:xfrm>
            <a:off x="539552" y="5805264"/>
            <a:ext cx="7488832" cy="1077218"/>
          </a:xfrm>
          <a:prstGeom prst="rect">
            <a:avLst/>
          </a:prstGeom>
          <a:noFill/>
        </p:spPr>
        <p:txBody>
          <a:bodyPr wrap="square" rtlCol="0">
            <a:spAutoFit/>
          </a:bodyPr>
          <a:lstStyle/>
          <a:p>
            <a:pPr algn="ctr"/>
            <a:r>
              <a:rPr lang="en-US" sz="3200" dirty="0">
                <a:solidFill>
                  <a:srgbClr val="0070C0"/>
                </a:solidFill>
              </a:rPr>
              <a:t>Attendance matters – please ensure your child is on time to school every day!</a:t>
            </a:r>
          </a:p>
        </p:txBody>
      </p:sp>
      <p:sp>
        <p:nvSpPr>
          <p:cNvPr id="5" name="TextBox 4">
            <a:extLst>
              <a:ext uri="{FF2B5EF4-FFF2-40B4-BE49-F238E27FC236}">
                <a16:creationId xmlns:a16="http://schemas.microsoft.com/office/drawing/2014/main" id="{4D010125-BE19-876A-A2FE-E407AF26EEFB}"/>
              </a:ext>
            </a:extLst>
          </p:cNvPr>
          <p:cNvSpPr txBox="1"/>
          <p:nvPr/>
        </p:nvSpPr>
        <p:spPr>
          <a:xfrm>
            <a:off x="7822655" y="17380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2998410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7DC2B-0ACA-4189-B8A5-811284C8E65E}"/>
              </a:ext>
            </a:extLst>
          </p:cNvPr>
          <p:cNvSpPr>
            <a:spLocks noGrp="1"/>
          </p:cNvSpPr>
          <p:nvPr>
            <p:ph type="title"/>
          </p:nvPr>
        </p:nvSpPr>
        <p:spPr/>
        <p:txBody>
          <a:bodyPr>
            <a:normAutofit/>
          </a:bodyPr>
          <a:lstStyle/>
          <a:p>
            <a:r>
              <a:rPr lang="en-GB" sz="5400"/>
              <a:t>Curriculum - English</a:t>
            </a:r>
          </a:p>
        </p:txBody>
      </p:sp>
      <p:sp>
        <p:nvSpPr>
          <p:cNvPr id="3" name="Content Placeholder 2">
            <a:extLst>
              <a:ext uri="{FF2B5EF4-FFF2-40B4-BE49-F238E27FC236}">
                <a16:creationId xmlns:a16="http://schemas.microsoft.com/office/drawing/2014/main" id="{F21C8EE9-C075-4402-8A81-65392B4678F3}"/>
              </a:ext>
            </a:extLst>
          </p:cNvPr>
          <p:cNvSpPr>
            <a:spLocks noGrp="1"/>
          </p:cNvSpPr>
          <p:nvPr>
            <p:ph sz="half" idx="1"/>
          </p:nvPr>
        </p:nvSpPr>
        <p:spPr>
          <a:xfrm>
            <a:off x="718848" y="1545301"/>
            <a:ext cx="7587832" cy="3767397"/>
          </a:xfrm>
        </p:spPr>
        <p:txBody>
          <a:bodyPr>
            <a:normAutofit lnSpcReduction="10000"/>
          </a:bodyPr>
          <a:lstStyle/>
          <a:p>
            <a:r>
              <a:rPr lang="en-GB" sz="2200"/>
              <a:t>We follow the National Curriculum for English</a:t>
            </a:r>
          </a:p>
          <a:p>
            <a:r>
              <a:rPr lang="en-GB" sz="2200"/>
              <a:t>We use high quality texts and first hand experiences to inspire and learn writing skills.</a:t>
            </a:r>
          </a:p>
          <a:p>
            <a:endParaRPr lang="en-GB"/>
          </a:p>
        </p:txBody>
      </p:sp>
      <p:sp>
        <p:nvSpPr>
          <p:cNvPr id="6" name="Content Placeholder 3">
            <a:extLst>
              <a:ext uri="{FF2B5EF4-FFF2-40B4-BE49-F238E27FC236}">
                <a16:creationId xmlns:a16="http://schemas.microsoft.com/office/drawing/2014/main" id="{48CD5163-82F8-4AD9-BC46-ACE9D436EBA2}"/>
              </a:ext>
            </a:extLst>
          </p:cNvPr>
          <p:cNvSpPr>
            <a:spLocks noGrp="1"/>
          </p:cNvSpPr>
          <p:nvPr>
            <p:ph sz="half" idx="2"/>
          </p:nvPr>
        </p:nvSpPr>
        <p:spPr>
          <a:xfrm>
            <a:off x="721452" y="2636912"/>
            <a:ext cx="4095682" cy="3106997"/>
          </a:xfrm>
          <a:solidFill>
            <a:srgbClr val="FFFF00"/>
          </a:solidFill>
        </p:spPr>
        <p:txBody>
          <a:bodyPr vert="horz" lIns="91440" tIns="45720" rIns="91440" bIns="45720" rtlCol="0" anchor="t">
            <a:normAutofit lnSpcReduction="10000"/>
          </a:bodyPr>
          <a:lstStyle/>
          <a:p>
            <a:pPr marL="0" indent="0">
              <a:buNone/>
            </a:pPr>
            <a:r>
              <a:rPr lang="en-GB" b="1" dirty="0"/>
              <a:t>Focus areas:</a:t>
            </a:r>
          </a:p>
          <a:p>
            <a:r>
              <a:rPr lang="en-GB" dirty="0"/>
              <a:t>Creative and extended writing  </a:t>
            </a:r>
          </a:p>
          <a:p>
            <a:r>
              <a:rPr lang="en-GB" dirty="0"/>
              <a:t>Grammar and Spellings</a:t>
            </a:r>
          </a:p>
          <a:p>
            <a:r>
              <a:rPr lang="en-GB" dirty="0"/>
              <a:t>Master readers</a:t>
            </a:r>
          </a:p>
          <a:p>
            <a:endParaRPr lang="en-GB" dirty="0"/>
          </a:p>
          <a:p>
            <a:r>
              <a:rPr lang="en-GB" dirty="0"/>
              <a:t>If your child is reading a book in school, please can you try to avoid watching the film at home until we have finished </a:t>
            </a:r>
          </a:p>
        </p:txBody>
      </p:sp>
      <p:sp>
        <p:nvSpPr>
          <p:cNvPr id="7" name="Content Placeholder 3">
            <a:extLst>
              <a:ext uri="{FF2B5EF4-FFF2-40B4-BE49-F238E27FC236}">
                <a16:creationId xmlns:a16="http://schemas.microsoft.com/office/drawing/2014/main" id="{31E985B1-72F6-4948-9C30-34295B530045}"/>
              </a:ext>
            </a:extLst>
          </p:cNvPr>
          <p:cNvSpPr txBox="1">
            <a:spLocks/>
          </p:cNvSpPr>
          <p:nvPr/>
        </p:nvSpPr>
        <p:spPr>
          <a:xfrm>
            <a:off x="4911177" y="3140967"/>
            <a:ext cx="3827551" cy="2597359"/>
          </a:xfrm>
          <a:prstGeom prst="rect">
            <a:avLst/>
          </a:prstGeom>
          <a:solidFill>
            <a:srgbClr val="FFC000"/>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b="1" dirty="0"/>
              <a:t>Grammar focus areas:</a:t>
            </a:r>
          </a:p>
          <a:p>
            <a:r>
              <a:rPr lang="en-GB" dirty="0"/>
              <a:t>Consolidation of previously learned grammar</a:t>
            </a:r>
          </a:p>
          <a:p>
            <a:r>
              <a:rPr lang="en-GB" dirty="0"/>
              <a:t>Punctuation to include colons, semicolons and parenthesis </a:t>
            </a:r>
          </a:p>
          <a:p>
            <a:r>
              <a:rPr lang="en-GB" dirty="0"/>
              <a:t>Complex sentences</a:t>
            </a:r>
          </a:p>
          <a:p>
            <a:r>
              <a:rPr lang="en-GB" dirty="0"/>
              <a:t>Active and passive voice</a:t>
            </a:r>
          </a:p>
        </p:txBody>
      </p:sp>
      <p:sp>
        <p:nvSpPr>
          <p:cNvPr id="8" name="Star: 5 Points 7">
            <a:extLst>
              <a:ext uri="{FF2B5EF4-FFF2-40B4-BE49-F238E27FC236}">
                <a16:creationId xmlns:a16="http://schemas.microsoft.com/office/drawing/2014/main" id="{270817F1-6847-4F91-895B-64ECA17ED9AE}"/>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4" name="Picture 3" descr="A logo for a primary school&#10;&#10;AI-generated content may be incorrect.">
            <a:extLst>
              <a:ext uri="{FF2B5EF4-FFF2-40B4-BE49-F238E27FC236}">
                <a16:creationId xmlns:a16="http://schemas.microsoft.com/office/drawing/2014/main" id="{3C62C21A-69D5-546D-86E0-9B0CD8D353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9" name="TextBox 8">
            <a:extLst>
              <a:ext uri="{FF2B5EF4-FFF2-40B4-BE49-F238E27FC236}">
                <a16:creationId xmlns:a16="http://schemas.microsoft.com/office/drawing/2014/main" id="{B585B223-E739-6FD7-4310-94A2C6784FD1}"/>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2556582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398196D-6D5F-4A4B-A75A-E17C65034E02}"/>
              </a:ext>
            </a:extLst>
          </p:cNvPr>
          <p:cNvSpPr>
            <a:spLocks noGrp="1"/>
          </p:cNvSpPr>
          <p:nvPr>
            <p:ph type="title"/>
          </p:nvPr>
        </p:nvSpPr>
        <p:spPr/>
        <p:txBody>
          <a:bodyPr>
            <a:normAutofit/>
          </a:bodyPr>
          <a:lstStyle/>
          <a:p>
            <a:r>
              <a:rPr lang="en-GB" sz="5400"/>
              <a:t>Curriculum - Maths</a:t>
            </a:r>
          </a:p>
        </p:txBody>
      </p:sp>
      <p:sp>
        <p:nvSpPr>
          <p:cNvPr id="5" name="Content Placeholder 4">
            <a:extLst>
              <a:ext uri="{FF2B5EF4-FFF2-40B4-BE49-F238E27FC236}">
                <a16:creationId xmlns:a16="http://schemas.microsoft.com/office/drawing/2014/main" id="{5D5DC6E0-8B11-4B88-9F92-9825F18387AF}"/>
              </a:ext>
            </a:extLst>
          </p:cNvPr>
          <p:cNvSpPr>
            <a:spLocks noGrp="1"/>
          </p:cNvSpPr>
          <p:nvPr>
            <p:ph sz="half" idx="1"/>
          </p:nvPr>
        </p:nvSpPr>
        <p:spPr>
          <a:xfrm>
            <a:off x="585628" y="1443565"/>
            <a:ext cx="8213988" cy="1088525"/>
          </a:xfrm>
        </p:spPr>
        <p:txBody>
          <a:bodyPr>
            <a:noAutofit/>
          </a:bodyPr>
          <a:lstStyle/>
          <a:p>
            <a:r>
              <a:rPr lang="en-GB" sz="2000"/>
              <a:t>We follow the National Curriculum for Maths</a:t>
            </a:r>
          </a:p>
          <a:p>
            <a:r>
              <a:rPr lang="en-GB" sz="2000"/>
              <a:t>We teach using the White Rose Maths scheme and resources, which sequences learning</a:t>
            </a:r>
          </a:p>
        </p:txBody>
      </p:sp>
      <p:sp>
        <p:nvSpPr>
          <p:cNvPr id="8" name="Content Placeholder 3">
            <a:extLst>
              <a:ext uri="{FF2B5EF4-FFF2-40B4-BE49-F238E27FC236}">
                <a16:creationId xmlns:a16="http://schemas.microsoft.com/office/drawing/2014/main" id="{67BEF1E4-AB2E-426D-920F-A5F08560B901}"/>
              </a:ext>
            </a:extLst>
          </p:cNvPr>
          <p:cNvSpPr>
            <a:spLocks noGrp="1"/>
          </p:cNvSpPr>
          <p:nvPr>
            <p:ph sz="half" idx="2"/>
          </p:nvPr>
        </p:nvSpPr>
        <p:spPr>
          <a:xfrm>
            <a:off x="4867918" y="2636912"/>
            <a:ext cx="4024562" cy="3767397"/>
          </a:xfrm>
        </p:spPr>
        <p:txBody>
          <a:bodyPr>
            <a:normAutofit/>
          </a:bodyPr>
          <a:lstStyle/>
          <a:p>
            <a:pPr marL="0" indent="0">
              <a:buNone/>
            </a:pPr>
            <a:r>
              <a:rPr lang="en-GB" b="1" dirty="0"/>
              <a:t>Focus areas:</a:t>
            </a:r>
          </a:p>
          <a:p>
            <a:r>
              <a:rPr lang="en-GB" dirty="0"/>
              <a:t>Four operations including long multiplication and division</a:t>
            </a:r>
          </a:p>
          <a:p>
            <a:r>
              <a:rPr lang="en-GB" dirty="0"/>
              <a:t>Fractions, decimals, percentages</a:t>
            </a:r>
          </a:p>
          <a:p>
            <a:r>
              <a:rPr lang="en-GB" dirty="0"/>
              <a:t>Ratio</a:t>
            </a:r>
          </a:p>
          <a:p>
            <a:r>
              <a:rPr lang="en-GB" dirty="0"/>
              <a:t>Algebra</a:t>
            </a:r>
          </a:p>
          <a:p>
            <a:r>
              <a:rPr lang="en-GB" dirty="0"/>
              <a:t>Area, perimeter and volume</a:t>
            </a:r>
          </a:p>
          <a:p>
            <a:r>
              <a:rPr lang="en-GB" dirty="0">
                <a:solidFill>
                  <a:srgbClr val="00B050"/>
                </a:solidFill>
              </a:rPr>
              <a:t>Revising content from the whole key stage</a:t>
            </a:r>
          </a:p>
          <a:p>
            <a:r>
              <a:rPr lang="en-GB" dirty="0">
                <a:solidFill>
                  <a:srgbClr val="00B050"/>
                </a:solidFill>
              </a:rPr>
              <a:t>Problem solving</a:t>
            </a:r>
          </a:p>
        </p:txBody>
      </p:sp>
      <p:pic>
        <p:nvPicPr>
          <p:cNvPr id="9" name="Graphic 8">
            <a:extLst>
              <a:ext uri="{FF2B5EF4-FFF2-40B4-BE49-F238E27FC236}">
                <a16:creationId xmlns:a16="http://schemas.microsoft.com/office/drawing/2014/main" id="{8D49EB0E-B635-444E-A33F-AD869903E9E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79538" y="2177265"/>
            <a:ext cx="936104" cy="936104"/>
          </a:xfrm>
          <a:prstGeom prst="rect">
            <a:avLst/>
          </a:prstGeom>
        </p:spPr>
      </p:pic>
      <p:sp>
        <p:nvSpPr>
          <p:cNvPr id="7" name="Star: 5 Points 6">
            <a:extLst>
              <a:ext uri="{FF2B5EF4-FFF2-40B4-BE49-F238E27FC236}">
                <a16:creationId xmlns:a16="http://schemas.microsoft.com/office/drawing/2014/main" id="{1B8AD5CE-524D-4E74-81A1-BEF366BAA6B6}"/>
              </a:ext>
            </a:extLst>
          </p:cNvPr>
          <p:cNvSpPr/>
          <p:nvPr/>
        </p:nvSpPr>
        <p:spPr>
          <a:xfrm>
            <a:off x="8247590"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16F37DAB-6E50-CC06-539B-31F7F445E9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6" name="Picture 5">
            <a:extLst>
              <a:ext uri="{FF2B5EF4-FFF2-40B4-BE49-F238E27FC236}">
                <a16:creationId xmlns:a16="http://schemas.microsoft.com/office/drawing/2014/main" id="{0F616D16-B098-4F18-B578-00A5F99EF42B}"/>
              </a:ext>
            </a:extLst>
          </p:cNvPr>
          <p:cNvPicPr>
            <a:picLocks noChangeAspect="1"/>
          </p:cNvPicPr>
          <p:nvPr/>
        </p:nvPicPr>
        <p:blipFill>
          <a:blip r:embed="rId5"/>
          <a:stretch>
            <a:fillRect/>
          </a:stretch>
        </p:blipFill>
        <p:spPr>
          <a:xfrm>
            <a:off x="32314" y="2630261"/>
            <a:ext cx="4948485" cy="3350661"/>
          </a:xfrm>
          <a:prstGeom prst="rect">
            <a:avLst/>
          </a:prstGeom>
        </p:spPr>
      </p:pic>
      <p:sp>
        <p:nvSpPr>
          <p:cNvPr id="10" name="TextBox 9">
            <a:extLst>
              <a:ext uri="{FF2B5EF4-FFF2-40B4-BE49-F238E27FC236}">
                <a16:creationId xmlns:a16="http://schemas.microsoft.com/office/drawing/2014/main" id="{B6373A91-433D-2037-790C-CC65B1B5501C}"/>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2110734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116CD-9536-452C-A5CD-7E999E372D97}"/>
              </a:ext>
            </a:extLst>
          </p:cNvPr>
          <p:cNvSpPr>
            <a:spLocks noGrp="1"/>
          </p:cNvSpPr>
          <p:nvPr>
            <p:ph type="title"/>
          </p:nvPr>
        </p:nvSpPr>
        <p:spPr/>
        <p:txBody>
          <a:bodyPr>
            <a:normAutofit/>
          </a:bodyPr>
          <a:lstStyle/>
          <a:p>
            <a:r>
              <a:rPr lang="en-GB" sz="5400"/>
              <a:t>Science</a:t>
            </a:r>
          </a:p>
        </p:txBody>
      </p:sp>
      <p:sp>
        <p:nvSpPr>
          <p:cNvPr id="3" name="Content Placeholder 2">
            <a:extLst>
              <a:ext uri="{FF2B5EF4-FFF2-40B4-BE49-F238E27FC236}">
                <a16:creationId xmlns:a16="http://schemas.microsoft.com/office/drawing/2014/main" id="{0E1BA4D8-A3CD-43C6-9B91-8F672878F448}"/>
              </a:ext>
            </a:extLst>
          </p:cNvPr>
          <p:cNvSpPr>
            <a:spLocks noGrp="1"/>
          </p:cNvSpPr>
          <p:nvPr>
            <p:ph idx="1"/>
          </p:nvPr>
        </p:nvSpPr>
        <p:spPr>
          <a:xfrm>
            <a:off x="393912" y="1611955"/>
            <a:ext cx="6417436" cy="2591544"/>
          </a:xfrm>
        </p:spPr>
        <p:txBody>
          <a:bodyPr/>
          <a:lstStyle/>
          <a:p>
            <a:pPr marL="438785"/>
            <a:r>
              <a:rPr lang="en-GB" sz="2400" dirty="0"/>
              <a:t>We follow the National Curriculum for Science</a:t>
            </a:r>
            <a:endParaRPr lang="en-GB" sz="2400" dirty="0">
              <a:cs typeface="Lucida Sans Unicode"/>
            </a:endParaRPr>
          </a:p>
          <a:p>
            <a:pPr marL="438785"/>
            <a:r>
              <a:rPr lang="en-GB" sz="2400" dirty="0">
                <a:cs typeface="Lucida Sans Unicode"/>
              </a:rPr>
              <a:t>Our Science topics include:</a:t>
            </a:r>
          </a:p>
          <a:p>
            <a:pPr marL="804545" lvl="1"/>
            <a:r>
              <a:rPr lang="en-GB" sz="2000" dirty="0">
                <a:cs typeface="Lucida Sans Unicode"/>
              </a:rPr>
              <a:t>Living things and their habitats - classification</a:t>
            </a:r>
          </a:p>
          <a:p>
            <a:pPr marL="804545" lvl="1"/>
            <a:r>
              <a:rPr lang="en-GB" sz="2000" dirty="0">
                <a:cs typeface="Lucida Sans Unicode"/>
              </a:rPr>
              <a:t>Energy - light and reflection</a:t>
            </a:r>
          </a:p>
          <a:p>
            <a:pPr marL="804545" lvl="1"/>
            <a:r>
              <a:rPr lang="en-GB" sz="2000" dirty="0">
                <a:cs typeface="Lucida Sans Unicode"/>
              </a:rPr>
              <a:t>Evolution</a:t>
            </a:r>
          </a:p>
          <a:p>
            <a:pPr marL="804545" lvl="1"/>
            <a:r>
              <a:rPr lang="en-GB" sz="2000" dirty="0">
                <a:cs typeface="Lucida Sans Unicode"/>
              </a:rPr>
              <a:t>Animals including humans – including the circulatory system</a:t>
            </a:r>
          </a:p>
          <a:p>
            <a:pPr marL="804545" lvl="1"/>
            <a:endParaRPr lang="en-GB" sz="2000" dirty="0">
              <a:cs typeface="Lucida Sans Unicode"/>
            </a:endParaRPr>
          </a:p>
          <a:p>
            <a:endParaRPr lang="en-GB" dirty="0"/>
          </a:p>
        </p:txBody>
      </p:sp>
      <p:sp>
        <p:nvSpPr>
          <p:cNvPr id="10" name="Star: 5 Points 9">
            <a:extLst>
              <a:ext uri="{FF2B5EF4-FFF2-40B4-BE49-F238E27FC236}">
                <a16:creationId xmlns:a16="http://schemas.microsoft.com/office/drawing/2014/main" id="{33D7E226-29D7-4871-8577-91E52C26F802}"/>
              </a:ext>
            </a:extLst>
          </p:cNvPr>
          <p:cNvSpPr/>
          <p:nvPr/>
        </p:nvSpPr>
        <p:spPr>
          <a:xfrm>
            <a:off x="8279904" y="6036875"/>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EE8D0922-A39D-D294-1DB6-64FF030F3DF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pic>
        <p:nvPicPr>
          <p:cNvPr id="6" name="Picture 5">
            <a:extLst>
              <a:ext uri="{FF2B5EF4-FFF2-40B4-BE49-F238E27FC236}">
                <a16:creationId xmlns:a16="http://schemas.microsoft.com/office/drawing/2014/main" id="{7C3B52EE-337D-4843-9D58-2F46B6E7132C}"/>
              </a:ext>
            </a:extLst>
          </p:cNvPr>
          <p:cNvPicPr>
            <a:picLocks noChangeAspect="1"/>
          </p:cNvPicPr>
          <p:nvPr/>
        </p:nvPicPr>
        <p:blipFill>
          <a:blip r:embed="rId3"/>
          <a:stretch>
            <a:fillRect/>
          </a:stretch>
        </p:blipFill>
        <p:spPr>
          <a:xfrm>
            <a:off x="393912" y="4311408"/>
            <a:ext cx="4829758" cy="1389804"/>
          </a:xfrm>
          <a:prstGeom prst="rect">
            <a:avLst/>
          </a:prstGeom>
        </p:spPr>
      </p:pic>
      <p:pic>
        <p:nvPicPr>
          <p:cNvPr id="11" name="Picture 10">
            <a:extLst>
              <a:ext uri="{FF2B5EF4-FFF2-40B4-BE49-F238E27FC236}">
                <a16:creationId xmlns:a16="http://schemas.microsoft.com/office/drawing/2014/main" id="{30F80A33-A3AF-4790-AF77-EA01F4D9D003}"/>
              </a:ext>
            </a:extLst>
          </p:cNvPr>
          <p:cNvPicPr>
            <a:picLocks noChangeAspect="1"/>
          </p:cNvPicPr>
          <p:nvPr/>
        </p:nvPicPr>
        <p:blipFill>
          <a:blip r:embed="rId4"/>
          <a:stretch>
            <a:fillRect/>
          </a:stretch>
        </p:blipFill>
        <p:spPr>
          <a:xfrm>
            <a:off x="5951172" y="4221280"/>
            <a:ext cx="2810534" cy="1631352"/>
          </a:xfrm>
          <a:prstGeom prst="rect">
            <a:avLst/>
          </a:prstGeom>
        </p:spPr>
      </p:pic>
      <p:pic>
        <p:nvPicPr>
          <p:cNvPr id="12" name="Picture 11">
            <a:extLst>
              <a:ext uri="{FF2B5EF4-FFF2-40B4-BE49-F238E27FC236}">
                <a16:creationId xmlns:a16="http://schemas.microsoft.com/office/drawing/2014/main" id="{CB0CD8FB-6B4C-4DAC-B1A4-CA81073E827D}"/>
              </a:ext>
            </a:extLst>
          </p:cNvPr>
          <p:cNvPicPr>
            <a:picLocks noChangeAspect="1"/>
          </p:cNvPicPr>
          <p:nvPr/>
        </p:nvPicPr>
        <p:blipFill>
          <a:blip r:embed="rId5"/>
          <a:stretch>
            <a:fillRect/>
          </a:stretch>
        </p:blipFill>
        <p:spPr>
          <a:xfrm>
            <a:off x="6094767" y="2218757"/>
            <a:ext cx="2870832" cy="1325563"/>
          </a:xfrm>
          <a:prstGeom prst="rect">
            <a:avLst/>
          </a:prstGeom>
        </p:spPr>
      </p:pic>
      <p:sp>
        <p:nvSpPr>
          <p:cNvPr id="7" name="TextBox 6">
            <a:extLst>
              <a:ext uri="{FF2B5EF4-FFF2-40B4-BE49-F238E27FC236}">
                <a16:creationId xmlns:a16="http://schemas.microsoft.com/office/drawing/2014/main" id="{2124EBEA-BBD8-CB31-B3E5-DA67F02B750F}"/>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4134233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0875" y="-19241"/>
            <a:ext cx="7886700" cy="1325563"/>
          </a:xfrm>
        </p:spPr>
        <p:txBody>
          <a:bodyPr>
            <a:noAutofit/>
          </a:bodyPr>
          <a:lstStyle/>
          <a:p>
            <a:r>
              <a:rPr lang="en-GB" sz="4400" dirty="0"/>
              <a:t>Broad and Balanced Curriculum</a:t>
            </a:r>
          </a:p>
        </p:txBody>
      </p:sp>
      <p:sp>
        <p:nvSpPr>
          <p:cNvPr id="3" name="Content Placeholder 2"/>
          <p:cNvSpPr>
            <a:spLocks noGrp="1"/>
          </p:cNvSpPr>
          <p:nvPr>
            <p:ph idx="1"/>
          </p:nvPr>
        </p:nvSpPr>
        <p:spPr>
          <a:xfrm>
            <a:off x="316542" y="1066689"/>
            <a:ext cx="8047806" cy="5770327"/>
          </a:xfrm>
        </p:spPr>
        <p:txBody>
          <a:bodyPr vert="horz" lIns="54864" tIns="91440" rIns="91440" bIns="45720" rtlCol="0" anchor="t">
            <a:normAutofit/>
          </a:bodyPr>
          <a:lstStyle/>
          <a:p>
            <a:pPr marL="438785"/>
            <a:r>
              <a:rPr lang="en-GB" sz="1800" dirty="0">
                <a:latin typeface="Sassoon Infant Std" panose="020B0503020103030203" pitchFamily="34" charset="0"/>
                <a:cs typeface="Lucida Sans Unicode"/>
              </a:rPr>
              <a:t>We follow the National Curriculum for all other subjects.</a:t>
            </a:r>
          </a:p>
          <a:p>
            <a:pPr marL="438785"/>
            <a:r>
              <a:rPr lang="en-GB" sz="1800" dirty="0">
                <a:latin typeface="Sassoon Infant Std" panose="020B0503020103030203" pitchFamily="34" charset="0"/>
                <a:cs typeface="Lucida Sans Unicode"/>
              </a:rPr>
              <a:t>These include Geography, History, Art and Design Technology (DT). </a:t>
            </a: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endParaRPr lang="en-GB" sz="2000" dirty="0">
              <a:latin typeface="Sassoon Infant Std" panose="020B0503020103030203" pitchFamily="34" charset="0"/>
              <a:cs typeface="Lucida Sans Unicode"/>
            </a:endParaRPr>
          </a:p>
          <a:p>
            <a:pPr marL="575945" indent="-457200"/>
            <a:r>
              <a:rPr lang="en-GB" sz="1400" dirty="0">
                <a:latin typeface="Sassoon Infant Std" panose="020B0503020103030203" pitchFamily="34" charset="0"/>
                <a:cs typeface="Lucida Sans Unicode"/>
              </a:rPr>
              <a:t>We keep a careful eye on costings of visits to ensure we aren’t asking families to pay too much. All children are expected to attend the trip and if we do not receive enough funding, we may have to cancel the trip. Families can over-pay to support those families who struggle to pay. If you are struggling to pay, please speak to Mrs Baines via the school office.</a:t>
            </a:r>
          </a:p>
        </p:txBody>
      </p:sp>
      <p:sp>
        <p:nvSpPr>
          <p:cNvPr id="8" name="Star: 5 Points 7">
            <a:extLst>
              <a:ext uri="{FF2B5EF4-FFF2-40B4-BE49-F238E27FC236}">
                <a16:creationId xmlns:a16="http://schemas.microsoft.com/office/drawing/2014/main" id="{B0DF2148-0E78-4228-9AFA-D7376A5860EF}"/>
              </a:ext>
            </a:extLst>
          </p:cNvPr>
          <p:cNvSpPr/>
          <p:nvPr/>
        </p:nvSpPr>
        <p:spPr>
          <a:xfrm>
            <a:off x="8279904" y="6048350"/>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A719446C-059A-2E09-59EA-7BACEE5AF2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9" name="Content Placeholder 3">
            <a:extLst>
              <a:ext uri="{FF2B5EF4-FFF2-40B4-BE49-F238E27FC236}">
                <a16:creationId xmlns:a16="http://schemas.microsoft.com/office/drawing/2014/main" id="{55FE5984-9411-4A9D-B451-DB3DC82DF9ED}"/>
              </a:ext>
            </a:extLst>
          </p:cNvPr>
          <p:cNvSpPr txBox="1">
            <a:spLocks/>
          </p:cNvSpPr>
          <p:nvPr/>
        </p:nvSpPr>
        <p:spPr>
          <a:xfrm>
            <a:off x="580855" y="2237953"/>
            <a:ext cx="3456384" cy="1933383"/>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Sassoon Infant Std" panose="020B0803020103030203" pitchFamily="34" charset="0"/>
            </a:endParaRPr>
          </a:p>
        </p:txBody>
      </p:sp>
      <p:sp>
        <p:nvSpPr>
          <p:cNvPr id="10" name="Content Placeholder 3">
            <a:extLst>
              <a:ext uri="{FF2B5EF4-FFF2-40B4-BE49-F238E27FC236}">
                <a16:creationId xmlns:a16="http://schemas.microsoft.com/office/drawing/2014/main" id="{F24C736A-A5E9-45FB-8125-53918756E412}"/>
              </a:ext>
            </a:extLst>
          </p:cNvPr>
          <p:cNvSpPr txBox="1">
            <a:spLocks/>
          </p:cNvSpPr>
          <p:nvPr/>
        </p:nvSpPr>
        <p:spPr>
          <a:xfrm>
            <a:off x="531243" y="3683903"/>
            <a:ext cx="2472603" cy="1933383"/>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u="sng" dirty="0">
                <a:latin typeface="Sassoon Infant Std" panose="020B0803020103030203" pitchFamily="34" charset="0"/>
              </a:rPr>
              <a:t>Computing</a:t>
            </a:r>
          </a:p>
          <a:p>
            <a:r>
              <a:rPr lang="en-GB" sz="1400" dirty="0">
                <a:latin typeface="Sassoon Infant Std" panose="020B0803020103030203" pitchFamily="34" charset="0"/>
              </a:rPr>
              <a:t>Systems &amp; Networks</a:t>
            </a:r>
          </a:p>
          <a:p>
            <a:r>
              <a:rPr lang="en-GB" sz="1400" dirty="0">
                <a:latin typeface="Sassoon Infant Std" panose="020B0803020103030203" pitchFamily="34" charset="0"/>
              </a:rPr>
              <a:t>History of Computers</a:t>
            </a:r>
          </a:p>
          <a:p>
            <a:r>
              <a:rPr lang="en-GB" sz="1400" dirty="0">
                <a:latin typeface="Sassoon Infant Std" panose="020B0803020103030203" pitchFamily="34" charset="0"/>
              </a:rPr>
              <a:t>Programming</a:t>
            </a:r>
          </a:p>
          <a:p>
            <a:r>
              <a:rPr lang="en-GB" sz="1400" dirty="0">
                <a:latin typeface="Sassoon Infant Std" panose="020B0803020103030203" pitchFamily="34" charset="0"/>
              </a:rPr>
              <a:t>Creating a product</a:t>
            </a:r>
          </a:p>
          <a:p>
            <a:r>
              <a:rPr lang="en-GB" sz="1400" dirty="0">
                <a:latin typeface="Sassoon Infant Std" panose="020B0803020103030203" pitchFamily="34" charset="0"/>
              </a:rPr>
              <a:t>Data Handling</a:t>
            </a:r>
          </a:p>
        </p:txBody>
      </p:sp>
      <p:sp>
        <p:nvSpPr>
          <p:cNvPr id="11" name="Content Placeholder 3">
            <a:extLst>
              <a:ext uri="{FF2B5EF4-FFF2-40B4-BE49-F238E27FC236}">
                <a16:creationId xmlns:a16="http://schemas.microsoft.com/office/drawing/2014/main" id="{C7BA242C-447D-4D0C-B9DA-0C10996F28C2}"/>
              </a:ext>
            </a:extLst>
          </p:cNvPr>
          <p:cNvSpPr txBox="1">
            <a:spLocks/>
          </p:cNvSpPr>
          <p:nvPr/>
        </p:nvSpPr>
        <p:spPr>
          <a:xfrm>
            <a:off x="2798794" y="3798517"/>
            <a:ext cx="1721458" cy="1933383"/>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u="sng" dirty="0">
                <a:latin typeface="Sassoon Infant Std" panose="020B0803020103030203" pitchFamily="34" charset="0"/>
              </a:rPr>
              <a:t>RE</a:t>
            </a:r>
          </a:p>
          <a:p>
            <a:pPr>
              <a:buFont typeface="Wingdings" panose="05000000000000000000" pitchFamily="2" charset="2"/>
              <a:buChar char="§"/>
            </a:pPr>
            <a:r>
              <a:rPr lang="en-GB" dirty="0">
                <a:latin typeface="Sassoon Infant Std" panose="020B0803020103030203" pitchFamily="34" charset="0"/>
              </a:rPr>
              <a:t>Islam</a:t>
            </a:r>
          </a:p>
          <a:p>
            <a:pPr>
              <a:buFont typeface="Wingdings" panose="05000000000000000000" pitchFamily="2" charset="2"/>
              <a:buChar char="§"/>
            </a:pPr>
            <a:r>
              <a:rPr lang="en-GB" dirty="0">
                <a:latin typeface="Sassoon Infant Std" panose="020B0803020103030203" pitchFamily="34" charset="0"/>
              </a:rPr>
              <a:t>Christianity</a:t>
            </a:r>
          </a:p>
          <a:p>
            <a:pPr marL="0" indent="0">
              <a:buNone/>
            </a:pPr>
            <a:r>
              <a:rPr lang="en-GB" sz="1500" dirty="0">
                <a:latin typeface="Sassoon Infant Std" panose="020B0803020103030203" pitchFamily="34" charset="0"/>
              </a:rPr>
              <a:t>(likely to visit  Mosque &amp; Church)</a:t>
            </a:r>
          </a:p>
          <a:p>
            <a:pPr marL="0" indent="0">
              <a:buFont typeface="Wingdings 3" charset="2"/>
              <a:buNone/>
            </a:pPr>
            <a:endParaRPr lang="en-GB" dirty="0">
              <a:latin typeface="Sassoon Infant Std" panose="020B0803020103030203" pitchFamily="34" charset="0"/>
            </a:endParaRPr>
          </a:p>
        </p:txBody>
      </p:sp>
      <p:pic>
        <p:nvPicPr>
          <p:cNvPr id="12" name="Picture 11">
            <a:extLst>
              <a:ext uri="{FF2B5EF4-FFF2-40B4-BE49-F238E27FC236}">
                <a16:creationId xmlns:a16="http://schemas.microsoft.com/office/drawing/2014/main" id="{4A9577BD-9CD9-4C28-956F-0AFC28251DB8}"/>
              </a:ext>
            </a:extLst>
          </p:cNvPr>
          <p:cNvPicPr>
            <a:picLocks noChangeAspect="1"/>
          </p:cNvPicPr>
          <p:nvPr/>
        </p:nvPicPr>
        <p:blipFill>
          <a:blip r:embed="rId3"/>
          <a:stretch>
            <a:fillRect/>
          </a:stretch>
        </p:blipFill>
        <p:spPr>
          <a:xfrm>
            <a:off x="648096" y="1910740"/>
            <a:ext cx="1729625" cy="1224341"/>
          </a:xfrm>
          <a:prstGeom prst="rect">
            <a:avLst/>
          </a:prstGeom>
        </p:spPr>
      </p:pic>
      <p:pic>
        <p:nvPicPr>
          <p:cNvPr id="13" name="Picture 12">
            <a:extLst>
              <a:ext uri="{FF2B5EF4-FFF2-40B4-BE49-F238E27FC236}">
                <a16:creationId xmlns:a16="http://schemas.microsoft.com/office/drawing/2014/main" id="{1E68ACAA-F2B7-4AE4-8763-BA1AFD81EB4A}"/>
              </a:ext>
            </a:extLst>
          </p:cNvPr>
          <p:cNvPicPr>
            <a:picLocks noChangeAspect="1"/>
          </p:cNvPicPr>
          <p:nvPr/>
        </p:nvPicPr>
        <p:blipFill>
          <a:blip r:embed="rId4"/>
          <a:stretch>
            <a:fillRect/>
          </a:stretch>
        </p:blipFill>
        <p:spPr>
          <a:xfrm>
            <a:off x="2562372" y="1899671"/>
            <a:ext cx="1695872" cy="1274427"/>
          </a:xfrm>
          <a:prstGeom prst="rect">
            <a:avLst/>
          </a:prstGeom>
        </p:spPr>
      </p:pic>
      <p:pic>
        <p:nvPicPr>
          <p:cNvPr id="14" name="Picture 13">
            <a:extLst>
              <a:ext uri="{FF2B5EF4-FFF2-40B4-BE49-F238E27FC236}">
                <a16:creationId xmlns:a16="http://schemas.microsoft.com/office/drawing/2014/main" id="{3F761ABD-9D34-42C3-9897-DC8F02A4A720}"/>
              </a:ext>
            </a:extLst>
          </p:cNvPr>
          <p:cNvPicPr>
            <a:picLocks noChangeAspect="1"/>
          </p:cNvPicPr>
          <p:nvPr/>
        </p:nvPicPr>
        <p:blipFill>
          <a:blip r:embed="rId5"/>
          <a:stretch>
            <a:fillRect/>
          </a:stretch>
        </p:blipFill>
        <p:spPr>
          <a:xfrm>
            <a:off x="6499947" y="1913364"/>
            <a:ext cx="2020742" cy="1287430"/>
          </a:xfrm>
          <a:prstGeom prst="rect">
            <a:avLst/>
          </a:prstGeom>
        </p:spPr>
      </p:pic>
      <p:sp>
        <p:nvSpPr>
          <p:cNvPr id="15" name="TextBox 14">
            <a:extLst>
              <a:ext uri="{FF2B5EF4-FFF2-40B4-BE49-F238E27FC236}">
                <a16:creationId xmlns:a16="http://schemas.microsoft.com/office/drawing/2014/main" id="{9C418C3C-A493-42CE-9D8A-AFE6116DCEE0}"/>
              </a:ext>
            </a:extLst>
          </p:cNvPr>
          <p:cNvSpPr txBox="1"/>
          <p:nvPr/>
        </p:nvSpPr>
        <p:spPr>
          <a:xfrm>
            <a:off x="878368" y="3249144"/>
            <a:ext cx="1258821" cy="369332"/>
          </a:xfrm>
          <a:prstGeom prst="rect">
            <a:avLst/>
          </a:prstGeom>
          <a:noFill/>
        </p:spPr>
        <p:txBody>
          <a:bodyPr wrap="square" rtlCol="0">
            <a:spAutoFit/>
          </a:bodyPr>
          <a:lstStyle/>
          <a:p>
            <a:r>
              <a:rPr lang="en-GB" dirty="0">
                <a:latin typeface="Sassoon Infant Std" panose="020B0803020103030203" pitchFamily="34" charset="0"/>
              </a:rPr>
              <a:t>WW1</a:t>
            </a:r>
          </a:p>
        </p:txBody>
      </p:sp>
      <p:sp>
        <p:nvSpPr>
          <p:cNvPr id="16" name="TextBox 15">
            <a:extLst>
              <a:ext uri="{FF2B5EF4-FFF2-40B4-BE49-F238E27FC236}">
                <a16:creationId xmlns:a16="http://schemas.microsoft.com/office/drawing/2014/main" id="{2AD8B6C2-1AC8-4200-800C-A64581A12E80}"/>
              </a:ext>
            </a:extLst>
          </p:cNvPr>
          <p:cNvSpPr txBox="1"/>
          <p:nvPr/>
        </p:nvSpPr>
        <p:spPr>
          <a:xfrm>
            <a:off x="2545589" y="3245828"/>
            <a:ext cx="2271990" cy="369332"/>
          </a:xfrm>
          <a:prstGeom prst="rect">
            <a:avLst/>
          </a:prstGeom>
          <a:noFill/>
        </p:spPr>
        <p:txBody>
          <a:bodyPr wrap="square" rtlCol="0">
            <a:spAutoFit/>
          </a:bodyPr>
          <a:lstStyle/>
          <a:p>
            <a:r>
              <a:rPr lang="en-GB" dirty="0">
                <a:latin typeface="Sassoon Infant Std" panose="020B0803020103030203" pitchFamily="34" charset="0"/>
              </a:rPr>
              <a:t>North America</a:t>
            </a:r>
          </a:p>
        </p:txBody>
      </p:sp>
      <p:sp>
        <p:nvSpPr>
          <p:cNvPr id="17" name="TextBox 16">
            <a:extLst>
              <a:ext uri="{FF2B5EF4-FFF2-40B4-BE49-F238E27FC236}">
                <a16:creationId xmlns:a16="http://schemas.microsoft.com/office/drawing/2014/main" id="{139E4DB0-2044-4CED-A8C5-A7426678DEC4}"/>
              </a:ext>
            </a:extLst>
          </p:cNvPr>
          <p:cNvSpPr txBox="1"/>
          <p:nvPr/>
        </p:nvSpPr>
        <p:spPr>
          <a:xfrm>
            <a:off x="6782313" y="3269902"/>
            <a:ext cx="1800200" cy="369332"/>
          </a:xfrm>
          <a:prstGeom prst="rect">
            <a:avLst/>
          </a:prstGeom>
          <a:noFill/>
        </p:spPr>
        <p:txBody>
          <a:bodyPr wrap="square" rtlCol="0">
            <a:spAutoFit/>
          </a:bodyPr>
          <a:lstStyle/>
          <a:p>
            <a:r>
              <a:rPr lang="en-GB" dirty="0">
                <a:latin typeface="Sassoon Infant Std" panose="020B0803020103030203" pitchFamily="34" charset="0"/>
              </a:rPr>
              <a:t>Egyptians</a:t>
            </a:r>
          </a:p>
        </p:txBody>
      </p:sp>
      <p:sp>
        <p:nvSpPr>
          <p:cNvPr id="18" name="TextBox 17">
            <a:extLst>
              <a:ext uri="{FF2B5EF4-FFF2-40B4-BE49-F238E27FC236}">
                <a16:creationId xmlns:a16="http://schemas.microsoft.com/office/drawing/2014/main" id="{D1EC7F00-28A6-4CE5-9BC3-DA3CE55EC916}"/>
              </a:ext>
            </a:extLst>
          </p:cNvPr>
          <p:cNvSpPr txBox="1"/>
          <p:nvPr/>
        </p:nvSpPr>
        <p:spPr>
          <a:xfrm>
            <a:off x="4755674" y="3949031"/>
            <a:ext cx="2385492" cy="1354217"/>
          </a:xfrm>
          <a:prstGeom prst="rect">
            <a:avLst/>
          </a:prstGeom>
          <a:noFill/>
        </p:spPr>
        <p:txBody>
          <a:bodyPr wrap="square" rtlCol="0">
            <a:spAutoFit/>
          </a:bodyPr>
          <a:lstStyle/>
          <a:p>
            <a:r>
              <a:rPr lang="en-GB" u="sng" dirty="0">
                <a:latin typeface="Sassoon Infant Std" panose="020B0803020103030203" pitchFamily="34" charset="0"/>
              </a:rPr>
              <a:t>PSHE</a:t>
            </a:r>
          </a:p>
          <a:p>
            <a:pPr marL="285750" indent="-285750">
              <a:buFont typeface="Arial" panose="020B0604020202020204" pitchFamily="34" charset="0"/>
              <a:buChar char="•"/>
            </a:pPr>
            <a:r>
              <a:rPr lang="en-GB" sz="1600" dirty="0">
                <a:latin typeface="Sassoon Infant Std" panose="020B0803020103030203" pitchFamily="34" charset="0"/>
              </a:rPr>
              <a:t>Economic Wellbeing</a:t>
            </a:r>
          </a:p>
          <a:p>
            <a:pPr marL="285750" indent="-285750">
              <a:buFont typeface="Arial" panose="020B0604020202020204" pitchFamily="34" charset="0"/>
              <a:buChar char="•"/>
            </a:pPr>
            <a:r>
              <a:rPr lang="en-GB" sz="1600" dirty="0">
                <a:latin typeface="Sassoon Infant Std" panose="020B0803020103030203" pitchFamily="34" charset="0"/>
              </a:rPr>
              <a:t>Family &amp; Relationships</a:t>
            </a:r>
          </a:p>
          <a:p>
            <a:pPr marL="285750" indent="-285750">
              <a:buFont typeface="Arial" panose="020B0604020202020204" pitchFamily="34" charset="0"/>
              <a:buChar char="•"/>
            </a:pPr>
            <a:r>
              <a:rPr lang="en-GB" sz="1600" dirty="0">
                <a:latin typeface="Sassoon Infant Std" panose="020B0803020103030203" pitchFamily="34" charset="0"/>
              </a:rPr>
              <a:t>The Changing Body</a:t>
            </a:r>
          </a:p>
        </p:txBody>
      </p:sp>
      <p:sp>
        <p:nvSpPr>
          <p:cNvPr id="19" name="TextBox 18">
            <a:extLst>
              <a:ext uri="{FF2B5EF4-FFF2-40B4-BE49-F238E27FC236}">
                <a16:creationId xmlns:a16="http://schemas.microsoft.com/office/drawing/2014/main" id="{5CADC210-AC41-4497-B9BE-F960B880433F}"/>
              </a:ext>
            </a:extLst>
          </p:cNvPr>
          <p:cNvSpPr txBox="1"/>
          <p:nvPr/>
        </p:nvSpPr>
        <p:spPr>
          <a:xfrm>
            <a:off x="7319731" y="3905092"/>
            <a:ext cx="2260304" cy="369332"/>
          </a:xfrm>
          <a:prstGeom prst="rect">
            <a:avLst/>
          </a:prstGeom>
          <a:noFill/>
        </p:spPr>
        <p:txBody>
          <a:bodyPr wrap="square" rtlCol="0">
            <a:spAutoFit/>
          </a:bodyPr>
          <a:lstStyle/>
          <a:p>
            <a:r>
              <a:rPr lang="en-GB" u="sng" dirty="0">
                <a:latin typeface="Sassoon Infant Std" panose="020B0803020103030203" pitchFamily="34" charset="0"/>
              </a:rPr>
              <a:t>MFL - Spanish</a:t>
            </a:r>
          </a:p>
        </p:txBody>
      </p:sp>
      <p:pic>
        <p:nvPicPr>
          <p:cNvPr id="20" name="Picture 19">
            <a:extLst>
              <a:ext uri="{FF2B5EF4-FFF2-40B4-BE49-F238E27FC236}">
                <a16:creationId xmlns:a16="http://schemas.microsoft.com/office/drawing/2014/main" id="{464C026B-8EE3-430D-BA59-BCF8A7C61C07}"/>
              </a:ext>
            </a:extLst>
          </p:cNvPr>
          <p:cNvPicPr>
            <a:picLocks noChangeAspect="1"/>
          </p:cNvPicPr>
          <p:nvPr/>
        </p:nvPicPr>
        <p:blipFill>
          <a:blip r:embed="rId6"/>
          <a:stretch>
            <a:fillRect/>
          </a:stretch>
        </p:blipFill>
        <p:spPr>
          <a:xfrm>
            <a:off x="7495782" y="4434436"/>
            <a:ext cx="1047131" cy="696818"/>
          </a:xfrm>
          <a:prstGeom prst="rect">
            <a:avLst/>
          </a:prstGeom>
        </p:spPr>
      </p:pic>
      <p:sp>
        <p:nvSpPr>
          <p:cNvPr id="21" name="TextBox 20">
            <a:extLst>
              <a:ext uri="{FF2B5EF4-FFF2-40B4-BE49-F238E27FC236}">
                <a16:creationId xmlns:a16="http://schemas.microsoft.com/office/drawing/2014/main" id="{8F6C375B-FDD2-4E8A-980B-A54E417307E1}"/>
              </a:ext>
            </a:extLst>
          </p:cNvPr>
          <p:cNvSpPr txBox="1"/>
          <p:nvPr/>
        </p:nvSpPr>
        <p:spPr>
          <a:xfrm>
            <a:off x="4428197" y="3256294"/>
            <a:ext cx="1552541" cy="646331"/>
          </a:xfrm>
          <a:prstGeom prst="rect">
            <a:avLst/>
          </a:prstGeom>
          <a:noFill/>
        </p:spPr>
        <p:txBody>
          <a:bodyPr wrap="square" rtlCol="0">
            <a:spAutoFit/>
          </a:bodyPr>
          <a:lstStyle/>
          <a:p>
            <a:r>
              <a:rPr lang="en-GB" dirty="0">
                <a:latin typeface="Sassoon Infant Std" panose="020B0803020103030203" pitchFamily="34" charset="0"/>
              </a:rPr>
              <a:t>Japan &amp; Earthquakes</a:t>
            </a:r>
          </a:p>
        </p:txBody>
      </p:sp>
      <p:pic>
        <p:nvPicPr>
          <p:cNvPr id="22" name="Picture 21">
            <a:extLst>
              <a:ext uri="{FF2B5EF4-FFF2-40B4-BE49-F238E27FC236}">
                <a16:creationId xmlns:a16="http://schemas.microsoft.com/office/drawing/2014/main" id="{53FF9E9E-DFDB-434F-9A1C-49CC892A1993}"/>
              </a:ext>
            </a:extLst>
          </p:cNvPr>
          <p:cNvPicPr>
            <a:picLocks noChangeAspect="1"/>
          </p:cNvPicPr>
          <p:nvPr/>
        </p:nvPicPr>
        <p:blipFill>
          <a:blip r:embed="rId7"/>
          <a:stretch>
            <a:fillRect/>
          </a:stretch>
        </p:blipFill>
        <p:spPr>
          <a:xfrm>
            <a:off x="4438717" y="1892313"/>
            <a:ext cx="1719274" cy="1274427"/>
          </a:xfrm>
          <a:prstGeom prst="rect">
            <a:avLst/>
          </a:prstGeom>
        </p:spPr>
      </p:pic>
      <p:sp>
        <p:nvSpPr>
          <p:cNvPr id="6" name="TextBox 5">
            <a:extLst>
              <a:ext uri="{FF2B5EF4-FFF2-40B4-BE49-F238E27FC236}">
                <a16:creationId xmlns:a16="http://schemas.microsoft.com/office/drawing/2014/main" id="{65BCD365-458C-07F3-0C9A-567E2591EA0F}"/>
              </a:ext>
            </a:extLst>
          </p:cNvPr>
          <p:cNvSpPr txBox="1"/>
          <p:nvPr/>
        </p:nvSpPr>
        <p:spPr>
          <a:xfrm>
            <a:off x="787345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2043269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23675-F1D4-4F8E-B696-86F8711C0752}"/>
              </a:ext>
            </a:extLst>
          </p:cNvPr>
          <p:cNvSpPr>
            <a:spLocks noGrp="1"/>
          </p:cNvSpPr>
          <p:nvPr>
            <p:ph type="title"/>
          </p:nvPr>
        </p:nvSpPr>
        <p:spPr/>
        <p:txBody>
          <a:bodyPr>
            <a:normAutofit/>
          </a:bodyPr>
          <a:lstStyle/>
          <a:p>
            <a:r>
              <a:rPr lang="en-GB" sz="5400"/>
              <a:t>Feedback and marking</a:t>
            </a:r>
          </a:p>
        </p:txBody>
      </p:sp>
      <p:sp>
        <p:nvSpPr>
          <p:cNvPr id="3" name="Content Placeholder 2">
            <a:extLst>
              <a:ext uri="{FF2B5EF4-FFF2-40B4-BE49-F238E27FC236}">
                <a16:creationId xmlns:a16="http://schemas.microsoft.com/office/drawing/2014/main" id="{42CBF748-F69A-4BD9-9D33-E7E01548A152}"/>
              </a:ext>
            </a:extLst>
          </p:cNvPr>
          <p:cNvSpPr>
            <a:spLocks noGrp="1"/>
          </p:cNvSpPr>
          <p:nvPr>
            <p:ph idx="1"/>
          </p:nvPr>
        </p:nvSpPr>
        <p:spPr>
          <a:xfrm>
            <a:off x="664920" y="1690689"/>
            <a:ext cx="7850430" cy="3777622"/>
          </a:xfrm>
        </p:spPr>
        <p:txBody>
          <a:bodyPr vert="horz" lIns="91440" tIns="45720" rIns="91440" bIns="45720" rtlCol="0" anchor="t">
            <a:normAutofit/>
          </a:bodyPr>
          <a:lstStyle/>
          <a:p>
            <a:r>
              <a:rPr lang="en-GB" sz="2000">
                <a:solidFill>
                  <a:srgbClr val="000000"/>
                </a:solidFill>
                <a:latin typeface="Sassoon Infant Std"/>
              </a:rPr>
              <a:t>Feedback is intended to develop pupil independence.  </a:t>
            </a:r>
          </a:p>
          <a:p>
            <a:r>
              <a:rPr lang="en-GB" sz="2000">
                <a:solidFill>
                  <a:srgbClr val="000000"/>
                </a:solidFill>
                <a:latin typeface="Sassoon Infant Std"/>
              </a:rPr>
              <a:t>This may be </a:t>
            </a:r>
            <a:r>
              <a:rPr lang="en-GB" sz="2000">
                <a:solidFill>
                  <a:srgbClr val="000000"/>
                </a:solidFill>
                <a:highlight>
                  <a:srgbClr val="FFFF00"/>
                </a:highlight>
                <a:latin typeface="Sassoon Infant Std"/>
              </a:rPr>
              <a:t>verbal or written </a:t>
            </a:r>
            <a:r>
              <a:rPr lang="en-GB" sz="2000">
                <a:solidFill>
                  <a:srgbClr val="000000"/>
                </a:solidFill>
                <a:latin typeface="Sassoon Infant Std"/>
              </a:rPr>
              <a:t>and normally takes place during the lesson. Educational research shows feedback at the point of learning has the most impact on pupils’ work.</a:t>
            </a:r>
          </a:p>
          <a:p>
            <a:r>
              <a:rPr lang="en-GB" sz="2000">
                <a:solidFill>
                  <a:srgbClr val="000000"/>
                </a:solidFill>
                <a:latin typeface="Sassoon Infant Std"/>
              </a:rPr>
              <a:t>Pupils will make edits and correction to work in </a:t>
            </a:r>
            <a:r>
              <a:rPr lang="en-GB" sz="2000" b="1">
                <a:solidFill>
                  <a:srgbClr val="00B050"/>
                </a:solidFill>
                <a:latin typeface="Sassoon Infant Std"/>
              </a:rPr>
              <a:t>green pen</a:t>
            </a:r>
            <a:r>
              <a:rPr lang="en-GB" sz="2000">
                <a:solidFill>
                  <a:srgbClr val="000000"/>
                </a:solidFill>
                <a:latin typeface="Sassoon Infant Std"/>
              </a:rPr>
              <a:t>.</a:t>
            </a:r>
          </a:p>
          <a:p>
            <a:r>
              <a:rPr lang="en-GB" sz="2000">
                <a:latin typeface="Sassoon Infant Std"/>
              </a:rPr>
              <a:t>Teaching Staff give written feedback in </a:t>
            </a:r>
            <a:r>
              <a:rPr lang="en-GB" sz="2000" b="1">
                <a:solidFill>
                  <a:schemeClr val="accent5">
                    <a:lumMod val="60000"/>
                    <a:lumOff val="40000"/>
                  </a:schemeClr>
                </a:solidFill>
                <a:latin typeface="Sassoon Infant Std"/>
              </a:rPr>
              <a:t>purple pen.</a:t>
            </a:r>
          </a:p>
        </p:txBody>
      </p:sp>
      <p:pic>
        <p:nvPicPr>
          <p:cNvPr id="4" name="Picture 6" descr="Text, letter&#10;&#10;Description automatically generated">
            <a:extLst>
              <a:ext uri="{FF2B5EF4-FFF2-40B4-BE49-F238E27FC236}">
                <a16:creationId xmlns:a16="http://schemas.microsoft.com/office/drawing/2014/main" id="{917F1A24-7674-4CB7-A0AA-101F1CE01D8F}"/>
              </a:ext>
            </a:extLst>
          </p:cNvPr>
          <p:cNvPicPr>
            <a:picLocks noChangeAspect="1"/>
          </p:cNvPicPr>
          <p:nvPr/>
        </p:nvPicPr>
        <p:blipFill>
          <a:blip r:embed="rId2"/>
          <a:stretch>
            <a:fillRect/>
          </a:stretch>
        </p:blipFill>
        <p:spPr>
          <a:xfrm>
            <a:off x="968558" y="4293096"/>
            <a:ext cx="3528392" cy="1984881"/>
          </a:xfrm>
          <a:prstGeom prst="rect">
            <a:avLst/>
          </a:prstGeom>
        </p:spPr>
      </p:pic>
      <p:sp>
        <p:nvSpPr>
          <p:cNvPr id="5" name="Star: 5 Points 4">
            <a:extLst>
              <a:ext uri="{FF2B5EF4-FFF2-40B4-BE49-F238E27FC236}">
                <a16:creationId xmlns:a16="http://schemas.microsoft.com/office/drawing/2014/main" id="{8D8306B0-CF25-4960-AAE4-F3ECF3925A07}"/>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79DB9C90-0708-CCB3-3969-2952848242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4DAA6B9B-9CBB-1719-89B5-DE048CDECE39}"/>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4297400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C7A36-4595-4F36-AB01-4D5655237A89}"/>
              </a:ext>
            </a:extLst>
          </p:cNvPr>
          <p:cNvSpPr>
            <a:spLocks noGrp="1"/>
          </p:cNvSpPr>
          <p:nvPr>
            <p:ph type="title"/>
          </p:nvPr>
        </p:nvSpPr>
        <p:spPr/>
        <p:txBody>
          <a:bodyPr>
            <a:normAutofit/>
          </a:bodyPr>
          <a:lstStyle/>
          <a:p>
            <a:r>
              <a:rPr lang="en-GB" sz="5400" dirty="0"/>
              <a:t>Assessment</a:t>
            </a:r>
          </a:p>
        </p:txBody>
      </p:sp>
      <p:sp>
        <p:nvSpPr>
          <p:cNvPr id="3" name="Content Placeholder 2">
            <a:extLst>
              <a:ext uri="{FF2B5EF4-FFF2-40B4-BE49-F238E27FC236}">
                <a16:creationId xmlns:a16="http://schemas.microsoft.com/office/drawing/2014/main" id="{4318D6A7-083F-4B14-843D-8A16E84DD589}"/>
              </a:ext>
            </a:extLst>
          </p:cNvPr>
          <p:cNvSpPr>
            <a:spLocks noGrp="1"/>
          </p:cNvSpPr>
          <p:nvPr>
            <p:ph idx="1"/>
          </p:nvPr>
        </p:nvSpPr>
        <p:spPr>
          <a:xfrm>
            <a:off x="755576" y="1988840"/>
            <a:ext cx="7759774" cy="4100290"/>
          </a:xfrm>
        </p:spPr>
        <p:txBody>
          <a:bodyPr>
            <a:normAutofit/>
          </a:bodyPr>
          <a:lstStyle/>
          <a:p>
            <a:pPr marL="438785"/>
            <a:r>
              <a:rPr lang="en-GB" sz="2400" dirty="0">
                <a:latin typeface="Sassoon Infant Std" panose="020B0803020103030203" pitchFamily="34" charset="0"/>
              </a:rPr>
              <a:t>Children complete assessments in Maths, Grammar &amp; Reading every six weeks.</a:t>
            </a:r>
          </a:p>
          <a:p>
            <a:pPr marL="438785"/>
            <a:r>
              <a:rPr lang="en-GB" sz="2400" dirty="0">
                <a:latin typeface="Sassoon Infant Std" panose="020B0803020103030203" pitchFamily="34" charset="0"/>
              </a:rPr>
              <a:t> SATs will take place in May 2026 (11-14th)</a:t>
            </a:r>
          </a:p>
          <a:p>
            <a:pPr marL="838835" lvl="1"/>
            <a:r>
              <a:rPr lang="en-GB" sz="2000" dirty="0">
                <a:latin typeface="Sassoon Infant Std" panose="020B0803020103030203" pitchFamily="34" charset="0"/>
                <a:cs typeface="Lucida Sans Unicode"/>
              </a:rPr>
              <a:t>Attendance is vital.</a:t>
            </a:r>
          </a:p>
          <a:p>
            <a:pPr marL="838835" lvl="1"/>
            <a:r>
              <a:rPr lang="en-GB" sz="2000" dirty="0">
                <a:latin typeface="Sassoon Infant Std" panose="020B0803020103030203" pitchFamily="34" charset="0"/>
                <a:cs typeface="Lucida Sans Unicode"/>
              </a:rPr>
              <a:t>Maths x 3, Reading, Grammar &amp; Spelling</a:t>
            </a:r>
          </a:p>
          <a:p>
            <a:pPr marL="838835" lvl="1"/>
            <a:r>
              <a:rPr lang="en-GB" sz="2000" dirty="0">
                <a:latin typeface="Sassoon Infant Std" panose="020B0803020103030203" pitchFamily="34" charset="0"/>
                <a:cs typeface="Lucida Sans Unicode"/>
              </a:rPr>
              <a:t>Preparation is thorough and supported.</a:t>
            </a:r>
          </a:p>
          <a:p>
            <a:pPr marL="838835" lvl="1"/>
            <a:r>
              <a:rPr lang="en-GB" sz="2000" dirty="0">
                <a:latin typeface="Sassoon Infant Std" panose="020B0803020103030203" pitchFamily="34" charset="0"/>
                <a:cs typeface="Lucida Sans Unicode"/>
              </a:rPr>
              <a:t>Special arrangements </a:t>
            </a:r>
            <a:r>
              <a:rPr lang="en-GB" sz="2000" dirty="0" err="1">
                <a:latin typeface="Sassoon Infant Std" panose="020B0803020103030203" pitchFamily="34" charset="0"/>
                <a:cs typeface="Lucida Sans Unicode"/>
              </a:rPr>
              <a:t>eg.</a:t>
            </a:r>
            <a:r>
              <a:rPr lang="en-GB" sz="2000" dirty="0">
                <a:latin typeface="Sassoon Infant Std" panose="020B0803020103030203" pitchFamily="34" charset="0"/>
                <a:cs typeface="Lucida Sans Unicode"/>
              </a:rPr>
              <a:t> extra time</a:t>
            </a:r>
          </a:p>
          <a:p>
            <a:pPr marL="838835" lvl="1"/>
            <a:r>
              <a:rPr lang="en-GB" sz="2000" dirty="0">
                <a:latin typeface="Sassoon Infant Std" panose="020B0803020103030203" pitchFamily="34" charset="0"/>
                <a:cs typeface="Lucida Sans Unicode"/>
              </a:rPr>
              <a:t>Marked externally.</a:t>
            </a:r>
          </a:p>
          <a:p>
            <a:pPr marL="838835" lvl="1"/>
            <a:r>
              <a:rPr lang="en-GB" sz="2000" dirty="0">
                <a:latin typeface="Sassoon Infant Std" panose="020B0803020103030203" pitchFamily="34" charset="0"/>
                <a:cs typeface="Lucida Sans Unicode"/>
              </a:rPr>
              <a:t>Results are reported in summer report.</a:t>
            </a:r>
          </a:p>
          <a:p>
            <a:pPr marL="838835" lvl="1"/>
            <a:r>
              <a:rPr lang="en-GB" sz="2000" dirty="0">
                <a:latin typeface="Sassoon Infant Std" panose="020B0803020103030203" pitchFamily="34" charset="0"/>
                <a:cs typeface="Lucida Sans Unicode"/>
              </a:rPr>
              <a:t>Early Breakfast</a:t>
            </a:r>
          </a:p>
        </p:txBody>
      </p:sp>
      <p:sp>
        <p:nvSpPr>
          <p:cNvPr id="4" name="Star: 5 Points 3">
            <a:extLst>
              <a:ext uri="{FF2B5EF4-FFF2-40B4-BE49-F238E27FC236}">
                <a16:creationId xmlns:a16="http://schemas.microsoft.com/office/drawing/2014/main" id="{7746E4E4-A0A3-407D-BB2F-D2A66480D5B5}"/>
              </a:ext>
            </a:extLst>
          </p:cNvPr>
          <p:cNvSpPr/>
          <p:nvPr/>
        </p:nvSpPr>
        <p:spPr>
          <a:xfrm>
            <a:off x="8300760"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4A7FD5DC-058A-8EEA-FA6A-6EC11B781F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0270B37D-D3EB-60E4-414B-E11079AB8227}"/>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2654082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Expectations</a:t>
            </a:r>
          </a:p>
        </p:txBody>
      </p:sp>
      <p:sp>
        <p:nvSpPr>
          <p:cNvPr id="6" name="TextBox 5"/>
          <p:cNvSpPr txBox="1"/>
          <p:nvPr/>
        </p:nvSpPr>
        <p:spPr>
          <a:xfrm>
            <a:off x="755576" y="1541623"/>
            <a:ext cx="7198800" cy="461665"/>
          </a:xfrm>
          <a:prstGeom prst="rect">
            <a:avLst/>
          </a:prstGeom>
          <a:noFill/>
        </p:spPr>
        <p:txBody>
          <a:bodyPr wrap="square" lIns="91440" tIns="45720" rIns="91440" bIns="45720" rtlCol="0" anchor="t">
            <a:spAutoFit/>
          </a:bodyPr>
          <a:lstStyle/>
          <a:p>
            <a:pPr>
              <a:buClr>
                <a:schemeClr val="accent1"/>
              </a:buClr>
            </a:pPr>
            <a:r>
              <a:rPr lang="en-GB" sz="2400" b="1"/>
              <a:t>We have high expectations of all children   </a:t>
            </a:r>
          </a:p>
        </p:txBody>
      </p:sp>
      <p:sp>
        <p:nvSpPr>
          <p:cNvPr id="7" name="TextBox 6"/>
          <p:cNvSpPr txBox="1"/>
          <p:nvPr/>
        </p:nvSpPr>
        <p:spPr>
          <a:xfrm>
            <a:off x="894601" y="1917901"/>
            <a:ext cx="6232412" cy="221599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GB" sz="2000"/>
          </a:p>
          <a:p>
            <a:pPr marL="285750" indent="-285750">
              <a:buFont typeface="Arial" panose="020B0604020202020204" pitchFamily="34" charset="0"/>
              <a:buChar char="•"/>
            </a:pPr>
            <a:r>
              <a:rPr lang="en-GB" sz="2000">
                <a:latin typeface="Sassoon Infant Std" panose="020B0503020103030203" pitchFamily="34" charset="0"/>
              </a:rPr>
              <a:t>Positive attitude</a:t>
            </a:r>
          </a:p>
          <a:p>
            <a:pPr marL="285750" indent="-285750">
              <a:buFont typeface="Arial" panose="020B0604020202020204" pitchFamily="34" charset="0"/>
              <a:buChar char="•"/>
            </a:pPr>
            <a:r>
              <a:rPr lang="en-GB" sz="2000">
                <a:latin typeface="Sassoon Infant Std" panose="020B0503020103030203" pitchFamily="34" charset="0"/>
              </a:rPr>
              <a:t>'Have-a-go' ethos</a:t>
            </a:r>
            <a:endParaRPr lang="en-GB" sz="2000">
              <a:latin typeface="Sassoon Infant Std" panose="020B0503020103030203" pitchFamily="34" charset="0"/>
              <a:cs typeface="Lucida Sans Unicode"/>
            </a:endParaRPr>
          </a:p>
          <a:p>
            <a:pPr marL="285750" indent="-285750">
              <a:buFont typeface="Arial" panose="020B0604020202020204" pitchFamily="34" charset="0"/>
              <a:buChar char="•"/>
            </a:pPr>
            <a:r>
              <a:rPr lang="en-GB" sz="2000">
                <a:latin typeface="Sassoon Infant Std" panose="020B0503020103030203" pitchFamily="34" charset="0"/>
              </a:rPr>
              <a:t>High expectations of attainment</a:t>
            </a:r>
          </a:p>
          <a:p>
            <a:pPr marL="285750" indent="-285750">
              <a:buFont typeface="Arial" panose="020B0604020202020204" pitchFamily="34" charset="0"/>
              <a:buChar char="•"/>
            </a:pPr>
            <a:r>
              <a:rPr lang="en-GB" sz="2000">
                <a:latin typeface="Sassoon Infant Std" panose="020B0503020103030203" pitchFamily="34" charset="0"/>
              </a:rPr>
              <a:t>Work independently</a:t>
            </a:r>
          </a:p>
          <a:p>
            <a:pPr marL="285750" indent="-285750">
              <a:buFont typeface="Arial" panose="020B0604020202020204" pitchFamily="34" charset="0"/>
              <a:buChar char="•"/>
            </a:pPr>
            <a:r>
              <a:rPr lang="en-GB" sz="2000">
                <a:latin typeface="Sassoon Infant Std" panose="020B0503020103030203" pitchFamily="34" charset="0"/>
              </a:rPr>
              <a:t>Take responsibility for their own learning and behaviour</a:t>
            </a:r>
          </a:p>
          <a:p>
            <a:pPr marL="285750" indent="-285750">
              <a:buFont typeface="Arial" panose="020B0604020202020204" pitchFamily="34" charset="0"/>
              <a:buChar char="•"/>
            </a:pPr>
            <a:endParaRPr lang="en-GB"/>
          </a:p>
        </p:txBody>
      </p:sp>
      <p:sp>
        <p:nvSpPr>
          <p:cNvPr id="8" name="Rectangle 7"/>
          <p:cNvSpPr/>
          <p:nvPr/>
        </p:nvSpPr>
        <p:spPr>
          <a:xfrm>
            <a:off x="894601" y="4843871"/>
            <a:ext cx="7493823" cy="1323439"/>
          </a:xfrm>
          <a:prstGeom prst="rect">
            <a:avLst/>
          </a:prstGeom>
        </p:spPr>
        <p:txBody>
          <a:bodyPr wrap="square" lIns="91440" tIns="45720" rIns="91440" bIns="45720" anchor="t">
            <a:spAutoFit/>
          </a:bodyPr>
          <a:lstStyle/>
          <a:p>
            <a:pPr marL="342900" indent="-342900">
              <a:buFont typeface="Arial"/>
              <a:buChar char="•"/>
            </a:pPr>
            <a:r>
              <a:rPr lang="en-GB" sz="2000">
                <a:latin typeface="Sassoon Infant Std" panose="020B0503020103030203" pitchFamily="34" charset="0"/>
                <a:cs typeface="Lucida Sans Unicode"/>
              </a:rPr>
              <a:t>Follow the therapeutic behaviour approach and are often verbal. However, we do use a House system for rewarding good behaviour and learning and use this as a class reward. We also give out certificates and stickers.</a:t>
            </a:r>
          </a:p>
        </p:txBody>
      </p:sp>
      <p:sp>
        <p:nvSpPr>
          <p:cNvPr id="10" name="TextBox 9"/>
          <p:cNvSpPr txBox="1"/>
          <p:nvPr/>
        </p:nvSpPr>
        <p:spPr>
          <a:xfrm>
            <a:off x="720619" y="4184375"/>
            <a:ext cx="7158452" cy="461665"/>
          </a:xfrm>
          <a:prstGeom prst="rect">
            <a:avLst/>
          </a:prstGeom>
          <a:noFill/>
        </p:spPr>
        <p:txBody>
          <a:bodyPr wrap="square" lIns="91440" tIns="45720" rIns="91440" bIns="45720" rtlCol="0" anchor="t">
            <a:spAutoFit/>
          </a:bodyPr>
          <a:lstStyle/>
          <a:p>
            <a:pPr>
              <a:buClr>
                <a:schemeClr val="accent1"/>
              </a:buClr>
            </a:pPr>
            <a:r>
              <a:rPr lang="en-GB" sz="2400" b="1"/>
              <a:t>Rewards</a:t>
            </a:r>
          </a:p>
        </p:txBody>
      </p:sp>
      <p:sp>
        <p:nvSpPr>
          <p:cNvPr id="11" name="Star: 5 Points 10">
            <a:extLst>
              <a:ext uri="{FF2B5EF4-FFF2-40B4-BE49-F238E27FC236}">
                <a16:creationId xmlns:a16="http://schemas.microsoft.com/office/drawing/2014/main" id="{F71E5845-0DCE-4779-AC72-DA04CB5B7816}"/>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E298BC1D-5202-6A8F-11E7-8ACD8068EB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5" name="TextBox 4">
            <a:extLst>
              <a:ext uri="{FF2B5EF4-FFF2-40B4-BE49-F238E27FC236}">
                <a16:creationId xmlns:a16="http://schemas.microsoft.com/office/drawing/2014/main" id="{1A24CC5C-491E-A1A5-512C-AD3242E922C1}"/>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37060555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FC2A6-92B5-9C3B-087E-4191B0BDA9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BBE7FB-DF61-5955-6DF9-07AF069B27D7}"/>
              </a:ext>
            </a:extLst>
          </p:cNvPr>
          <p:cNvSpPr>
            <a:spLocks noGrp="1"/>
          </p:cNvSpPr>
          <p:nvPr>
            <p:ph type="title"/>
          </p:nvPr>
        </p:nvSpPr>
        <p:spPr/>
        <p:txBody>
          <a:bodyPr>
            <a:normAutofit/>
          </a:bodyPr>
          <a:lstStyle/>
          <a:p>
            <a:r>
              <a:rPr lang="en-GB" sz="5400"/>
              <a:t>Behaviour Expectations</a:t>
            </a:r>
          </a:p>
        </p:txBody>
      </p:sp>
      <p:sp>
        <p:nvSpPr>
          <p:cNvPr id="6" name="TextBox 5">
            <a:extLst>
              <a:ext uri="{FF2B5EF4-FFF2-40B4-BE49-F238E27FC236}">
                <a16:creationId xmlns:a16="http://schemas.microsoft.com/office/drawing/2014/main" id="{57D44669-61D0-F55F-4C0A-4670B4D4BF6B}"/>
              </a:ext>
            </a:extLst>
          </p:cNvPr>
          <p:cNvSpPr txBox="1"/>
          <p:nvPr/>
        </p:nvSpPr>
        <p:spPr>
          <a:xfrm>
            <a:off x="755576" y="1541623"/>
            <a:ext cx="7198800" cy="461665"/>
          </a:xfrm>
          <a:prstGeom prst="rect">
            <a:avLst/>
          </a:prstGeom>
          <a:noFill/>
        </p:spPr>
        <p:txBody>
          <a:bodyPr wrap="square" lIns="91440" tIns="45720" rIns="91440" bIns="45720" rtlCol="0" anchor="t">
            <a:spAutoFit/>
          </a:bodyPr>
          <a:lstStyle/>
          <a:p>
            <a:pPr>
              <a:buClr>
                <a:schemeClr val="accent1"/>
              </a:buClr>
            </a:pPr>
            <a:r>
              <a:rPr lang="en-GB" sz="2400" b="1"/>
              <a:t>We have high expectations of all children   </a:t>
            </a:r>
          </a:p>
        </p:txBody>
      </p:sp>
      <p:sp>
        <p:nvSpPr>
          <p:cNvPr id="7" name="TextBox 6">
            <a:extLst>
              <a:ext uri="{FF2B5EF4-FFF2-40B4-BE49-F238E27FC236}">
                <a16:creationId xmlns:a16="http://schemas.microsoft.com/office/drawing/2014/main" id="{65D3B65E-C9D0-FA84-2929-A9DCF522531A}"/>
              </a:ext>
            </a:extLst>
          </p:cNvPr>
          <p:cNvSpPr txBox="1"/>
          <p:nvPr/>
        </p:nvSpPr>
        <p:spPr>
          <a:xfrm>
            <a:off x="894600" y="1917901"/>
            <a:ext cx="7385303" cy="4093428"/>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000"/>
              <a:t>As mentioned already, we use a therapeutic approach to behaviour which promotes positive behaviour.</a:t>
            </a:r>
          </a:p>
          <a:p>
            <a:pPr marL="285750" indent="-285750">
              <a:buFont typeface="Arial" panose="020B0604020202020204" pitchFamily="34" charset="0"/>
              <a:buChar char="•"/>
            </a:pPr>
            <a:r>
              <a:rPr lang="en-GB" sz="2000"/>
              <a:t>We use a Behaviour steps method to support children when they have made a poor decision with regards to their behaviour. We use educational and protective consequences which supports them in making a better choice moving forward.</a:t>
            </a:r>
          </a:p>
          <a:p>
            <a:pPr marL="285750" indent="-285750">
              <a:buFont typeface="Arial" panose="020B0604020202020204" pitchFamily="34" charset="0"/>
              <a:buChar char="•"/>
            </a:pPr>
            <a:r>
              <a:rPr lang="en-GB" sz="2000"/>
              <a:t>We will notify you where your child has made a poor choice and if necessary, ask you to meet with us to discuss next steps.</a:t>
            </a:r>
          </a:p>
          <a:p>
            <a:pPr marL="285750" indent="-285750">
              <a:buFont typeface="Arial" panose="020B0604020202020204" pitchFamily="34" charset="0"/>
              <a:buChar char="•"/>
            </a:pPr>
            <a:r>
              <a:rPr lang="en-GB" sz="2000"/>
              <a:t>If relevant, we may ask Mrs Clark or Mrs Smithers to join us to best support your child.</a:t>
            </a:r>
          </a:p>
          <a:p>
            <a:pPr marL="285750" indent="-285750">
              <a:buFont typeface="Arial" panose="020B0604020202020204" pitchFamily="34" charset="0"/>
              <a:buChar char="•"/>
            </a:pPr>
            <a:endParaRPr lang="en-GB" sz="2000"/>
          </a:p>
          <a:p>
            <a:pPr algn="ctr"/>
            <a:r>
              <a:rPr lang="en-GB" sz="2000"/>
              <a:t>We politely ask that you support us when we need to use an educational or protective consequence.</a:t>
            </a:r>
          </a:p>
        </p:txBody>
      </p:sp>
      <p:sp>
        <p:nvSpPr>
          <p:cNvPr id="11" name="Star: 5 Points 10">
            <a:extLst>
              <a:ext uri="{FF2B5EF4-FFF2-40B4-BE49-F238E27FC236}">
                <a16:creationId xmlns:a16="http://schemas.microsoft.com/office/drawing/2014/main" id="{0A251E4B-6AA4-EFEB-7605-7329D4008871}"/>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3" name="Picture 2" descr="A logo for a primary school&#10;&#10;AI-generated content may be incorrect.">
            <a:extLst>
              <a:ext uri="{FF2B5EF4-FFF2-40B4-BE49-F238E27FC236}">
                <a16:creationId xmlns:a16="http://schemas.microsoft.com/office/drawing/2014/main" id="{B413C8F8-0386-85E8-1096-223A4DC102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5" name="TextBox 4">
            <a:extLst>
              <a:ext uri="{FF2B5EF4-FFF2-40B4-BE49-F238E27FC236}">
                <a16:creationId xmlns:a16="http://schemas.microsoft.com/office/drawing/2014/main" id="{CBD66B90-4D7B-57CA-A4F7-E7CA898CEACA}"/>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428724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B8EAC89-A9F5-4554-8E63-F9233465EA4C}"/>
              </a:ext>
            </a:extLst>
          </p:cNvPr>
          <p:cNvPicPr>
            <a:picLocks noChangeAspect="1"/>
          </p:cNvPicPr>
          <p:nvPr/>
        </p:nvPicPr>
        <p:blipFill>
          <a:blip r:embed="rId2"/>
          <a:stretch>
            <a:fillRect/>
          </a:stretch>
        </p:blipFill>
        <p:spPr>
          <a:xfrm>
            <a:off x="2627784" y="430265"/>
            <a:ext cx="4352040" cy="778782"/>
          </a:xfrm>
          <a:prstGeom prst="rect">
            <a:avLst/>
          </a:prstGeom>
        </p:spPr>
      </p:pic>
      <p:sp>
        <p:nvSpPr>
          <p:cNvPr id="3" name="TextBox 2">
            <a:extLst>
              <a:ext uri="{FF2B5EF4-FFF2-40B4-BE49-F238E27FC236}">
                <a16:creationId xmlns:a16="http://schemas.microsoft.com/office/drawing/2014/main" id="{D1432797-CE17-4632-A381-09B0F4DC42F0}"/>
              </a:ext>
            </a:extLst>
          </p:cNvPr>
          <p:cNvSpPr txBox="1"/>
          <p:nvPr/>
        </p:nvSpPr>
        <p:spPr>
          <a:xfrm>
            <a:off x="539552" y="1484784"/>
            <a:ext cx="8229600" cy="5239896"/>
          </a:xfrm>
          <a:prstGeom prst="rect">
            <a:avLst/>
          </a:prstGeom>
          <a:noFill/>
          <a:ln w="38100">
            <a:solidFill>
              <a:schemeClr val="accent1"/>
            </a:solidFill>
          </a:ln>
        </p:spPr>
        <p:txBody>
          <a:bodyPr wrap="square" rtlCol="0">
            <a:spAutoFit/>
          </a:bodyPr>
          <a:lstStyle/>
          <a:p>
            <a:r>
              <a:rPr lang="en-GB" sz="1350"/>
              <a:t>                  </a:t>
            </a:r>
          </a:p>
          <a:p>
            <a:r>
              <a:rPr lang="en-GB" sz="1500">
                <a:solidFill>
                  <a:schemeClr val="tx2"/>
                </a:solidFill>
              </a:rPr>
              <a:t>                  Taught and referred to regularly, across the school from the Summer Term in Reception.</a:t>
            </a:r>
          </a:p>
          <a:p>
            <a:endParaRPr lang="en-GB" sz="1500">
              <a:solidFill>
                <a:schemeClr val="tx2"/>
              </a:solidFill>
            </a:endParaRPr>
          </a:p>
          <a:p>
            <a:r>
              <a:rPr lang="en-GB" sz="1500">
                <a:solidFill>
                  <a:schemeClr val="tx2"/>
                </a:solidFill>
              </a:rPr>
              <a:t>                  Helps children to recognise, name and manage their emotions.</a:t>
            </a:r>
          </a:p>
          <a:p>
            <a:endParaRPr lang="en-GB" sz="1500">
              <a:solidFill>
                <a:schemeClr val="tx2"/>
              </a:solidFill>
            </a:endParaRPr>
          </a:p>
          <a:p>
            <a:r>
              <a:rPr lang="en-GB" sz="1500">
                <a:solidFill>
                  <a:schemeClr val="tx2"/>
                </a:solidFill>
              </a:rPr>
              <a:t>                  Based on 4 colours: </a:t>
            </a:r>
          </a:p>
          <a:p>
            <a:endParaRPr lang="en-GB" sz="1500">
              <a:solidFill>
                <a:schemeClr val="tx2"/>
              </a:solidFill>
            </a:endParaRPr>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endParaRPr lang="en-GB" sz="1350"/>
          </a:p>
          <a:p>
            <a:r>
              <a:rPr lang="en-GB" sz="1350"/>
              <a:t>                  </a:t>
            </a:r>
            <a:r>
              <a:rPr lang="en-GB" sz="1350">
                <a:solidFill>
                  <a:schemeClr val="tx2"/>
                </a:solidFill>
              </a:rPr>
              <a:t>Children develop their own ‘toolkit’ of strategies to help them to return to </a:t>
            </a:r>
            <a:r>
              <a:rPr lang="en-GB" sz="1350" b="1">
                <a:solidFill>
                  <a:srgbClr val="00B050"/>
                </a:solidFill>
              </a:rPr>
              <a:t>‘green’ </a:t>
            </a:r>
            <a:r>
              <a:rPr lang="en-GB" sz="1350">
                <a:solidFill>
                  <a:schemeClr val="tx2"/>
                </a:solidFill>
              </a:rPr>
              <a:t>where they are calm, happy and focussed.</a:t>
            </a:r>
          </a:p>
        </p:txBody>
      </p:sp>
      <p:pic>
        <p:nvPicPr>
          <p:cNvPr id="4" name="Picture 3">
            <a:extLst>
              <a:ext uri="{FF2B5EF4-FFF2-40B4-BE49-F238E27FC236}">
                <a16:creationId xmlns:a16="http://schemas.microsoft.com/office/drawing/2014/main" id="{0382432E-B51B-45A3-8169-1D9F76C77611}"/>
              </a:ext>
            </a:extLst>
          </p:cNvPr>
          <p:cNvPicPr>
            <a:picLocks noChangeAspect="1"/>
          </p:cNvPicPr>
          <p:nvPr/>
        </p:nvPicPr>
        <p:blipFill>
          <a:blip r:embed="rId3"/>
          <a:stretch>
            <a:fillRect/>
          </a:stretch>
        </p:blipFill>
        <p:spPr>
          <a:xfrm>
            <a:off x="702591" y="2377930"/>
            <a:ext cx="585143" cy="220615"/>
          </a:xfrm>
          <a:prstGeom prst="rect">
            <a:avLst/>
          </a:prstGeom>
        </p:spPr>
      </p:pic>
      <p:pic>
        <p:nvPicPr>
          <p:cNvPr id="5" name="Picture 4">
            <a:extLst>
              <a:ext uri="{FF2B5EF4-FFF2-40B4-BE49-F238E27FC236}">
                <a16:creationId xmlns:a16="http://schemas.microsoft.com/office/drawing/2014/main" id="{7A835407-C376-4D7C-BFBC-762D0E9D1F85}"/>
              </a:ext>
            </a:extLst>
          </p:cNvPr>
          <p:cNvPicPr>
            <a:picLocks noChangeAspect="1"/>
          </p:cNvPicPr>
          <p:nvPr/>
        </p:nvPicPr>
        <p:blipFill>
          <a:blip r:embed="rId3"/>
          <a:stretch>
            <a:fillRect/>
          </a:stretch>
        </p:blipFill>
        <p:spPr>
          <a:xfrm>
            <a:off x="710501" y="1753732"/>
            <a:ext cx="585143" cy="220615"/>
          </a:xfrm>
          <a:prstGeom prst="rect">
            <a:avLst/>
          </a:prstGeom>
        </p:spPr>
      </p:pic>
      <p:pic>
        <p:nvPicPr>
          <p:cNvPr id="6" name="Picture 5">
            <a:extLst>
              <a:ext uri="{FF2B5EF4-FFF2-40B4-BE49-F238E27FC236}">
                <a16:creationId xmlns:a16="http://schemas.microsoft.com/office/drawing/2014/main" id="{3142B257-96F5-4CCA-8E0C-18BB1718323E}"/>
              </a:ext>
            </a:extLst>
          </p:cNvPr>
          <p:cNvPicPr>
            <a:picLocks noChangeAspect="1"/>
          </p:cNvPicPr>
          <p:nvPr/>
        </p:nvPicPr>
        <p:blipFill>
          <a:blip r:embed="rId4"/>
          <a:stretch>
            <a:fillRect/>
          </a:stretch>
        </p:blipFill>
        <p:spPr>
          <a:xfrm>
            <a:off x="3577966" y="2690851"/>
            <a:ext cx="4708872" cy="3024548"/>
          </a:xfrm>
          <a:prstGeom prst="rect">
            <a:avLst/>
          </a:prstGeom>
        </p:spPr>
      </p:pic>
      <p:pic>
        <p:nvPicPr>
          <p:cNvPr id="7" name="Picture 6">
            <a:extLst>
              <a:ext uri="{FF2B5EF4-FFF2-40B4-BE49-F238E27FC236}">
                <a16:creationId xmlns:a16="http://schemas.microsoft.com/office/drawing/2014/main" id="{E6DCF281-8A11-4F8F-86FE-5A238516DAFF}"/>
              </a:ext>
            </a:extLst>
          </p:cNvPr>
          <p:cNvPicPr>
            <a:picLocks noChangeAspect="1"/>
          </p:cNvPicPr>
          <p:nvPr/>
        </p:nvPicPr>
        <p:blipFill>
          <a:blip r:embed="rId5"/>
          <a:stretch>
            <a:fillRect/>
          </a:stretch>
        </p:blipFill>
        <p:spPr>
          <a:xfrm>
            <a:off x="7976596" y="528183"/>
            <a:ext cx="762132" cy="858683"/>
          </a:xfrm>
          <a:prstGeom prst="rect">
            <a:avLst/>
          </a:prstGeom>
        </p:spPr>
      </p:pic>
      <p:pic>
        <p:nvPicPr>
          <p:cNvPr id="8" name="Picture 7">
            <a:extLst>
              <a:ext uri="{FF2B5EF4-FFF2-40B4-BE49-F238E27FC236}">
                <a16:creationId xmlns:a16="http://schemas.microsoft.com/office/drawing/2014/main" id="{BB72B5BF-F858-41FD-B6E8-67D6E771955C}"/>
              </a:ext>
            </a:extLst>
          </p:cNvPr>
          <p:cNvPicPr>
            <a:picLocks noChangeAspect="1"/>
          </p:cNvPicPr>
          <p:nvPr/>
        </p:nvPicPr>
        <p:blipFill>
          <a:blip r:embed="rId3"/>
          <a:stretch>
            <a:fillRect/>
          </a:stretch>
        </p:blipFill>
        <p:spPr>
          <a:xfrm>
            <a:off x="593073" y="6443488"/>
            <a:ext cx="585143" cy="220615"/>
          </a:xfrm>
          <a:prstGeom prst="rect">
            <a:avLst/>
          </a:prstGeom>
        </p:spPr>
      </p:pic>
      <p:pic>
        <p:nvPicPr>
          <p:cNvPr id="9" name="Picture 8">
            <a:extLst>
              <a:ext uri="{FF2B5EF4-FFF2-40B4-BE49-F238E27FC236}">
                <a16:creationId xmlns:a16="http://schemas.microsoft.com/office/drawing/2014/main" id="{BB02E728-0877-4249-9F46-501C3B18F048}"/>
              </a:ext>
            </a:extLst>
          </p:cNvPr>
          <p:cNvPicPr>
            <a:picLocks noChangeAspect="1"/>
          </p:cNvPicPr>
          <p:nvPr/>
        </p:nvPicPr>
        <p:blipFill>
          <a:blip r:embed="rId3"/>
          <a:stretch>
            <a:fillRect/>
          </a:stretch>
        </p:blipFill>
        <p:spPr>
          <a:xfrm>
            <a:off x="702591" y="2874282"/>
            <a:ext cx="585143" cy="220615"/>
          </a:xfrm>
          <a:prstGeom prst="rect">
            <a:avLst/>
          </a:prstGeom>
        </p:spPr>
      </p:pic>
      <p:pic>
        <p:nvPicPr>
          <p:cNvPr id="10" name="Picture 9">
            <a:extLst>
              <a:ext uri="{FF2B5EF4-FFF2-40B4-BE49-F238E27FC236}">
                <a16:creationId xmlns:a16="http://schemas.microsoft.com/office/drawing/2014/main" id="{2A7153A6-9F4A-44B2-AAA8-0A43428404AA}"/>
              </a:ext>
            </a:extLst>
          </p:cNvPr>
          <p:cNvPicPr>
            <a:picLocks noChangeAspect="1"/>
          </p:cNvPicPr>
          <p:nvPr/>
        </p:nvPicPr>
        <p:blipFill>
          <a:blip r:embed="rId6"/>
          <a:stretch>
            <a:fillRect/>
          </a:stretch>
        </p:blipFill>
        <p:spPr>
          <a:xfrm>
            <a:off x="1240760" y="3342301"/>
            <a:ext cx="1433592" cy="1861079"/>
          </a:xfrm>
          <a:prstGeom prst="rect">
            <a:avLst/>
          </a:prstGeom>
        </p:spPr>
      </p:pic>
      <p:pic>
        <p:nvPicPr>
          <p:cNvPr id="11" name="Picture 10">
            <a:extLst>
              <a:ext uri="{FF2B5EF4-FFF2-40B4-BE49-F238E27FC236}">
                <a16:creationId xmlns:a16="http://schemas.microsoft.com/office/drawing/2014/main" id="{02BA98AB-9BA0-4196-8483-60129B8C9C99}"/>
              </a:ext>
            </a:extLst>
          </p:cNvPr>
          <p:cNvPicPr>
            <a:picLocks noChangeAspect="1"/>
          </p:cNvPicPr>
          <p:nvPr/>
        </p:nvPicPr>
        <p:blipFill>
          <a:blip r:embed="rId7"/>
          <a:stretch>
            <a:fillRect/>
          </a:stretch>
        </p:blipFill>
        <p:spPr>
          <a:xfrm>
            <a:off x="511578" y="430265"/>
            <a:ext cx="666638" cy="858683"/>
          </a:xfrm>
          <a:prstGeom prst="rect">
            <a:avLst/>
          </a:prstGeom>
        </p:spPr>
      </p:pic>
      <p:sp>
        <p:nvSpPr>
          <p:cNvPr id="12" name="Star: 5 Points 11">
            <a:extLst>
              <a:ext uri="{FF2B5EF4-FFF2-40B4-BE49-F238E27FC236}">
                <a16:creationId xmlns:a16="http://schemas.microsoft.com/office/drawing/2014/main" id="{534A7267-1E0F-4BDF-8461-487ABCE13C76}"/>
              </a:ext>
            </a:extLst>
          </p:cNvPr>
          <p:cNvSpPr/>
          <p:nvPr/>
        </p:nvSpPr>
        <p:spPr>
          <a:xfrm>
            <a:off x="8265890" y="607058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13" name="Picture 12" descr="A logo for a primary school&#10;&#10;AI-generated content may be incorrect.">
            <a:extLst>
              <a:ext uri="{FF2B5EF4-FFF2-40B4-BE49-F238E27FC236}">
                <a16:creationId xmlns:a16="http://schemas.microsoft.com/office/drawing/2014/main" id="{6C00914E-68CA-A119-4815-39E75FD6E45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15" name="TextBox 14">
            <a:extLst>
              <a:ext uri="{FF2B5EF4-FFF2-40B4-BE49-F238E27FC236}">
                <a16:creationId xmlns:a16="http://schemas.microsoft.com/office/drawing/2014/main" id="{20D5334A-6D52-749D-7D0F-1EFFE8BF1157}"/>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613428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189D2AC-5371-4F9A-B475-D9DA94219D8D}"/>
              </a:ext>
            </a:extLst>
          </p:cNvPr>
          <p:cNvSpPr>
            <a:spLocks noGrp="1"/>
          </p:cNvSpPr>
          <p:nvPr>
            <p:ph type="title"/>
          </p:nvPr>
        </p:nvSpPr>
        <p:spPr/>
        <p:txBody>
          <a:bodyPr>
            <a:normAutofit/>
          </a:bodyPr>
          <a:lstStyle/>
          <a:p>
            <a:r>
              <a:rPr lang="en-GB" sz="5400"/>
              <a:t>Homework</a:t>
            </a:r>
          </a:p>
        </p:txBody>
      </p:sp>
      <p:sp>
        <p:nvSpPr>
          <p:cNvPr id="4" name="Content Placeholder 3">
            <a:extLst>
              <a:ext uri="{FF2B5EF4-FFF2-40B4-BE49-F238E27FC236}">
                <a16:creationId xmlns:a16="http://schemas.microsoft.com/office/drawing/2014/main" id="{FF60E1E7-2205-417F-8CAB-C5CD2B2E9584}"/>
              </a:ext>
            </a:extLst>
          </p:cNvPr>
          <p:cNvSpPr>
            <a:spLocks noGrp="1"/>
          </p:cNvSpPr>
          <p:nvPr>
            <p:ph idx="1"/>
          </p:nvPr>
        </p:nvSpPr>
        <p:spPr>
          <a:xfrm>
            <a:off x="156136" y="1352939"/>
            <a:ext cx="8359214" cy="5298820"/>
          </a:xfrm>
        </p:spPr>
        <p:txBody>
          <a:bodyPr vert="horz" lIns="91440" tIns="45720" rIns="91440" bIns="45720" rtlCol="0" anchor="t">
            <a:normAutofit lnSpcReduction="10000"/>
          </a:bodyPr>
          <a:lstStyle/>
          <a:p>
            <a:r>
              <a:rPr lang="en-GB" sz="2000" dirty="0">
                <a:latin typeface="Sassoon Infant Std"/>
              </a:rPr>
              <a:t>Homework supports, extends and consolidates the learning covered in the classroom while supporting children to develop self- discipline.</a:t>
            </a:r>
          </a:p>
          <a:p>
            <a:r>
              <a:rPr lang="en-GB" sz="2000" dirty="0">
                <a:latin typeface="Sassoon Infant Std"/>
              </a:rPr>
              <a:t>We have based our Homework around learning key concepts in mathematics and English.</a:t>
            </a:r>
          </a:p>
          <a:p>
            <a:r>
              <a:rPr lang="en-GB" sz="2000" dirty="0">
                <a:latin typeface="Sassoon Infant Std"/>
              </a:rPr>
              <a:t>Please support your child and help them to establish a good routine. Please ensure your child is completing their homework to the standard expected in class.</a:t>
            </a:r>
          </a:p>
          <a:p>
            <a:r>
              <a:rPr lang="en-GB" sz="2000" dirty="0">
                <a:latin typeface="Sassoon Infant Std"/>
              </a:rPr>
              <a:t>Reading is to be done a minimum of three times a week (15-30 minutes per session). </a:t>
            </a:r>
            <a:r>
              <a:rPr lang="en-GB" sz="2000" dirty="0">
                <a:solidFill>
                  <a:srgbClr val="FF0000"/>
                </a:solidFill>
                <a:latin typeface="Sassoon Infant Std"/>
              </a:rPr>
              <a:t>Books are changed when the book is finished.</a:t>
            </a:r>
          </a:p>
          <a:p>
            <a:r>
              <a:rPr lang="en-GB" sz="2000" dirty="0">
                <a:latin typeface="Sassoon Infant Std"/>
              </a:rPr>
              <a:t>Log-ins for Times Table Rockstar will be shared in the next week.</a:t>
            </a:r>
          </a:p>
          <a:p>
            <a:r>
              <a:rPr lang="en-GB" sz="2000" dirty="0">
                <a:latin typeface="Sassoon Infant Std"/>
              </a:rPr>
              <a:t>The majority of Maths homework will be set on maths.co.uk. If they have forgotten their logins, they can be reissued. If your child has an issue logging on, please let us know so we can make other arrangements.</a:t>
            </a:r>
          </a:p>
          <a:p>
            <a:r>
              <a:rPr lang="en-GB" sz="2000" dirty="0">
                <a:latin typeface="Sassoon Infant Std"/>
              </a:rPr>
              <a:t>Homework will be sent home on a Wednesday, and due on the following Tuesday. For the first few weeks, we will be writing a letter to the class. They will need to reply in the appropriate form – handwritten, correctly laid out with engaging language.</a:t>
            </a:r>
          </a:p>
        </p:txBody>
      </p:sp>
      <p:sp>
        <p:nvSpPr>
          <p:cNvPr id="5" name="Star: 5 Points 4">
            <a:extLst>
              <a:ext uri="{FF2B5EF4-FFF2-40B4-BE49-F238E27FC236}">
                <a16:creationId xmlns:a16="http://schemas.microsoft.com/office/drawing/2014/main" id="{45A6F8B3-C806-4C79-94A0-DC6F9768F75B}"/>
              </a:ext>
            </a:extLst>
          </p:cNvPr>
          <p:cNvSpPr/>
          <p:nvPr/>
        </p:nvSpPr>
        <p:spPr>
          <a:xfrm>
            <a:off x="8279904" y="6073613"/>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2" name="Picture 1" descr="A logo for a primary school&#10;&#10;AI-generated content may be incorrect.">
            <a:extLst>
              <a:ext uri="{FF2B5EF4-FFF2-40B4-BE49-F238E27FC236}">
                <a16:creationId xmlns:a16="http://schemas.microsoft.com/office/drawing/2014/main" id="{8820C8D0-3A0B-8590-59EB-FEA26BE28E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5B9E5589-E76E-FB58-5D3E-38D604993BEF}"/>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3359324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3BA0-25B0-4ACB-826F-F94B7B968C96}"/>
              </a:ext>
            </a:extLst>
          </p:cNvPr>
          <p:cNvSpPr>
            <a:spLocks noGrp="1"/>
          </p:cNvSpPr>
          <p:nvPr>
            <p:ph type="title"/>
          </p:nvPr>
        </p:nvSpPr>
        <p:spPr/>
        <p:txBody>
          <a:bodyPr>
            <a:normAutofit/>
          </a:bodyPr>
          <a:lstStyle/>
          <a:p>
            <a:r>
              <a:rPr lang="en-GB" sz="5400"/>
              <a:t>School Uniform</a:t>
            </a:r>
          </a:p>
        </p:txBody>
      </p:sp>
      <p:sp>
        <p:nvSpPr>
          <p:cNvPr id="3" name="Content Placeholder 2">
            <a:extLst>
              <a:ext uri="{FF2B5EF4-FFF2-40B4-BE49-F238E27FC236}">
                <a16:creationId xmlns:a16="http://schemas.microsoft.com/office/drawing/2014/main" id="{AE57CBD9-AAD9-42FF-B787-006F2DAB168A}"/>
              </a:ext>
            </a:extLst>
          </p:cNvPr>
          <p:cNvSpPr>
            <a:spLocks noGrp="1"/>
          </p:cNvSpPr>
          <p:nvPr>
            <p:ph idx="1"/>
          </p:nvPr>
        </p:nvSpPr>
        <p:spPr>
          <a:xfrm>
            <a:off x="628650" y="1378937"/>
            <a:ext cx="8047806" cy="5500914"/>
          </a:xfrm>
        </p:spPr>
        <p:txBody>
          <a:bodyPr vert="horz" lIns="91440" tIns="45720" rIns="91440" bIns="45720" rtlCol="0" anchor="t">
            <a:normAutofit fontScale="92500" lnSpcReduction="20000"/>
          </a:bodyPr>
          <a:lstStyle/>
          <a:p>
            <a:pPr marL="0" indent="0">
              <a:buNone/>
            </a:pPr>
            <a:r>
              <a:rPr lang="en-GB" sz="1900">
                <a:latin typeface="Sassoon Infant Std" panose="020B0503020103030203" pitchFamily="34" charset="0"/>
                <a:ea typeface="+mn-lt"/>
                <a:cs typeface="+mn-lt"/>
              </a:rPr>
              <a:t>Uniform is an important part of the children’s learning as education equips them for future life. It links to our Behaviour Policy.</a:t>
            </a:r>
            <a:endParaRPr lang="en-US" sz="1900">
              <a:latin typeface="Sassoon Infant Std" panose="020B0503020103030203" pitchFamily="34" charset="0"/>
              <a:ea typeface="+mn-lt"/>
              <a:cs typeface="+mn-lt"/>
            </a:endParaRPr>
          </a:p>
          <a:p>
            <a:pPr marL="0" indent="0">
              <a:buNone/>
            </a:pPr>
            <a:r>
              <a:rPr lang="en-GB" sz="1900">
                <a:latin typeface="Sassoon Infant Std" panose="020B0503020103030203" pitchFamily="34" charset="0"/>
                <a:ea typeface="+mn-lt"/>
                <a:cs typeface="+mn-lt"/>
              </a:rPr>
              <a:t>Please ensure your child comes to school every day in their full school uniform with black shoes and </a:t>
            </a:r>
            <a:r>
              <a:rPr lang="en-GB" sz="1900" u="sng">
                <a:latin typeface="Sassoon Infant Std" panose="020B0503020103030203" pitchFamily="34" charset="0"/>
                <a:ea typeface="+mn-lt"/>
                <a:cs typeface="+mn-lt"/>
              </a:rPr>
              <a:t>not trainers</a:t>
            </a:r>
            <a:r>
              <a:rPr lang="en-GB" sz="1900">
                <a:latin typeface="Sassoon Infant Std" panose="020B0503020103030203" pitchFamily="34" charset="0"/>
                <a:ea typeface="+mn-lt"/>
                <a:cs typeface="+mn-lt"/>
              </a:rPr>
              <a:t>. </a:t>
            </a:r>
            <a:endParaRPr lang="en-US" sz="1900">
              <a:latin typeface="Sassoon Infant Std" panose="020B0503020103030203" pitchFamily="34" charset="0"/>
              <a:ea typeface="+mn-lt"/>
              <a:cs typeface="+mn-lt"/>
            </a:endParaRPr>
          </a:p>
          <a:p>
            <a:r>
              <a:rPr lang="en-GB" sz="1900">
                <a:latin typeface="Sassoon Infant Std" panose="020B0503020103030203" pitchFamily="34" charset="0"/>
                <a:ea typeface="+mn-lt"/>
                <a:cs typeface="+mn-lt"/>
              </a:rPr>
              <a:t>Long hair needs to be tied up with hair ties in the Academy colours (blue or gold). </a:t>
            </a:r>
            <a:endParaRPr lang="en-US" sz="1900">
              <a:latin typeface="Sassoon Infant Std" panose="020B0503020103030203" pitchFamily="34" charset="0"/>
            </a:endParaRPr>
          </a:p>
          <a:p>
            <a:r>
              <a:rPr lang="en-GB" sz="1900">
                <a:latin typeface="Sassoon Infant Std" panose="020B0503020103030203" pitchFamily="34" charset="0"/>
                <a:ea typeface="+mn-lt"/>
                <a:cs typeface="+mn-lt"/>
              </a:rPr>
              <a:t>The only jewellery the children are allowed are watches and stud earrings. Children at not allowed hooped earrings, bracelets or any other jewellery as this can become a health and safety issue. Children are also not to wear nail varnish.</a:t>
            </a:r>
          </a:p>
          <a:p>
            <a:r>
              <a:rPr lang="en-GB" sz="1900">
                <a:latin typeface="Sassoon Infant Std" panose="020B0503020103030203" pitchFamily="34" charset="0"/>
                <a:ea typeface="+mn-lt"/>
                <a:cs typeface="+mn-lt"/>
              </a:rPr>
              <a:t>Children will be allowed to come to school in their PE kits on their PE days; however, please ensure that their kit is in line with the Academy uniform policy of dark blue polo shirts and shorts or tracksuit bottoms with a plain navy sweatshirt / hoodie. Children are not to wear football tops, active wear or coloured tracksuits. </a:t>
            </a:r>
            <a:endParaRPr lang="en-GB">
              <a:latin typeface="Sassoon Infant Std" panose="020B0503020103030203" pitchFamily="34" charset="0"/>
              <a:ea typeface="+mn-lt"/>
              <a:cs typeface="+mn-lt"/>
            </a:endParaRPr>
          </a:p>
          <a:p>
            <a:r>
              <a:rPr lang="en-GB" sz="1900">
                <a:latin typeface="Sassoon Infant Std" panose="020B0503020103030203" pitchFamily="34" charset="0"/>
                <a:ea typeface="+mn-lt"/>
                <a:cs typeface="+mn-lt"/>
              </a:rPr>
              <a:t>Nursey and Reception children need to come in their uniform every day and will get changed for their PE session in school as this is part of their developmental milestones.     </a:t>
            </a:r>
            <a:endParaRPr lang="en-GB">
              <a:latin typeface="Sassoon Infant Std" panose="020B0503020103030203" pitchFamily="34" charset="0"/>
            </a:endParaRPr>
          </a:p>
          <a:p>
            <a:pPr marL="0" indent="0">
              <a:buNone/>
            </a:pPr>
            <a:r>
              <a:rPr lang="en-GB" sz="1900">
                <a:highlight>
                  <a:srgbClr val="FFFF00"/>
                </a:highlight>
                <a:latin typeface="Sassoon Infant Std" panose="020B0503020103030203" pitchFamily="34" charset="0"/>
                <a:ea typeface="+mn-lt"/>
                <a:cs typeface="+mn-lt"/>
              </a:rPr>
              <a:t>Mrs Baines runs a second-hand uniform sale every half term </a:t>
            </a:r>
            <a:r>
              <a:rPr lang="en-GB" sz="1900">
                <a:latin typeface="Sassoon Infant Std" panose="020B0503020103030203" pitchFamily="34" charset="0"/>
                <a:ea typeface="+mn-lt"/>
                <a:cs typeface="+mn-lt"/>
              </a:rPr>
              <a:t>and sells high quality uniform at a very low cost. Please make the most of these opportunities and never worry about coming to ask for uniform sooner if you need it. </a:t>
            </a:r>
          </a:p>
          <a:p>
            <a:pPr marL="0" indent="0">
              <a:buNone/>
            </a:pPr>
            <a:r>
              <a:rPr lang="en-GB" sz="1900">
                <a:latin typeface="Sassoon Infant Std" panose="020B0503020103030203" pitchFamily="34" charset="0"/>
                <a:ea typeface="+mn-lt"/>
                <a:cs typeface="+mn-lt"/>
              </a:rPr>
              <a:t>A full list of the Academy uniform can be found under the parent tab on our website.</a:t>
            </a:r>
            <a:r>
              <a:rPr lang="en-GB">
                <a:latin typeface="Sassoon Infant Std" panose="020B0503020103030203" pitchFamily="34" charset="0"/>
                <a:ea typeface="+mn-lt"/>
                <a:cs typeface="+mn-lt"/>
              </a:rPr>
              <a:t> </a:t>
            </a:r>
            <a:endParaRPr lang="en-GB">
              <a:latin typeface="Sassoon Infant Std" panose="020B0503020103030203" pitchFamily="34" charset="0"/>
            </a:endParaRPr>
          </a:p>
        </p:txBody>
      </p:sp>
      <p:sp>
        <p:nvSpPr>
          <p:cNvPr id="4" name="TextBox 3">
            <a:extLst>
              <a:ext uri="{FF2B5EF4-FFF2-40B4-BE49-F238E27FC236}">
                <a16:creationId xmlns:a16="http://schemas.microsoft.com/office/drawing/2014/main" id="{ECB342EC-D34A-5EF5-23A3-F5589341E0F6}"/>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solidFill>
                <a:srgbClr val="404040"/>
              </a:solidFill>
            </a:endParaRPr>
          </a:p>
        </p:txBody>
      </p:sp>
      <p:sp>
        <p:nvSpPr>
          <p:cNvPr id="5" name="Star: 5 Points 4">
            <a:extLst>
              <a:ext uri="{FF2B5EF4-FFF2-40B4-BE49-F238E27FC236}">
                <a16:creationId xmlns:a16="http://schemas.microsoft.com/office/drawing/2014/main" id="{39439600-B51D-4757-8F2E-C0E61C2DD1D0}"/>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6" name="Picture 5" descr="A logo for a primary school&#10;&#10;AI-generated content may be incorrect.">
            <a:extLst>
              <a:ext uri="{FF2B5EF4-FFF2-40B4-BE49-F238E27FC236}">
                <a16:creationId xmlns:a16="http://schemas.microsoft.com/office/drawing/2014/main" id="{65986277-CA13-A9FE-D974-BC18BEDC304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8" name="TextBox 7">
            <a:extLst>
              <a:ext uri="{FF2B5EF4-FFF2-40B4-BE49-F238E27FC236}">
                <a16:creationId xmlns:a16="http://schemas.microsoft.com/office/drawing/2014/main" id="{2D2DF4C6-6502-8D9E-1D9E-849069B5AFA8}"/>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26981126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General Information</a:t>
            </a:r>
          </a:p>
        </p:txBody>
      </p:sp>
      <p:sp>
        <p:nvSpPr>
          <p:cNvPr id="3" name="Content Placeholder 2"/>
          <p:cNvSpPr>
            <a:spLocks noGrp="1"/>
          </p:cNvSpPr>
          <p:nvPr>
            <p:ph idx="1"/>
          </p:nvPr>
        </p:nvSpPr>
        <p:spPr>
          <a:xfrm>
            <a:off x="628650" y="1484784"/>
            <a:ext cx="7651254" cy="5112568"/>
          </a:xfrm>
        </p:spPr>
        <p:txBody>
          <a:bodyPr vert="horz" lIns="54864" tIns="91440" rIns="91440" bIns="45720" rtlCol="0" anchor="t">
            <a:normAutofit fontScale="92500" lnSpcReduction="10000"/>
          </a:bodyPr>
          <a:lstStyle/>
          <a:p>
            <a:pPr marL="438785"/>
            <a:r>
              <a:rPr lang="en-GB" sz="2800" b="1">
                <a:latin typeface="Sassoon Infant Std" panose="020B0503020103030203" pitchFamily="34" charset="0"/>
                <a:cs typeface="Lucida Sans Unicode"/>
              </a:rPr>
              <a:t>Uniform</a:t>
            </a:r>
            <a:r>
              <a:rPr lang="en-GB" sz="2800">
                <a:latin typeface="Sassoon Infant Std" panose="020B0503020103030203" pitchFamily="34" charset="0"/>
                <a:cs typeface="Lucida Sans Unicode"/>
              </a:rPr>
              <a:t>- please make sure this is labelled!</a:t>
            </a:r>
          </a:p>
          <a:p>
            <a:pPr marL="438785"/>
            <a:r>
              <a:rPr lang="en-GB" sz="2800">
                <a:latin typeface="Sassoon Infant Std" panose="020B0503020103030203" pitchFamily="34" charset="0"/>
                <a:cs typeface="Lucida Sans Unicode"/>
              </a:rPr>
              <a:t>PE kit to include tracksuit and trainers </a:t>
            </a:r>
            <a:r>
              <a:rPr lang="en-GB" sz="2800" b="1">
                <a:latin typeface="Sassoon Infant Std" panose="020B0503020103030203" pitchFamily="34" charset="0"/>
                <a:cs typeface="Lucida Sans Unicode"/>
              </a:rPr>
              <a:t>with VELCRO unless able to tie laces. </a:t>
            </a:r>
            <a:endParaRPr lang="en-GB" sz="2800">
              <a:latin typeface="Sassoon Infant Std" panose="020B0503020103030203" pitchFamily="34" charset="0"/>
              <a:cs typeface="Lucida Sans Unicode" panose="020B0602030504020204" pitchFamily="34" charset="0"/>
            </a:endParaRPr>
          </a:p>
          <a:p>
            <a:pPr marL="438785"/>
            <a:r>
              <a:rPr lang="en-GB" sz="2800" b="1">
                <a:latin typeface="Sassoon Infant Std" panose="020B0503020103030203" pitchFamily="34" charset="0"/>
                <a:cs typeface="Lucida Sans Unicode"/>
              </a:rPr>
              <a:t>Book bags and readers </a:t>
            </a:r>
            <a:r>
              <a:rPr lang="en-GB" sz="2800">
                <a:latin typeface="Sassoon Infant Std" panose="020B0503020103030203" pitchFamily="34" charset="0"/>
                <a:cs typeface="Lucida Sans Unicode"/>
              </a:rPr>
              <a:t>need to be in school every day.</a:t>
            </a:r>
          </a:p>
          <a:p>
            <a:pPr marL="438785"/>
            <a:r>
              <a:rPr lang="en-GB" sz="2800" b="1">
                <a:latin typeface="Sassoon Infant Std" panose="020B0503020103030203" pitchFamily="34" charset="0"/>
                <a:cs typeface="Lucida Sans Unicode"/>
              </a:rPr>
              <a:t>Water bottles </a:t>
            </a:r>
            <a:r>
              <a:rPr lang="en-GB" sz="2800">
                <a:latin typeface="Sassoon Infant Std" panose="020B0503020103030203" pitchFamily="34" charset="0"/>
                <a:cs typeface="Lucida Sans Unicode"/>
              </a:rPr>
              <a:t>every day. Please do not send squash.</a:t>
            </a:r>
          </a:p>
          <a:p>
            <a:pPr marL="438785"/>
            <a:r>
              <a:rPr lang="en-GB" sz="2800" b="1">
                <a:latin typeface="Sassoon Infant Std" panose="020B0503020103030203" pitchFamily="34" charset="0"/>
                <a:cs typeface="Lucida Sans Unicode"/>
              </a:rPr>
              <a:t>Sun hats </a:t>
            </a:r>
            <a:r>
              <a:rPr lang="en-GB" sz="2800">
                <a:latin typeface="Sassoon Infant Std" panose="020B0503020103030203" pitchFamily="34" charset="0"/>
                <a:cs typeface="Lucida Sans Unicode"/>
              </a:rPr>
              <a:t>and sun cream to be put on at home in the summer.</a:t>
            </a:r>
          </a:p>
          <a:p>
            <a:pPr marL="438785"/>
            <a:r>
              <a:rPr lang="en-GB" sz="2600" b="1">
                <a:latin typeface="Sassoon Infant Std" panose="020B0503020103030203" pitchFamily="34" charset="0"/>
                <a:cs typeface="Lucida Sans Unicode"/>
              </a:rPr>
              <a:t>Volunteers </a:t>
            </a:r>
            <a:r>
              <a:rPr lang="en-GB" sz="2600">
                <a:latin typeface="Sassoon Infant Std" panose="020B0503020103030203" pitchFamily="34" charset="0"/>
                <a:cs typeface="Lucida Sans Unicode"/>
              </a:rPr>
              <a:t>- we always welcome volunteers to help with changing reading books and reading with the children. Please speak to the staff in the school office if you are interested so that relevant checks can be completed.</a:t>
            </a:r>
            <a:endParaRPr lang="en-GB" sz="2600">
              <a:cs typeface="Lucida Sans Unicode"/>
            </a:endParaRPr>
          </a:p>
        </p:txBody>
      </p:sp>
      <p:sp>
        <p:nvSpPr>
          <p:cNvPr id="4" name="Star: 5 Points 3">
            <a:extLst>
              <a:ext uri="{FF2B5EF4-FFF2-40B4-BE49-F238E27FC236}">
                <a16:creationId xmlns:a16="http://schemas.microsoft.com/office/drawing/2014/main" id="{9A9AAD1E-024B-4B59-B315-80C8E9EB5C6E}"/>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F0E84DA7-1C89-E7EF-5F0B-8068D6B8D1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DFFD83AD-58EF-74BC-21CF-6FB315FA2347}"/>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3114373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Snacks</a:t>
            </a:r>
          </a:p>
        </p:txBody>
      </p:sp>
      <p:sp>
        <p:nvSpPr>
          <p:cNvPr id="3" name="Content Placeholder 2"/>
          <p:cNvSpPr>
            <a:spLocks noGrp="1"/>
          </p:cNvSpPr>
          <p:nvPr>
            <p:ph idx="1"/>
          </p:nvPr>
        </p:nvSpPr>
        <p:spPr>
          <a:xfrm>
            <a:off x="467036" y="1540189"/>
            <a:ext cx="8281427" cy="3777622"/>
          </a:xfrm>
        </p:spPr>
        <p:txBody>
          <a:bodyPr vert="horz" lIns="54864" tIns="91440" rIns="91440" bIns="45720" rtlCol="0" anchor="t">
            <a:normAutofit/>
          </a:bodyPr>
          <a:lstStyle/>
          <a:p>
            <a:pPr marL="438785"/>
            <a:r>
              <a:rPr lang="en-GB" sz="2400" dirty="0">
                <a:latin typeface="Sassoon Infant Std"/>
                <a:cs typeface="Lucida Sans Unicode"/>
              </a:rPr>
              <a:t>You are welcome to provide your own snack for your child, but please make sure it is a </a:t>
            </a:r>
            <a:r>
              <a:rPr lang="en-GB" sz="2400" b="1" dirty="0">
                <a:latin typeface="Sassoon Infant Std"/>
                <a:cs typeface="Lucida Sans Unicode"/>
              </a:rPr>
              <a:t>fruit or vegetable </a:t>
            </a:r>
            <a:r>
              <a:rPr lang="en-GB" sz="2400" dirty="0">
                <a:latin typeface="Sassoon Infant Std"/>
                <a:cs typeface="Lucida Sans Unicode"/>
              </a:rPr>
              <a:t>snack. </a:t>
            </a:r>
            <a:endParaRPr lang="en-US" dirty="0">
              <a:latin typeface="Sassoon Infant Std"/>
            </a:endParaRPr>
          </a:p>
          <a:p>
            <a:pPr marL="438785"/>
            <a:r>
              <a:rPr lang="en-GB" sz="2400" dirty="0">
                <a:latin typeface="Sassoon Infant Std"/>
                <a:cs typeface="Lucida Sans Unicode"/>
              </a:rPr>
              <a:t>The same is expected if you send a packed lunch.</a:t>
            </a:r>
          </a:p>
          <a:p>
            <a:pPr marL="438785"/>
            <a:r>
              <a:rPr lang="en-GB" sz="2400" dirty="0">
                <a:latin typeface="Sassoon Infant Std"/>
                <a:cs typeface="Lucida Sans Unicode"/>
              </a:rPr>
              <a:t>We are a </a:t>
            </a:r>
            <a:r>
              <a:rPr lang="en-GB" sz="2400" dirty="0">
                <a:highlight>
                  <a:srgbClr val="FFFF00"/>
                </a:highlight>
                <a:latin typeface="Sassoon Infant Std"/>
                <a:cs typeface="Lucida Sans Unicode"/>
              </a:rPr>
              <a:t>no nuts</a:t>
            </a:r>
            <a:r>
              <a:rPr lang="en-GB" sz="2400" dirty="0">
                <a:latin typeface="Sassoon Infant Std"/>
                <a:cs typeface="Lucida Sans Unicode"/>
              </a:rPr>
              <a:t> school. This includes Nutella spread.</a:t>
            </a:r>
          </a:p>
          <a:p>
            <a:pPr marL="438785"/>
            <a:r>
              <a:rPr lang="en-GB" sz="2400" dirty="0">
                <a:latin typeface="Sassoon Infant Std"/>
                <a:cs typeface="Lucida Sans Unicode"/>
              </a:rPr>
              <a:t>Please discourage visits to the shop before school. No sweets at any time, or crisps outside of their lunch box.</a:t>
            </a:r>
          </a:p>
          <a:p>
            <a:pPr marL="438785"/>
            <a:endParaRPr lang="en-GB" sz="2400" dirty="0">
              <a:latin typeface="Sassoon Infant Std"/>
              <a:cs typeface="Lucida Sans Unicode"/>
            </a:endParaRPr>
          </a:p>
          <a:p>
            <a:pPr marL="438785"/>
            <a:endParaRPr lang="en-GB" dirty="0">
              <a:cs typeface="Lucida Sans Unicode"/>
            </a:endParaRPr>
          </a:p>
        </p:txBody>
      </p:sp>
      <p:sp>
        <p:nvSpPr>
          <p:cNvPr id="5" name="Star: 5 Points 4">
            <a:extLst>
              <a:ext uri="{FF2B5EF4-FFF2-40B4-BE49-F238E27FC236}">
                <a16:creationId xmlns:a16="http://schemas.microsoft.com/office/drawing/2014/main" id="{22B42E82-017D-4EE6-9F3D-DF79E67E6266}"/>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4" name="Picture 3" descr="A logo for a primary school&#10;&#10;AI-generated content may be incorrect.">
            <a:extLst>
              <a:ext uri="{FF2B5EF4-FFF2-40B4-BE49-F238E27FC236}">
                <a16:creationId xmlns:a16="http://schemas.microsoft.com/office/drawing/2014/main" id="{A59F0FD8-44F3-6C76-FB54-E63B472A68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D8D1B240-206D-CBC5-A304-58C178519D9C}"/>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426740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D35D9-429E-D946-9545-5153B43DB9F6}"/>
              </a:ext>
            </a:extLst>
          </p:cNvPr>
          <p:cNvSpPr>
            <a:spLocks noGrp="1"/>
          </p:cNvSpPr>
          <p:nvPr>
            <p:ph type="title"/>
          </p:nvPr>
        </p:nvSpPr>
        <p:spPr/>
        <p:txBody>
          <a:bodyPr>
            <a:normAutofit/>
          </a:bodyPr>
          <a:lstStyle/>
          <a:p>
            <a:r>
              <a:rPr lang="en-US" sz="5400"/>
              <a:t>Parking</a:t>
            </a:r>
          </a:p>
        </p:txBody>
      </p:sp>
      <p:pic>
        <p:nvPicPr>
          <p:cNvPr id="4" name="Content Placeholder 3">
            <a:extLst>
              <a:ext uri="{FF2B5EF4-FFF2-40B4-BE49-F238E27FC236}">
                <a16:creationId xmlns:a16="http://schemas.microsoft.com/office/drawing/2014/main" id="{4B948E2F-3A0A-2DEF-013A-38D56B22A6F0}"/>
              </a:ext>
            </a:extLst>
          </p:cNvPr>
          <p:cNvPicPr>
            <a:picLocks noGrp="1" noChangeAspect="1"/>
          </p:cNvPicPr>
          <p:nvPr>
            <p:ph idx="1"/>
          </p:nvPr>
        </p:nvPicPr>
        <p:blipFill>
          <a:blip r:embed="rId2"/>
          <a:stretch>
            <a:fillRect/>
          </a:stretch>
        </p:blipFill>
        <p:spPr>
          <a:xfrm>
            <a:off x="655738" y="5373308"/>
            <a:ext cx="1253308" cy="1281796"/>
          </a:xfrm>
          <a:prstGeom prst="rect">
            <a:avLst/>
          </a:prstGeom>
        </p:spPr>
      </p:pic>
      <p:sp>
        <p:nvSpPr>
          <p:cNvPr id="3" name="TextBox 2"/>
          <p:cNvSpPr txBox="1"/>
          <p:nvPr/>
        </p:nvSpPr>
        <p:spPr>
          <a:xfrm>
            <a:off x="652622" y="1690689"/>
            <a:ext cx="8095842" cy="3693319"/>
          </a:xfrm>
          <a:prstGeom prst="rect">
            <a:avLst/>
          </a:prstGeom>
          <a:noFill/>
        </p:spPr>
        <p:txBody>
          <a:bodyPr wrap="square" rtlCol="0">
            <a:spAutoFit/>
          </a:bodyPr>
          <a:lstStyle/>
          <a:p>
            <a:r>
              <a:rPr lang="en-GB" dirty="0"/>
              <a:t>Regrettably there is no on-site parking for parents who drop off children for an 8:45am start.</a:t>
            </a:r>
          </a:p>
          <a:p>
            <a:endParaRPr lang="en-GB" dirty="0"/>
          </a:p>
          <a:p>
            <a:r>
              <a:rPr lang="en-GB" b="1" dirty="0"/>
              <a:t>The car park is for staff only. </a:t>
            </a:r>
            <a:r>
              <a:rPr lang="en-GB" dirty="0"/>
              <a:t>However, the left-hand gated car park can be used by parents who are dropping / collecting children who attend Breakfast or After School Clubs.</a:t>
            </a:r>
          </a:p>
          <a:p>
            <a:endParaRPr lang="en-GB" dirty="0"/>
          </a:p>
          <a:p>
            <a:r>
              <a:rPr lang="en-GB" dirty="0"/>
              <a:t>As with all schools, parking in local streets is very difficult at peak times.</a:t>
            </a:r>
          </a:p>
          <a:p>
            <a:endParaRPr lang="en-GB" dirty="0"/>
          </a:p>
          <a:p>
            <a:r>
              <a:rPr lang="en-GB" dirty="0"/>
              <a:t>Please respect the double yellow and zigzag line markings and also residents’ driveways along Usk Road in order to keep all children safe.</a:t>
            </a:r>
          </a:p>
          <a:p>
            <a:endParaRPr lang="en-GB" dirty="0"/>
          </a:p>
          <a:p>
            <a:r>
              <a:rPr lang="en-GB" dirty="0"/>
              <a:t>Where possible, we encourage families to walk/scoot or cycle to school. </a:t>
            </a:r>
          </a:p>
        </p:txBody>
      </p:sp>
      <p:pic>
        <p:nvPicPr>
          <p:cNvPr id="5" name="Picture 4" descr="A logo for a primary school&#10;&#10;AI-generated content may be incorrect.">
            <a:extLst>
              <a:ext uri="{FF2B5EF4-FFF2-40B4-BE49-F238E27FC236}">
                <a16:creationId xmlns:a16="http://schemas.microsoft.com/office/drawing/2014/main" id="{D6348CE9-2041-5BC1-C3DA-FF3CABCC5D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6" name="Star: 5 Points 3">
            <a:extLst>
              <a:ext uri="{FF2B5EF4-FFF2-40B4-BE49-F238E27FC236}">
                <a16:creationId xmlns:a16="http://schemas.microsoft.com/office/drawing/2014/main" id="{8799DE98-6F2A-4D66-6346-408335B43174}"/>
              </a:ext>
            </a:extLst>
          </p:cNvPr>
          <p:cNvSpPr/>
          <p:nvPr/>
        </p:nvSpPr>
        <p:spPr>
          <a:xfrm>
            <a:off x="8316416" y="6053171"/>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sp>
        <p:nvSpPr>
          <p:cNvPr id="8" name="TextBox 7">
            <a:extLst>
              <a:ext uri="{FF2B5EF4-FFF2-40B4-BE49-F238E27FC236}">
                <a16:creationId xmlns:a16="http://schemas.microsoft.com/office/drawing/2014/main" id="{C4DED635-A4A6-D4AA-539D-E1D25315A660}"/>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19685145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a:t>General</a:t>
            </a:r>
          </a:p>
        </p:txBody>
      </p:sp>
      <p:sp>
        <p:nvSpPr>
          <p:cNvPr id="3" name="Content Placeholder 2">
            <a:extLst>
              <a:ext uri="{FF2B5EF4-FFF2-40B4-BE49-F238E27FC236}">
                <a16:creationId xmlns:a16="http://schemas.microsoft.com/office/drawing/2014/main" id="{BA61CE74-32B7-44C6-A05B-A4D9B371E7D4}"/>
              </a:ext>
            </a:extLst>
          </p:cNvPr>
          <p:cNvSpPr>
            <a:spLocks noGrp="1"/>
          </p:cNvSpPr>
          <p:nvPr>
            <p:ph idx="1"/>
          </p:nvPr>
        </p:nvSpPr>
        <p:spPr>
          <a:xfrm>
            <a:off x="628650" y="1690688"/>
            <a:ext cx="7886700" cy="4710111"/>
          </a:xfrm>
        </p:spPr>
        <p:txBody>
          <a:bodyPr>
            <a:normAutofit lnSpcReduction="10000"/>
          </a:bodyPr>
          <a:lstStyle/>
          <a:p>
            <a:pPr marL="438785"/>
            <a:r>
              <a:rPr lang="en-GB" sz="2400" dirty="0">
                <a:latin typeface="Sassoon Infant Std" panose="020B0503020103030203" pitchFamily="34" charset="0"/>
              </a:rPr>
              <a:t>Please pre-order School dinners online. </a:t>
            </a:r>
            <a:r>
              <a:rPr lang="en-GB" sz="2400" dirty="0">
                <a:solidFill>
                  <a:srgbClr val="FF0000"/>
                </a:solidFill>
                <a:latin typeface="Sassoon Infant Std" panose="020B0503020103030203" pitchFamily="34" charset="0"/>
              </a:rPr>
              <a:t>If forgotten, the children will be given tomato pasta.</a:t>
            </a:r>
          </a:p>
          <a:p>
            <a:pPr marL="438785"/>
            <a:r>
              <a:rPr lang="en-GB" sz="2400" dirty="0">
                <a:latin typeface="Sassoon Infant Std" panose="020B0503020103030203" pitchFamily="34" charset="0"/>
                <a:cs typeface="Lucida Sans Unicode"/>
              </a:rPr>
              <a:t>We are a no nut school. If they bring a snack, please ensure it is a piece of fruit or vegetable.</a:t>
            </a:r>
          </a:p>
          <a:p>
            <a:pPr marL="438785"/>
            <a:r>
              <a:rPr lang="en-GB" sz="2400" dirty="0">
                <a:latin typeface="Sassoon Infant Std" panose="020B0503020103030203" pitchFamily="34" charset="0"/>
              </a:rPr>
              <a:t>If your child has a sickness bug including vomiting, please keep them off for 48hrs and let the office know.</a:t>
            </a:r>
            <a:endParaRPr lang="en-GB" sz="2400" dirty="0">
              <a:latin typeface="Sassoon Infant Std" panose="020B0503020103030203" pitchFamily="34" charset="0"/>
              <a:cs typeface="Lucida Sans Unicode"/>
            </a:endParaRPr>
          </a:p>
          <a:p>
            <a:pPr marL="438785"/>
            <a:r>
              <a:rPr lang="en-GB" sz="2400" dirty="0">
                <a:latin typeface="Sassoon Infant Std" panose="020B0503020103030203" pitchFamily="34" charset="0"/>
                <a:cs typeface="Lucida Sans Unicode"/>
              </a:rPr>
              <a:t>If someone else is collecting your child, please inform us beforehand in person preferably, or by phone or email so we can release your child to their care safely.</a:t>
            </a:r>
          </a:p>
          <a:p>
            <a:pPr marL="438785"/>
            <a:r>
              <a:rPr lang="en-GB" sz="2400" dirty="0">
                <a:latin typeface="Sassoon Infant Std" panose="020B0503020103030203" pitchFamily="34" charset="0"/>
                <a:cs typeface="Lucida Sans Unicode"/>
              </a:rPr>
              <a:t>No sweets or make-up in school – this includes lip gloss.</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82CA51A7-2757-C4EB-28F1-28567D184AE5}"/>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endParaRPr lang="en-US" dirty="0"/>
          </a:p>
        </p:txBody>
      </p:sp>
    </p:spTree>
    <p:extLst>
      <p:ext uri="{BB962C8B-B14F-4D97-AF65-F5344CB8AC3E}">
        <p14:creationId xmlns:p14="http://schemas.microsoft.com/office/powerpoint/2010/main" val="3095221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dirty="0"/>
              <a:t>Looking forward in Year 6</a:t>
            </a:r>
          </a:p>
        </p:txBody>
      </p:sp>
      <p:sp>
        <p:nvSpPr>
          <p:cNvPr id="3" name="Content Placeholder 2">
            <a:extLst>
              <a:ext uri="{FF2B5EF4-FFF2-40B4-BE49-F238E27FC236}">
                <a16:creationId xmlns:a16="http://schemas.microsoft.com/office/drawing/2014/main" id="{BA61CE74-32B7-44C6-A05B-A4D9B371E7D4}"/>
              </a:ext>
            </a:extLst>
          </p:cNvPr>
          <p:cNvSpPr>
            <a:spLocks noGrp="1"/>
          </p:cNvSpPr>
          <p:nvPr>
            <p:ph idx="1"/>
          </p:nvPr>
        </p:nvSpPr>
        <p:spPr>
          <a:xfrm>
            <a:off x="628650" y="1690688"/>
            <a:ext cx="7886700" cy="4710111"/>
          </a:xfrm>
        </p:spPr>
        <p:txBody>
          <a:bodyPr>
            <a:normAutofit/>
          </a:bodyPr>
          <a:lstStyle/>
          <a:p>
            <a:pPr marL="438785"/>
            <a:r>
              <a:rPr lang="en-GB" sz="2800" dirty="0">
                <a:latin typeface="Sassoon Infant Std" panose="020B0803020103030203" pitchFamily="34" charset="0"/>
                <a:cs typeface="Lucida Sans Unicode"/>
              </a:rPr>
              <a:t>Residential Monday 3</a:t>
            </a:r>
            <a:r>
              <a:rPr lang="en-GB" sz="2800" baseline="30000" dirty="0">
                <a:latin typeface="Sassoon Infant Std" panose="020B0803020103030203" pitchFamily="34" charset="0"/>
                <a:cs typeface="Lucida Sans Unicode"/>
              </a:rPr>
              <a:t>rd</a:t>
            </a:r>
            <a:r>
              <a:rPr lang="en-GB" sz="2800" dirty="0">
                <a:latin typeface="Sassoon Infant Std" panose="020B0803020103030203" pitchFamily="34" charset="0"/>
                <a:cs typeface="Lucida Sans Unicode"/>
              </a:rPr>
              <a:t> November – Friday 7</a:t>
            </a:r>
            <a:r>
              <a:rPr lang="en-GB" sz="2800" baseline="30000" dirty="0">
                <a:latin typeface="Sassoon Infant Std" panose="020B0803020103030203" pitchFamily="34" charset="0"/>
                <a:cs typeface="Lucida Sans Unicode"/>
              </a:rPr>
              <a:t>th</a:t>
            </a:r>
            <a:r>
              <a:rPr lang="en-GB" sz="2800" dirty="0">
                <a:latin typeface="Sassoon Infant Std" panose="020B0803020103030203" pitchFamily="34" charset="0"/>
                <a:cs typeface="Lucida Sans Unicode"/>
              </a:rPr>
              <a:t> </a:t>
            </a:r>
          </a:p>
          <a:p>
            <a:pPr marL="438785"/>
            <a:r>
              <a:rPr lang="en-GB" sz="2800" dirty="0" err="1">
                <a:latin typeface="Sassoon Infant Std" panose="020B0803020103030203" pitchFamily="34" charset="0"/>
                <a:cs typeface="Lucida Sans Unicode"/>
              </a:rPr>
              <a:t>Bikeability</a:t>
            </a:r>
            <a:r>
              <a:rPr lang="en-GB" sz="2800" dirty="0">
                <a:latin typeface="Sassoon Infant Std" panose="020B0803020103030203" pitchFamily="34" charset="0"/>
                <a:cs typeface="Lucida Sans Unicode"/>
              </a:rPr>
              <a:t> level 3 – Summer Term</a:t>
            </a:r>
          </a:p>
          <a:p>
            <a:pPr marL="438785"/>
            <a:r>
              <a:rPr lang="en-GB" sz="2800" dirty="0">
                <a:latin typeface="Sassoon Infant Std" panose="020B0803020103030203" pitchFamily="34" charset="0"/>
                <a:cs typeface="Lucida Sans Unicode"/>
              </a:rPr>
              <a:t>Leavers’ Play &amp; Party – Usually last Thursday</a:t>
            </a:r>
          </a:p>
          <a:p>
            <a:pPr marL="438785"/>
            <a:r>
              <a:rPr lang="en-GB" sz="2800" dirty="0">
                <a:latin typeface="Sassoon Infant Std" panose="020B0803020103030203" pitchFamily="34" charset="0"/>
                <a:cs typeface="Lucida Sans Unicode"/>
              </a:rPr>
              <a:t>Leavers Assembly – 9.10am Final Day </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9" name="TextBox 8">
            <a:extLst>
              <a:ext uri="{FF2B5EF4-FFF2-40B4-BE49-F238E27FC236}">
                <a16:creationId xmlns:a16="http://schemas.microsoft.com/office/drawing/2014/main" id="{221847AA-318C-8993-0F37-AA0C6639E880}"/>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19894568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dirty="0"/>
              <a:t>Responsibilities</a:t>
            </a:r>
          </a:p>
        </p:txBody>
      </p:sp>
      <p:sp>
        <p:nvSpPr>
          <p:cNvPr id="3" name="Content Placeholder 2">
            <a:extLst>
              <a:ext uri="{FF2B5EF4-FFF2-40B4-BE49-F238E27FC236}">
                <a16:creationId xmlns:a16="http://schemas.microsoft.com/office/drawing/2014/main" id="{BA61CE74-32B7-44C6-A05B-A4D9B371E7D4}"/>
              </a:ext>
            </a:extLst>
          </p:cNvPr>
          <p:cNvSpPr>
            <a:spLocks noGrp="1"/>
          </p:cNvSpPr>
          <p:nvPr>
            <p:ph idx="1"/>
          </p:nvPr>
        </p:nvSpPr>
        <p:spPr>
          <a:xfrm>
            <a:off x="289249" y="1690688"/>
            <a:ext cx="8226101" cy="4710111"/>
          </a:xfrm>
        </p:spPr>
        <p:txBody>
          <a:bodyPr>
            <a:normAutofit/>
          </a:bodyPr>
          <a:lstStyle/>
          <a:p>
            <a:pPr marL="267335" indent="0">
              <a:buNone/>
            </a:pPr>
            <a:r>
              <a:rPr lang="en-GB" sz="2800" dirty="0">
                <a:latin typeface="Sassoon Infant Std" panose="020B0803020103030203" pitchFamily="34" charset="0"/>
                <a:cs typeface="Lucida Sans Unicode"/>
              </a:rPr>
              <a:t>In Year 6, children have many opportunities to take on extra responsibilities! There are many roles they may be able to take on, such as:</a:t>
            </a:r>
          </a:p>
          <a:p>
            <a:pPr marL="438785"/>
            <a:r>
              <a:rPr lang="en-GB" sz="2800" dirty="0">
                <a:latin typeface="Sassoon Infant Std" panose="020B0803020103030203" pitchFamily="34" charset="0"/>
                <a:cs typeface="Lucida Sans Unicode"/>
              </a:rPr>
              <a:t>House Captain</a:t>
            </a:r>
          </a:p>
          <a:p>
            <a:pPr marL="438785"/>
            <a:r>
              <a:rPr lang="en-GB" sz="2800" dirty="0">
                <a:latin typeface="Sassoon Infant Std" panose="020B0803020103030203" pitchFamily="34" charset="0"/>
                <a:cs typeface="Lucida Sans Unicode"/>
              </a:rPr>
              <a:t>Sports Captain</a:t>
            </a:r>
          </a:p>
          <a:p>
            <a:pPr marL="438785"/>
            <a:r>
              <a:rPr lang="en-GB" sz="2800" dirty="0">
                <a:latin typeface="Sassoon Infant Std" panose="020B0803020103030203" pitchFamily="34" charset="0"/>
                <a:cs typeface="Lucida Sans Unicode"/>
              </a:rPr>
              <a:t>School Council</a:t>
            </a:r>
          </a:p>
          <a:p>
            <a:pPr marL="438785"/>
            <a:r>
              <a:rPr lang="en-GB" sz="2800" dirty="0">
                <a:latin typeface="Sassoon Infant Std" panose="020B0803020103030203" pitchFamily="34" charset="0"/>
                <a:cs typeface="Lucida Sans Unicode"/>
              </a:rPr>
              <a:t>Librarians</a:t>
            </a:r>
          </a:p>
          <a:p>
            <a:pPr marL="438785"/>
            <a:r>
              <a:rPr lang="en-GB" sz="2800" dirty="0">
                <a:latin typeface="Sassoon Infant Std" panose="020B0803020103030203" pitchFamily="34" charset="0"/>
                <a:cs typeface="Lucida Sans Unicode"/>
              </a:rPr>
              <a:t>Assist in assemblies </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7" name="TextBox 6">
            <a:extLst>
              <a:ext uri="{FF2B5EF4-FFF2-40B4-BE49-F238E27FC236}">
                <a16:creationId xmlns:a16="http://schemas.microsoft.com/office/drawing/2014/main" id="{D23E0B87-AE3B-95AD-3956-138900CC595F}"/>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CR</a:t>
            </a:r>
          </a:p>
        </p:txBody>
      </p:sp>
    </p:spTree>
    <p:extLst>
      <p:ext uri="{BB962C8B-B14F-4D97-AF65-F5344CB8AC3E}">
        <p14:creationId xmlns:p14="http://schemas.microsoft.com/office/powerpoint/2010/main" val="22546712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FEE7A-8962-4753-88DF-4B63CDFB4568}"/>
              </a:ext>
            </a:extLst>
          </p:cNvPr>
          <p:cNvSpPr>
            <a:spLocks noGrp="1"/>
          </p:cNvSpPr>
          <p:nvPr>
            <p:ph type="title"/>
          </p:nvPr>
        </p:nvSpPr>
        <p:spPr/>
        <p:txBody>
          <a:bodyPr>
            <a:normAutofit/>
          </a:bodyPr>
          <a:lstStyle/>
          <a:p>
            <a:r>
              <a:rPr lang="en-GB" sz="5400" dirty="0"/>
              <a:t>Secondary School</a:t>
            </a:r>
          </a:p>
        </p:txBody>
      </p:sp>
      <p:sp>
        <p:nvSpPr>
          <p:cNvPr id="4" name="Star: 5 Points 3">
            <a:extLst>
              <a:ext uri="{FF2B5EF4-FFF2-40B4-BE49-F238E27FC236}">
                <a16:creationId xmlns:a16="http://schemas.microsoft.com/office/drawing/2014/main" id="{FC62100F-BFFB-4887-B48C-C2FA4A890195}"/>
              </a:ext>
            </a:extLst>
          </p:cNvPr>
          <p:cNvSpPr/>
          <p:nvPr/>
        </p:nvSpPr>
        <p:spPr>
          <a:xfrm>
            <a:off x="8279904" y="6069334"/>
            <a:ext cx="864096" cy="788666"/>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solidFill>
                <a:srgbClr val="0000FF"/>
              </a:solidFill>
            </a:endParaRPr>
          </a:p>
        </p:txBody>
      </p:sp>
      <p:pic>
        <p:nvPicPr>
          <p:cNvPr id="5" name="Picture 4" descr="A logo for a primary school&#10;&#10;AI-generated content may be incorrect.">
            <a:extLst>
              <a:ext uri="{FF2B5EF4-FFF2-40B4-BE49-F238E27FC236}">
                <a16:creationId xmlns:a16="http://schemas.microsoft.com/office/drawing/2014/main" id="{0F332DFB-20E2-02C5-6403-612B0EB5DA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
        <p:nvSpPr>
          <p:cNvPr id="6" name="Content Placeholder 2">
            <a:extLst>
              <a:ext uri="{FF2B5EF4-FFF2-40B4-BE49-F238E27FC236}">
                <a16:creationId xmlns:a16="http://schemas.microsoft.com/office/drawing/2014/main" id="{0DAE75FC-05D1-43E5-8C08-2716A830EA0B}"/>
              </a:ext>
            </a:extLst>
          </p:cNvPr>
          <p:cNvSpPr txBox="1">
            <a:spLocks/>
          </p:cNvSpPr>
          <p:nvPr/>
        </p:nvSpPr>
        <p:spPr>
          <a:xfrm>
            <a:off x="419167" y="1682780"/>
            <a:ext cx="8305665" cy="4792066"/>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438785"/>
            <a:endParaRPr lang="en-GB" dirty="0">
              <a:latin typeface="Sassoon Infant Std" panose="020B0803020103030203" pitchFamily="34" charset="0"/>
            </a:endParaRPr>
          </a:p>
          <a:p>
            <a:pPr marL="438785"/>
            <a:r>
              <a:rPr lang="en-GB" dirty="0">
                <a:latin typeface="Sassoon Infant Std" panose="020B0803020103030203" pitchFamily="34" charset="0"/>
              </a:rPr>
              <a:t>Applications on-line in October</a:t>
            </a:r>
          </a:p>
          <a:p>
            <a:pPr marL="438785"/>
            <a:r>
              <a:rPr lang="en-GB" dirty="0">
                <a:latin typeface="Sassoon Infant Std" panose="020B0803020103030203" pitchFamily="34" charset="0"/>
                <a:cs typeface="Lucida Sans Unicode"/>
              </a:rPr>
              <a:t>Visit schools, look at web-sites, speak to staff </a:t>
            </a:r>
            <a:r>
              <a:rPr lang="en-GB" dirty="0" err="1">
                <a:latin typeface="Sassoon Infant Std" panose="020B0803020103030203" pitchFamily="34" charset="0"/>
                <a:cs typeface="Lucida Sans Unicode"/>
              </a:rPr>
              <a:t>eg</a:t>
            </a:r>
            <a:r>
              <a:rPr lang="en-GB" dirty="0">
                <a:latin typeface="Sassoon Infant Std" panose="020B0803020103030203" pitchFamily="34" charset="0"/>
                <a:cs typeface="Lucida Sans Unicode"/>
              </a:rPr>
              <a:t> SENCO</a:t>
            </a:r>
          </a:p>
          <a:p>
            <a:pPr marL="438785"/>
            <a:r>
              <a:rPr lang="en-GB" dirty="0">
                <a:latin typeface="Sassoon Infant Std" panose="020B0803020103030203" pitchFamily="34" charset="0"/>
                <a:cs typeface="Lucida Sans Unicode"/>
              </a:rPr>
              <a:t>Choose for positive reasons! </a:t>
            </a:r>
          </a:p>
          <a:p>
            <a:pPr marL="438785"/>
            <a:r>
              <a:rPr lang="en-GB" dirty="0">
                <a:latin typeface="Sassoon Infant Std" panose="020B0803020103030203" pitchFamily="34" charset="0"/>
                <a:cs typeface="Lucida Sans Unicode"/>
              </a:rPr>
              <a:t>In school preparation – summer term </a:t>
            </a:r>
          </a:p>
          <a:p>
            <a:pPr marL="438785"/>
            <a:r>
              <a:rPr lang="en-GB" dirty="0">
                <a:latin typeface="Sassoon Infant Std" panose="020B0803020103030203" pitchFamily="34" charset="0"/>
                <a:cs typeface="Lucida Sans Unicode"/>
              </a:rPr>
              <a:t>Transition talks – May / June</a:t>
            </a:r>
          </a:p>
          <a:p>
            <a:pPr marL="438785"/>
            <a:r>
              <a:rPr lang="en-GB" dirty="0">
                <a:latin typeface="Sassoon Infant Std" panose="020B0803020103030203" pitchFamily="34" charset="0"/>
                <a:cs typeface="Lucida Sans Unicode"/>
              </a:rPr>
              <a:t>Transition visits – July</a:t>
            </a:r>
          </a:p>
          <a:p>
            <a:pPr marL="438785"/>
            <a:r>
              <a:rPr lang="en-GB" dirty="0">
                <a:latin typeface="Sassoon Infant Std" panose="020B0803020103030203" pitchFamily="34" charset="0"/>
                <a:cs typeface="Lucida Sans Unicode"/>
              </a:rPr>
              <a:t>Many schools now offer summer camps as part of transition</a:t>
            </a:r>
          </a:p>
          <a:p>
            <a:pPr marL="438785"/>
            <a:r>
              <a:rPr lang="en-GB" dirty="0">
                <a:latin typeface="Sassoon Infant Std" panose="020B0803020103030203" pitchFamily="34" charset="0"/>
                <a:cs typeface="Lucida Sans Unicode"/>
              </a:rPr>
              <a:t>Develop independence this year</a:t>
            </a:r>
          </a:p>
          <a:p>
            <a:pPr marL="95885" indent="0">
              <a:buFont typeface="Arial" panose="020B0604020202020204" pitchFamily="34" charset="0"/>
              <a:buNone/>
            </a:pPr>
            <a:r>
              <a:rPr lang="en-GB" dirty="0">
                <a:latin typeface="Sassoon Infant Std" panose="020B0803020103030203" pitchFamily="34" charset="0"/>
                <a:cs typeface="Lucida Sans Unicode"/>
              </a:rPr>
              <a:t> </a:t>
            </a:r>
          </a:p>
        </p:txBody>
      </p:sp>
      <p:sp>
        <p:nvSpPr>
          <p:cNvPr id="7" name="TextBox 6">
            <a:extLst>
              <a:ext uri="{FF2B5EF4-FFF2-40B4-BE49-F238E27FC236}">
                <a16:creationId xmlns:a16="http://schemas.microsoft.com/office/drawing/2014/main" id="{10A0C4F4-2521-0A75-7DBB-F49FA3CDFEDB}"/>
              </a:ext>
            </a:extLst>
          </p:cNvPr>
          <p:cNvSpPr txBox="1"/>
          <p:nvPr/>
        </p:nvSpPr>
        <p:spPr>
          <a:xfrm>
            <a:off x="7731215" y="265248"/>
            <a:ext cx="78232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VA</a:t>
            </a:r>
          </a:p>
        </p:txBody>
      </p:sp>
    </p:spTree>
    <p:extLst>
      <p:ext uri="{BB962C8B-B14F-4D97-AF65-F5344CB8AC3E}">
        <p14:creationId xmlns:p14="http://schemas.microsoft.com/office/powerpoint/2010/main" val="2258186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a:t>Questions</a:t>
            </a:r>
          </a:p>
        </p:txBody>
      </p:sp>
      <p:sp>
        <p:nvSpPr>
          <p:cNvPr id="5" name="AutoShape 2" descr="Image result for asking questions clipart">
            <a:hlinkClick r:id="rId2"/>
          </p:cNvPr>
          <p:cNvSpPr>
            <a:spLocks noChangeAspect="1" noChangeArrowheads="1"/>
          </p:cNvSpPr>
          <p:nvPr/>
        </p:nvSpPr>
        <p:spPr bwMode="auto">
          <a:xfrm>
            <a:off x="3367088" y="-10890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asking questions clipart">
            <a:hlinkClick r:id="rId2"/>
          </p:cNvPr>
          <p:cNvSpPr>
            <a:spLocks noChangeAspect="1" noChangeArrowheads="1"/>
          </p:cNvSpPr>
          <p:nvPr/>
        </p:nvSpPr>
        <p:spPr bwMode="auto">
          <a:xfrm>
            <a:off x="3519488" y="-9366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Image result for asking questions clipart">
            <a:hlinkClick r:id="rId2"/>
          </p:cNvPr>
          <p:cNvSpPr>
            <a:spLocks noChangeAspect="1" noChangeArrowheads="1"/>
          </p:cNvSpPr>
          <p:nvPr/>
        </p:nvSpPr>
        <p:spPr bwMode="auto">
          <a:xfrm>
            <a:off x="3671888" y="-784225"/>
            <a:ext cx="2009775" cy="22764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8" descr="Image result for asking questions clipart">
            <a:hlinkClick r:id="rId3"/>
          </p:cNvPr>
          <p:cNvSpPr>
            <a:spLocks noChangeAspect="1" noChangeArrowheads="1"/>
          </p:cNvSpPr>
          <p:nvPr/>
        </p:nvSpPr>
        <p:spPr bwMode="auto">
          <a:xfrm>
            <a:off x="1104900" y="-23542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0" descr="Image result for asking questions clipart">
            <a:hlinkClick r:id="rId3"/>
          </p:cNvPr>
          <p:cNvSpPr>
            <a:spLocks noChangeAspect="1" noChangeArrowheads="1"/>
          </p:cNvSpPr>
          <p:nvPr/>
        </p:nvSpPr>
        <p:spPr bwMode="auto">
          <a:xfrm>
            <a:off x="1257300" y="-22018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2" descr="Image result for asking questions clipart">
            <a:hlinkClick r:id="rId3"/>
          </p:cNvPr>
          <p:cNvSpPr>
            <a:spLocks noChangeAspect="1" noChangeArrowheads="1"/>
          </p:cNvSpPr>
          <p:nvPr/>
        </p:nvSpPr>
        <p:spPr bwMode="auto">
          <a:xfrm>
            <a:off x="1409700" y="-2049463"/>
            <a:ext cx="5915025" cy="4905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AutoShape 14" descr="Image result for asking questions clipar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208" name="Picture 16" descr="Image result for thank you clipart">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73074" y="2002625"/>
            <a:ext cx="5699256" cy="441692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logo for a primary school&#10;&#10;AI-generated content may be incorrect.">
            <a:extLst>
              <a:ext uri="{FF2B5EF4-FFF2-40B4-BE49-F238E27FC236}">
                <a16:creationId xmlns:a16="http://schemas.microsoft.com/office/drawing/2014/main" id="{488D9AE8-4D25-CBB3-599B-1CD480363D0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15350" y="-1457"/>
            <a:ext cx="628650" cy="628650"/>
          </a:xfrm>
          <a:prstGeom prst="rect">
            <a:avLst/>
          </a:prstGeom>
        </p:spPr>
      </p:pic>
    </p:spTree>
    <p:extLst>
      <p:ext uri="{BB962C8B-B14F-4D97-AF65-F5344CB8AC3E}">
        <p14:creationId xmlns:p14="http://schemas.microsoft.com/office/powerpoint/2010/main" val="30411976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FFFC9452F2774AAC4070D5BB855D96" ma:contentTypeVersion="19" ma:contentTypeDescription="Create a new document." ma:contentTypeScope="" ma:versionID="cb7548fb9c5ac8df93ff62e677fb2d71">
  <xsd:schema xmlns:xsd="http://www.w3.org/2001/XMLSchema" xmlns:xs="http://www.w3.org/2001/XMLSchema" xmlns:p="http://schemas.microsoft.com/office/2006/metadata/properties" xmlns:ns2="6cbaa108-fb34-404c-ac67-b146ec79739e" xmlns:ns3="4c1b70f5-192b-406d-8b2a-809f38bb195d" targetNamespace="http://schemas.microsoft.com/office/2006/metadata/properties" ma:root="true" ma:fieldsID="3de15247e42a88161f800019f1dec972" ns2:_="" ns3:_="">
    <xsd:import namespace="6cbaa108-fb34-404c-ac67-b146ec79739e"/>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baa108-fb34-404c-ac67-b146ec7973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4c1b70f5-192b-406d-8b2a-809f38bb195d">
      <UserInfo>
        <DisplayName>Sally Fields</DisplayName>
        <AccountId>24</AccountId>
        <AccountType/>
      </UserInfo>
      <UserInfo>
        <DisplayName>Evelyn Swart</DisplayName>
        <AccountId>21</AccountId>
        <AccountType/>
      </UserInfo>
    </SharedWithUsers>
    <TaxCatchAll xmlns="4c1b70f5-192b-406d-8b2a-809f38bb195d" xsi:nil="true"/>
    <lcf76f155ced4ddcb4097134ff3c332f xmlns="6cbaa108-fb34-404c-ac67-b146ec79739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F30CB5-EBA4-489B-8B83-BE5841EAD7A6}">
  <ds:schemaRefs>
    <ds:schemaRef ds:uri="4c1b70f5-192b-406d-8b2a-809f38bb195d"/>
    <ds:schemaRef ds:uri="6cbaa108-fb34-404c-ac67-b146ec79739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687DEBD-5964-4C8F-A882-5AA107653CFC}">
  <ds:schemaRefs>
    <ds:schemaRef ds:uri="http://schemas.microsoft.com/sharepoint/v3/contenttype/forms"/>
  </ds:schemaRefs>
</ds:datastoreItem>
</file>

<file path=customXml/itemProps3.xml><?xml version="1.0" encoding="utf-8"?>
<ds:datastoreItem xmlns:ds="http://schemas.openxmlformats.org/officeDocument/2006/customXml" ds:itemID="{CE9F20F1-1968-4481-97CE-B3B2C97967A4}">
  <ds:schemaRefs>
    <ds:schemaRef ds:uri="http://www.w3.org/XML/1998/namespace"/>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dcmitype/"/>
    <ds:schemaRef ds:uri="4c1b70f5-192b-406d-8b2a-809f38bb195d"/>
    <ds:schemaRef ds:uri="6cbaa108-fb34-404c-ac67-b146ec79739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79</TotalTime>
  <Words>2562</Words>
  <Application>Microsoft Office PowerPoint</Application>
  <PresentationFormat>On-screen Show (4:3)</PresentationFormat>
  <Paragraphs>270</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Parent Information Meeting Year 6 </vt:lpstr>
      <vt:lpstr>Welcome</vt:lpstr>
      <vt:lpstr>Housekeeping</vt:lpstr>
      <vt:lpstr>Our Vision </vt:lpstr>
      <vt:lpstr>Churchend Values</vt:lpstr>
      <vt:lpstr>Our Behaviour Values</vt:lpstr>
      <vt:lpstr>Our Learning Values</vt:lpstr>
      <vt:lpstr>Safety and Welfare </vt:lpstr>
      <vt:lpstr>Safety and Welfare </vt:lpstr>
      <vt:lpstr>Policies and Practices</vt:lpstr>
      <vt:lpstr>Communication</vt:lpstr>
      <vt:lpstr>PowerPoint Presentation</vt:lpstr>
      <vt:lpstr>Curriculum - English</vt:lpstr>
      <vt:lpstr>Curriculum - Maths</vt:lpstr>
      <vt:lpstr>Science</vt:lpstr>
      <vt:lpstr>Broad and Balanced Curriculum</vt:lpstr>
      <vt:lpstr>Feedback and marking</vt:lpstr>
      <vt:lpstr>Assessment</vt:lpstr>
      <vt:lpstr>Expectations</vt:lpstr>
      <vt:lpstr>Behaviour Expectations</vt:lpstr>
      <vt:lpstr>PowerPoint Presentation</vt:lpstr>
      <vt:lpstr>Homework</vt:lpstr>
      <vt:lpstr>School Uniform</vt:lpstr>
      <vt:lpstr>General Information</vt:lpstr>
      <vt:lpstr>Snacks</vt:lpstr>
      <vt:lpstr>Parking</vt:lpstr>
      <vt:lpstr>General</vt:lpstr>
      <vt:lpstr>Looking forward in Year 6</vt:lpstr>
      <vt:lpstr>Responsibilities</vt:lpstr>
      <vt:lpstr>Secondary School</vt:lpstr>
      <vt:lpstr>Questions</vt:lpstr>
    </vt:vector>
  </TitlesOfParts>
  <Company>Churchend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Churchend School Vision 2016-2019</dc:title>
  <dc:creator>Lucy Pickford</dc:creator>
  <cp:lastModifiedBy>Ciara Ryan</cp:lastModifiedBy>
  <cp:revision>77</cp:revision>
  <cp:lastPrinted>2022-09-12T10:32:45Z</cp:lastPrinted>
  <dcterms:created xsi:type="dcterms:W3CDTF">2016-10-26T13:55:38Z</dcterms:created>
  <dcterms:modified xsi:type="dcterms:W3CDTF">2025-09-17T15:18:13Z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0x010100CDFFFC9452F2774AAC4070D5BB855D96</vt:lpwstr>
  </property>
  <property fmtid="{D5CDD505-2E9C-101B-9397-08002B2CF9AE}" pid="3" name="MediaServiceImageTags">
    <vt:lpwstr/>
  </property>
</Properties>
</file>