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01" r:id="rId4"/>
  </p:sldMasterIdLst>
  <p:handoutMasterIdLst>
    <p:handoutMasterId r:id="rId35"/>
  </p:handoutMasterIdLst>
  <p:sldIdLst>
    <p:sldId id="292" r:id="rId5"/>
    <p:sldId id="276" r:id="rId6"/>
    <p:sldId id="317" r:id="rId7"/>
    <p:sldId id="299" r:id="rId8"/>
    <p:sldId id="300" r:id="rId9"/>
    <p:sldId id="323" r:id="rId10"/>
    <p:sldId id="324" r:id="rId11"/>
    <p:sldId id="302" r:id="rId12"/>
    <p:sldId id="322" r:id="rId13"/>
    <p:sldId id="303" r:id="rId14"/>
    <p:sldId id="278" r:id="rId15"/>
    <p:sldId id="319" r:id="rId16"/>
    <p:sldId id="312" r:id="rId17"/>
    <p:sldId id="311" r:id="rId18"/>
    <p:sldId id="308" r:id="rId19"/>
    <p:sldId id="305" r:id="rId20"/>
    <p:sldId id="294" r:id="rId21"/>
    <p:sldId id="304" r:id="rId22"/>
    <p:sldId id="306" r:id="rId23"/>
    <p:sldId id="289" r:id="rId24"/>
    <p:sldId id="326" r:id="rId25"/>
    <p:sldId id="316" r:id="rId26"/>
    <p:sldId id="314" r:id="rId27"/>
    <p:sldId id="287" r:id="rId28"/>
    <p:sldId id="310" r:id="rId29"/>
    <p:sldId id="281" r:id="rId30"/>
    <p:sldId id="283" r:id="rId31"/>
    <p:sldId id="321" r:id="rId32"/>
    <p:sldId id="307" r:id="rId33"/>
    <p:sldId id="267" r:id="rId3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0099"/>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809ED9-45C5-E76C-5214-6A22B0CBB4A6}" v="3" dt="2025-09-08T12:39:37.7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otte McKenna-Palsans" userId="S::c.mckenna@churchendacademy.com::4d275c3d-fe2f-42a8-965f-653d7b6ee1c4" providerId="AD" clId="Web-{03E40FFC-2E55-841F-9873-609C538B00C5}"/>
    <pc:docChg chg="modSld">
      <pc:chgData name="Charlotte McKenna-Palsans" userId="S::c.mckenna@churchendacademy.com::4d275c3d-fe2f-42a8-965f-653d7b6ee1c4" providerId="AD" clId="Web-{03E40FFC-2E55-841F-9873-609C538B00C5}" dt="2025-09-03T07:18:39.515" v="1" actId="20577"/>
      <pc:docMkLst>
        <pc:docMk/>
      </pc:docMkLst>
      <pc:sldChg chg="modSp">
        <pc:chgData name="Charlotte McKenna-Palsans" userId="S::c.mckenna@churchendacademy.com::4d275c3d-fe2f-42a8-965f-653d7b6ee1c4" providerId="AD" clId="Web-{03E40FFC-2E55-841F-9873-609C538B00C5}" dt="2025-09-03T07:18:39.515" v="1" actId="20577"/>
        <pc:sldMkLst>
          <pc:docMk/>
          <pc:sldMk cId="2881837151" sldId="292"/>
        </pc:sldMkLst>
        <pc:spChg chg="mod">
          <ac:chgData name="Charlotte McKenna-Palsans" userId="S::c.mckenna@churchendacademy.com::4d275c3d-fe2f-42a8-965f-653d7b6ee1c4" providerId="AD" clId="Web-{03E40FFC-2E55-841F-9873-609C538B00C5}" dt="2025-09-03T07:18:39.515" v="1" actId="20577"/>
          <ac:spMkLst>
            <pc:docMk/>
            <pc:sldMk cId="2881837151" sldId="292"/>
            <ac:spMk id="2" creationId="{00000000-0000-0000-0000-000000000000}"/>
          </ac:spMkLst>
        </pc:spChg>
      </pc:sldChg>
    </pc:docChg>
  </pc:docChgLst>
  <pc:docChgLst>
    <pc:chgData name="Kim Silvester" userId="S::k.silvester@churchendacademy.com::f8847d49-f875-4b5b-9f3a-6c26ae0c67da" providerId="AD" clId="Web-{1A809ED9-45C5-E76C-5214-6A22B0CBB4A6}"/>
    <pc:docChg chg="modSld">
      <pc:chgData name="Kim Silvester" userId="S::k.silvester@churchendacademy.com::f8847d49-f875-4b5b-9f3a-6c26ae0c67da" providerId="AD" clId="Web-{1A809ED9-45C5-E76C-5214-6A22B0CBB4A6}" dt="2025-09-08T12:39:37.781" v="2" actId="20577"/>
      <pc:docMkLst>
        <pc:docMk/>
      </pc:docMkLst>
      <pc:sldChg chg="modSp">
        <pc:chgData name="Kim Silvester" userId="S::k.silvester@churchendacademy.com::f8847d49-f875-4b5b-9f3a-6c26ae0c67da" providerId="AD" clId="Web-{1A809ED9-45C5-E76C-5214-6A22B0CBB4A6}" dt="2025-09-08T12:39:37.781" v="2" actId="20577"/>
        <pc:sldMkLst>
          <pc:docMk/>
          <pc:sldMk cId="3359324103" sldId="314"/>
        </pc:sldMkLst>
        <pc:spChg chg="mod">
          <ac:chgData name="Kim Silvester" userId="S::k.silvester@churchendacademy.com::f8847d49-f875-4b5b-9f3a-6c26ae0c67da" providerId="AD" clId="Web-{1A809ED9-45C5-E76C-5214-6A22B0CBB4A6}" dt="2025-09-08T12:39:37.781" v="2" actId="20577"/>
          <ac:spMkLst>
            <pc:docMk/>
            <pc:sldMk cId="3359324103" sldId="314"/>
            <ac:spMk id="4" creationId="{FF60E1E7-2205-417F-8CAB-C5CD2B2E9584}"/>
          </ac:spMkLst>
        </pc:spChg>
      </pc:sldChg>
    </pc:docChg>
  </pc:docChgLst>
  <pc:docChgLst>
    <pc:chgData name="Charlotte McKenna-Palsans" userId="S::c.mckenna@churchendacademy.com::4d275c3d-fe2f-42a8-965f-653d7b6ee1c4" providerId="AD" clId="Web-{01F59D3A-913E-05B6-E288-C5FAA0547BB3}"/>
    <pc:docChg chg="modSld">
      <pc:chgData name="Charlotte McKenna-Palsans" userId="S::c.mckenna@churchendacademy.com::4d275c3d-fe2f-42a8-965f-653d7b6ee1c4" providerId="AD" clId="Web-{01F59D3A-913E-05B6-E288-C5FAA0547BB3}" dt="2025-09-03T07:19:21.314" v="0" actId="20577"/>
      <pc:docMkLst>
        <pc:docMk/>
      </pc:docMkLst>
      <pc:sldChg chg="modSp">
        <pc:chgData name="Charlotte McKenna-Palsans" userId="S::c.mckenna@churchendacademy.com::4d275c3d-fe2f-42a8-965f-653d7b6ee1c4" providerId="AD" clId="Web-{01F59D3A-913E-05B6-E288-C5FAA0547BB3}" dt="2025-09-03T07:19:21.314" v="0" actId="20577"/>
        <pc:sldMkLst>
          <pc:docMk/>
          <pc:sldMk cId="2881837151" sldId="292"/>
        </pc:sldMkLst>
        <pc:spChg chg="mod">
          <ac:chgData name="Charlotte McKenna-Palsans" userId="S::c.mckenna@churchendacademy.com::4d275c3d-fe2f-42a8-965f-653d7b6ee1c4" providerId="AD" clId="Web-{01F59D3A-913E-05B6-E288-C5FAA0547BB3}" dt="2025-09-03T07:19:21.314" v="0" actId="20577"/>
          <ac:spMkLst>
            <pc:docMk/>
            <pc:sldMk cId="2881837151" sldId="292"/>
            <ac:spMk id="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5DD4BDA-42E9-4885-B904-EEFFA5E1373C}" type="datetimeFigureOut">
              <a:rPr lang="en-GB" smtClean="0"/>
              <a:t>08/09/2025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94D77CD0-CFEF-4971-98E0-5DAA7E604668}" type="slidenum">
              <a:rPr lang="en-GB" smtClean="0"/>
              <a:t>‹#›</a:t>
            </a:fld>
            <a:endParaRPr lang="en-GB"/>
          </a:p>
        </p:txBody>
      </p:sp>
    </p:spTree>
    <p:extLst>
      <p:ext uri="{BB962C8B-B14F-4D97-AF65-F5344CB8AC3E}">
        <p14:creationId xmlns:p14="http://schemas.microsoft.com/office/powerpoint/2010/main" val="89909770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901B8-5342-1F9C-779D-42917E685347}"/>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D8A5BEA1-A50A-DBFC-FC58-4BEDD9FF5AD2}"/>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442D348-3A58-05E8-1DC6-CC5FC9F689F9}"/>
              </a:ext>
            </a:extLst>
          </p:cNvPr>
          <p:cNvSpPr>
            <a:spLocks noGrp="1"/>
          </p:cNvSpPr>
          <p:nvPr>
            <p:ph type="dt" sz="half" idx="10"/>
          </p:nvPr>
        </p:nvSpPr>
        <p:spPr/>
        <p:txBody>
          <a:bodyPr/>
          <a:lstStyle/>
          <a:p>
            <a:fld id="{C1E2ABDF-57A3-4C83-AC48-2C9A23DB7467}" type="datetimeFigureOut">
              <a:rPr lang="en-GB" smtClean="0"/>
              <a:t>08/09/2025</a:t>
            </a:fld>
            <a:endParaRPr lang="en-GB"/>
          </a:p>
        </p:txBody>
      </p:sp>
      <p:sp>
        <p:nvSpPr>
          <p:cNvPr id="5" name="Footer Placeholder 4">
            <a:extLst>
              <a:ext uri="{FF2B5EF4-FFF2-40B4-BE49-F238E27FC236}">
                <a16:creationId xmlns:a16="http://schemas.microsoft.com/office/drawing/2014/main" id="{8BC6B557-F72A-C6BC-9914-B0BA6BB98E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0642EA-AE39-CF4B-ED81-D53CE3637510}"/>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472990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14D5C-0C77-126E-B172-43E9BB3FD99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7DB90F2-4CE5-67FD-59F4-932938F09EE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D69437F-0423-885D-6F54-5E488DA2D78C}"/>
              </a:ext>
            </a:extLst>
          </p:cNvPr>
          <p:cNvSpPr>
            <a:spLocks noGrp="1"/>
          </p:cNvSpPr>
          <p:nvPr>
            <p:ph type="dt" sz="half" idx="10"/>
          </p:nvPr>
        </p:nvSpPr>
        <p:spPr/>
        <p:txBody>
          <a:bodyPr/>
          <a:lstStyle/>
          <a:p>
            <a:fld id="{C1E2ABDF-57A3-4C83-AC48-2C9A23DB7467}" type="datetimeFigureOut">
              <a:rPr lang="en-GB" smtClean="0"/>
              <a:t>08/09/2025</a:t>
            </a:fld>
            <a:endParaRPr lang="en-GB"/>
          </a:p>
        </p:txBody>
      </p:sp>
      <p:sp>
        <p:nvSpPr>
          <p:cNvPr id="5" name="Footer Placeholder 4">
            <a:extLst>
              <a:ext uri="{FF2B5EF4-FFF2-40B4-BE49-F238E27FC236}">
                <a16:creationId xmlns:a16="http://schemas.microsoft.com/office/drawing/2014/main" id="{38196A88-5D5B-9759-96E1-840B016D63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94F361-9D88-896A-3449-962AF38846DE}"/>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707789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5E57B-24D3-B224-2039-4358A5F06DA3}"/>
              </a:ext>
            </a:extLst>
          </p:cNvPr>
          <p:cNvSpPr>
            <a:spLocks noGrp="1"/>
          </p:cNvSpPr>
          <p:nvPr>
            <p:ph type="title"/>
          </p:nvPr>
        </p:nvSpPr>
        <p:spPr>
          <a:xfrm>
            <a:off x="623887" y="1709738"/>
            <a:ext cx="7886700" cy="2852737"/>
          </a:xfr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AA37961-BB68-4AED-5594-410DF71B56BE}"/>
              </a:ext>
            </a:extLst>
          </p:cNvPr>
          <p:cNvSpPr>
            <a:spLocks noGrp="1"/>
          </p:cNvSpPr>
          <p:nvPr>
            <p:ph type="body" idx="1"/>
          </p:nvPr>
        </p:nvSpPr>
        <p:spPr>
          <a:xfrm>
            <a:off x="623887"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93462C-29F4-5807-E086-0FA1AEBE98EF}"/>
              </a:ext>
            </a:extLst>
          </p:cNvPr>
          <p:cNvSpPr>
            <a:spLocks noGrp="1"/>
          </p:cNvSpPr>
          <p:nvPr>
            <p:ph type="dt" sz="half" idx="10"/>
          </p:nvPr>
        </p:nvSpPr>
        <p:spPr/>
        <p:txBody>
          <a:bodyPr/>
          <a:lstStyle/>
          <a:p>
            <a:fld id="{C1E2ABDF-57A3-4C83-AC48-2C9A23DB7467}" type="datetimeFigureOut">
              <a:rPr lang="en-GB" smtClean="0"/>
              <a:t>08/09/2025</a:t>
            </a:fld>
            <a:endParaRPr lang="en-GB"/>
          </a:p>
        </p:txBody>
      </p:sp>
      <p:sp>
        <p:nvSpPr>
          <p:cNvPr id="5" name="Footer Placeholder 4">
            <a:extLst>
              <a:ext uri="{FF2B5EF4-FFF2-40B4-BE49-F238E27FC236}">
                <a16:creationId xmlns:a16="http://schemas.microsoft.com/office/drawing/2014/main" id="{E37E4B4E-2589-A7EF-47CE-AB82E92D22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411BD4-61D9-EBBE-7296-E2118EEC4E1A}"/>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998842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646EE-4F74-994E-5EB5-2EB5DE6837E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B1627B2-E1A7-EF52-47B9-B8530E7D0C5D}"/>
              </a:ext>
            </a:extLst>
          </p:cNvPr>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9D7B20D-610E-C63D-A3A9-3F7A8592962A}"/>
              </a:ext>
            </a:extLst>
          </p:cNvPr>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56ACDED-1C3A-DB60-5352-1CEBECFA7317}"/>
              </a:ext>
            </a:extLst>
          </p:cNvPr>
          <p:cNvSpPr>
            <a:spLocks noGrp="1"/>
          </p:cNvSpPr>
          <p:nvPr>
            <p:ph type="dt" sz="half" idx="10"/>
          </p:nvPr>
        </p:nvSpPr>
        <p:spPr/>
        <p:txBody>
          <a:bodyPr/>
          <a:lstStyle/>
          <a:p>
            <a:fld id="{C1E2ABDF-57A3-4C83-AC48-2C9A23DB7467}" type="datetimeFigureOut">
              <a:rPr lang="en-GB" smtClean="0"/>
              <a:t>08/09/2025</a:t>
            </a:fld>
            <a:endParaRPr lang="en-GB"/>
          </a:p>
        </p:txBody>
      </p:sp>
      <p:sp>
        <p:nvSpPr>
          <p:cNvPr id="6" name="Footer Placeholder 5">
            <a:extLst>
              <a:ext uri="{FF2B5EF4-FFF2-40B4-BE49-F238E27FC236}">
                <a16:creationId xmlns:a16="http://schemas.microsoft.com/office/drawing/2014/main" id="{1BA403FE-B152-13C8-3E9C-CC20B744D3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A6E3BF-6D51-D394-619E-F266C7D8A36F}"/>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64058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6C02F-ACCC-14DC-4E3E-994BCC3C21F8}"/>
              </a:ext>
            </a:extLst>
          </p:cNvPr>
          <p:cNvSpPr>
            <a:spLocks noGrp="1"/>
          </p:cNvSpPr>
          <p:nvPr>
            <p:ph type="title"/>
          </p:nvPr>
        </p:nvSpPr>
        <p:spPr>
          <a:xfrm>
            <a:off x="629841" y="365126"/>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0A3BC4B-D782-AE68-02D4-0E16DAF13514}"/>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C09FD69F-6FE8-1BEB-4FF1-6EA3200D0A65}"/>
              </a:ext>
            </a:extLst>
          </p:cNvPr>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17E0F58-EEB6-2865-C083-7F5E3CDEEAC4}"/>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68DB82C6-F04C-12B7-281A-865819AA3C98}"/>
              </a:ext>
            </a:extLst>
          </p:cNvPr>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BDC4B79-0B80-26C2-8386-1EB9AEEABF75}"/>
              </a:ext>
            </a:extLst>
          </p:cNvPr>
          <p:cNvSpPr>
            <a:spLocks noGrp="1"/>
          </p:cNvSpPr>
          <p:nvPr>
            <p:ph type="dt" sz="half" idx="10"/>
          </p:nvPr>
        </p:nvSpPr>
        <p:spPr/>
        <p:txBody>
          <a:bodyPr/>
          <a:lstStyle/>
          <a:p>
            <a:fld id="{C1E2ABDF-57A3-4C83-AC48-2C9A23DB7467}" type="datetimeFigureOut">
              <a:rPr lang="en-GB" smtClean="0"/>
              <a:t>08/09/2025</a:t>
            </a:fld>
            <a:endParaRPr lang="en-GB"/>
          </a:p>
        </p:txBody>
      </p:sp>
      <p:sp>
        <p:nvSpPr>
          <p:cNvPr id="8" name="Footer Placeholder 7">
            <a:extLst>
              <a:ext uri="{FF2B5EF4-FFF2-40B4-BE49-F238E27FC236}">
                <a16:creationId xmlns:a16="http://schemas.microsoft.com/office/drawing/2014/main" id="{DA863030-9BAA-4B15-1DF1-9BBB828FABB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60DE39-76B5-6224-9F99-85805209C5D1}"/>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934969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0C241-9D81-3289-6EA3-345EF1558B0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1A1AC08-69B1-7B06-71F3-0B004E5AC7A8}"/>
              </a:ext>
            </a:extLst>
          </p:cNvPr>
          <p:cNvSpPr>
            <a:spLocks noGrp="1"/>
          </p:cNvSpPr>
          <p:nvPr>
            <p:ph type="dt" sz="half" idx="10"/>
          </p:nvPr>
        </p:nvSpPr>
        <p:spPr/>
        <p:txBody>
          <a:bodyPr/>
          <a:lstStyle/>
          <a:p>
            <a:fld id="{C1E2ABDF-57A3-4C83-AC48-2C9A23DB7467}" type="datetimeFigureOut">
              <a:rPr lang="en-GB" smtClean="0"/>
              <a:t>08/09/2025</a:t>
            </a:fld>
            <a:endParaRPr lang="en-GB"/>
          </a:p>
        </p:txBody>
      </p:sp>
      <p:sp>
        <p:nvSpPr>
          <p:cNvPr id="4" name="Footer Placeholder 3">
            <a:extLst>
              <a:ext uri="{FF2B5EF4-FFF2-40B4-BE49-F238E27FC236}">
                <a16:creationId xmlns:a16="http://schemas.microsoft.com/office/drawing/2014/main" id="{E9C31BAB-D556-6209-1F42-F1F94D9DBDD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FEDBAF2-7A61-2610-6092-5897E0964D77}"/>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3394582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8280EB-99AA-E087-3D0D-D2F5F5090921}"/>
              </a:ext>
            </a:extLst>
          </p:cNvPr>
          <p:cNvSpPr>
            <a:spLocks noGrp="1"/>
          </p:cNvSpPr>
          <p:nvPr>
            <p:ph type="dt" sz="half" idx="10"/>
          </p:nvPr>
        </p:nvSpPr>
        <p:spPr/>
        <p:txBody>
          <a:bodyPr/>
          <a:lstStyle/>
          <a:p>
            <a:fld id="{C1E2ABDF-57A3-4C83-AC48-2C9A23DB7467}" type="datetimeFigureOut">
              <a:rPr lang="en-GB" smtClean="0"/>
              <a:t>08/09/2025</a:t>
            </a:fld>
            <a:endParaRPr lang="en-GB"/>
          </a:p>
        </p:txBody>
      </p:sp>
      <p:sp>
        <p:nvSpPr>
          <p:cNvPr id="3" name="Footer Placeholder 2">
            <a:extLst>
              <a:ext uri="{FF2B5EF4-FFF2-40B4-BE49-F238E27FC236}">
                <a16:creationId xmlns:a16="http://schemas.microsoft.com/office/drawing/2014/main" id="{F3B67DA1-DD7A-A021-5A50-68B08527435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F956A1A-4F09-8640-6823-8187BBB5B318}"/>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13381408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07799-08AE-5359-F67A-B43E62CB208C}"/>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7BC2C0E-9BBD-58DB-0FCB-304B2060F3CF}"/>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F2A750B-3713-306F-BDFF-D0D9974AE1FA}"/>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43902870-11CD-009D-D788-BDB9695787CB}"/>
              </a:ext>
            </a:extLst>
          </p:cNvPr>
          <p:cNvSpPr>
            <a:spLocks noGrp="1"/>
          </p:cNvSpPr>
          <p:nvPr>
            <p:ph type="dt" sz="half" idx="10"/>
          </p:nvPr>
        </p:nvSpPr>
        <p:spPr/>
        <p:txBody>
          <a:bodyPr/>
          <a:lstStyle/>
          <a:p>
            <a:fld id="{C1E2ABDF-57A3-4C83-AC48-2C9A23DB7467}" type="datetimeFigureOut">
              <a:rPr lang="en-GB" smtClean="0"/>
              <a:t>08/09/2025</a:t>
            </a:fld>
            <a:endParaRPr lang="en-GB"/>
          </a:p>
        </p:txBody>
      </p:sp>
      <p:sp>
        <p:nvSpPr>
          <p:cNvPr id="6" name="Footer Placeholder 5">
            <a:extLst>
              <a:ext uri="{FF2B5EF4-FFF2-40B4-BE49-F238E27FC236}">
                <a16:creationId xmlns:a16="http://schemas.microsoft.com/office/drawing/2014/main" id="{BC2E7D3A-BA4D-64CE-3431-6E330DECB7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1429298-21BE-CABD-9A00-0F48D47F6A92}"/>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1608779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8E32E-32A5-BFC5-EEF7-F4F44FF31DCA}"/>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40B4EE-BE90-CB0A-6089-2DE526064F66}"/>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3255571D-FD89-C2F3-6DD0-48145178FF2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7D32E6CE-5D7D-05BD-3AF4-699212099B44}"/>
              </a:ext>
            </a:extLst>
          </p:cNvPr>
          <p:cNvSpPr>
            <a:spLocks noGrp="1"/>
          </p:cNvSpPr>
          <p:nvPr>
            <p:ph type="dt" sz="half" idx="10"/>
          </p:nvPr>
        </p:nvSpPr>
        <p:spPr/>
        <p:txBody>
          <a:bodyPr/>
          <a:lstStyle/>
          <a:p>
            <a:fld id="{C1E2ABDF-57A3-4C83-AC48-2C9A23DB7467}" type="datetimeFigureOut">
              <a:rPr lang="en-GB" smtClean="0"/>
              <a:t>08/09/2025</a:t>
            </a:fld>
            <a:endParaRPr lang="en-GB"/>
          </a:p>
        </p:txBody>
      </p:sp>
      <p:sp>
        <p:nvSpPr>
          <p:cNvPr id="6" name="Footer Placeholder 5">
            <a:extLst>
              <a:ext uri="{FF2B5EF4-FFF2-40B4-BE49-F238E27FC236}">
                <a16:creationId xmlns:a16="http://schemas.microsoft.com/office/drawing/2014/main" id="{81DDCA60-3659-6651-B30C-F0E00008E6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4B8DEC-1F75-54B3-9CB1-6FE998A84D86}"/>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1416432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94358-3D41-9BAC-6988-AC600439133A}"/>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F2D0FA6-6431-B78E-37F6-067B465153D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2C8CB68-CD25-8A5D-7C3D-414AA69D4AE1}"/>
              </a:ext>
            </a:extLst>
          </p:cNvPr>
          <p:cNvSpPr>
            <a:spLocks noGrp="1"/>
          </p:cNvSpPr>
          <p:nvPr>
            <p:ph type="dt" sz="half" idx="10"/>
          </p:nvPr>
        </p:nvSpPr>
        <p:spPr/>
        <p:txBody>
          <a:bodyPr/>
          <a:lstStyle/>
          <a:p>
            <a:fld id="{C1E2ABDF-57A3-4C83-AC48-2C9A23DB7467}" type="datetimeFigureOut">
              <a:rPr lang="en-GB" smtClean="0"/>
              <a:t>08/09/2025</a:t>
            </a:fld>
            <a:endParaRPr lang="en-GB"/>
          </a:p>
        </p:txBody>
      </p:sp>
      <p:sp>
        <p:nvSpPr>
          <p:cNvPr id="5" name="Footer Placeholder 4">
            <a:extLst>
              <a:ext uri="{FF2B5EF4-FFF2-40B4-BE49-F238E27FC236}">
                <a16:creationId xmlns:a16="http://schemas.microsoft.com/office/drawing/2014/main" id="{AA465200-1793-7432-D6F5-E4441E33B5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3C3DB3-7FFE-06C0-082E-2E3305C2C50A}"/>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609602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9BC335-3488-78FB-BDBA-3A40B20C24ED}"/>
              </a:ext>
            </a:extLst>
          </p:cNvPr>
          <p:cNvSpPr>
            <a:spLocks noGrp="1"/>
          </p:cNvSpPr>
          <p:nvPr>
            <p:ph type="title" orient="vert"/>
          </p:nvPr>
        </p:nvSpPr>
        <p:spPr>
          <a:xfrm>
            <a:off x="6543675" y="365125"/>
            <a:ext cx="1971675"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23F66F2-DF67-A843-569E-E6663F63AED1}"/>
              </a:ext>
            </a:extLst>
          </p:cNvPr>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53E1A4F-5273-5BE5-7748-B20B255B6080}"/>
              </a:ext>
            </a:extLst>
          </p:cNvPr>
          <p:cNvSpPr>
            <a:spLocks noGrp="1"/>
          </p:cNvSpPr>
          <p:nvPr>
            <p:ph type="dt" sz="half" idx="10"/>
          </p:nvPr>
        </p:nvSpPr>
        <p:spPr/>
        <p:txBody>
          <a:bodyPr/>
          <a:lstStyle/>
          <a:p>
            <a:fld id="{C1E2ABDF-57A3-4C83-AC48-2C9A23DB7467}" type="datetimeFigureOut">
              <a:rPr lang="en-GB" smtClean="0"/>
              <a:t>08/09/2025</a:t>
            </a:fld>
            <a:endParaRPr lang="en-GB"/>
          </a:p>
        </p:txBody>
      </p:sp>
      <p:sp>
        <p:nvSpPr>
          <p:cNvPr id="5" name="Footer Placeholder 4">
            <a:extLst>
              <a:ext uri="{FF2B5EF4-FFF2-40B4-BE49-F238E27FC236}">
                <a16:creationId xmlns:a16="http://schemas.microsoft.com/office/drawing/2014/main" id="{4E62C056-4957-8401-84C3-8AC4215D99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19696A-D7F6-08BB-C85A-4B27237249C5}"/>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36136487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FE4E4-D60F-D87B-A800-8FF2949952B1}"/>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D9B47D4-DA71-739A-718B-26EF113FFCFC}"/>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C2956AB-9886-71CE-C453-2D67A28F8366}"/>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C1E2ABDF-57A3-4C83-AC48-2C9A23DB7467}" type="datetimeFigureOut">
              <a:rPr lang="en-GB" smtClean="0"/>
              <a:t>08/09/2025</a:t>
            </a:fld>
            <a:endParaRPr lang="en-GB"/>
          </a:p>
        </p:txBody>
      </p:sp>
      <p:sp>
        <p:nvSpPr>
          <p:cNvPr id="5" name="Footer Placeholder 4">
            <a:extLst>
              <a:ext uri="{FF2B5EF4-FFF2-40B4-BE49-F238E27FC236}">
                <a16:creationId xmlns:a16="http://schemas.microsoft.com/office/drawing/2014/main" id="{0F647435-BF60-DF16-6725-D66B0A8C74F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80AEFB9-819F-70AE-36C1-E3D60D579086}"/>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70873FAA-76F9-4C73-A30E-6312CCDA6FCD}" type="slidenum">
              <a:rPr lang="en-GB" smtClean="0"/>
              <a:t>‹#›</a:t>
            </a:fld>
            <a:endParaRPr lang="en-GB"/>
          </a:p>
        </p:txBody>
      </p:sp>
    </p:spTree>
    <p:extLst>
      <p:ext uri="{BB962C8B-B14F-4D97-AF65-F5344CB8AC3E}">
        <p14:creationId xmlns:p14="http://schemas.microsoft.com/office/powerpoint/2010/main" val="404648320"/>
      </p:ext>
    </p:extLst>
  </p:cSld>
  <p:clrMap bg1="lt1" tx1="dk1" bg2="lt2" tx2="dk2" accent1="accent1" accent2="accent2" accent3="accent3" accent4="accent4" accent5="accent5" accent6="accent6" hlink="hlink" folHlink="folHlink"/>
  <p:sldLayoutIdLst>
    <p:sldLayoutId id="2147484102" r:id="rId1"/>
    <p:sldLayoutId id="2147484103" r:id="rId2"/>
    <p:sldLayoutId id="2147484104" r:id="rId3"/>
    <p:sldLayoutId id="2147484105" r:id="rId4"/>
    <p:sldLayoutId id="2147484106" r:id="rId5"/>
    <p:sldLayoutId id="2147484107" r:id="rId6"/>
    <p:sldLayoutId id="2147484108" r:id="rId7"/>
    <p:sldLayoutId id="2147484109" r:id="rId8"/>
    <p:sldLayoutId id="2147484110" r:id="rId9"/>
    <p:sldLayoutId id="2147484111" r:id="rId10"/>
    <p:sldLayoutId id="214748411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4.xml"/><Relationship Id="rId5" Type="http://schemas.openxmlformats.org/officeDocument/2006/relationships/image" Target="../media/image2.jpe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6.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hyperlink" Target="https://www.google.co.uk/url?sa=i&amp;rct=j&amp;q=&amp;esrc=s&amp;source=images&amp;cd=&amp;ved=2ahUKEwiMioWnqafdAhUQRBoKHR0HBsYQjRx6BAgBEAU&amp;url=http://theconversation.com/research-shows-the-importance-of-parents-reading-with-children-even-after-children-can-read-82756&amp;psig=AOvVaw0nYdHO8iAB1AR54Skuo2VB&amp;ust=1536355747477815"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s://en.wikipedia.org/wiki/Fruit" TargetMode="Externa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clipartix.com/questions-clipart/" TargetMode="External"/><Relationship Id="rId2" Type="http://schemas.openxmlformats.org/officeDocument/2006/relationships/hyperlink" Target="http://www.okclipart.com/page/2152/"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35.png"/><Relationship Id="rId4" Type="http://schemas.openxmlformats.org/officeDocument/2006/relationships/hyperlink" Target="http://www.mycutegraphics.com/graphics/thank-you-graphics.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35357" y="2960716"/>
            <a:ext cx="3027251" cy="2387600"/>
          </a:xfrm>
        </p:spPr>
        <p:txBody>
          <a:bodyPr anchor="t">
            <a:normAutofit fontScale="90000"/>
          </a:bodyPr>
          <a:lstStyle/>
          <a:p>
            <a:pPr algn="l"/>
            <a:r>
              <a:rPr lang="en-GB" sz="4000"/>
              <a:t>Parent Information Meeting</a:t>
            </a:r>
            <a:br>
              <a:rPr lang="en-GB" sz="4000"/>
            </a:br>
            <a:r>
              <a:rPr lang="en-GB" sz="4000"/>
              <a:t>Year </a:t>
            </a:r>
            <a:br>
              <a:rPr lang="en-GB" sz="4000"/>
            </a:br>
            <a:endParaRPr lang="en-GB" sz="4000"/>
          </a:p>
        </p:txBody>
      </p:sp>
      <p:grpSp>
        <p:nvGrpSpPr>
          <p:cNvPr id="16" name="Group 15">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2984992"/>
            <a:ext cx="548639" cy="673460"/>
            <a:chOff x="3940602" y="308034"/>
            <a:chExt cx="2116791" cy="3428999"/>
          </a:xfrm>
          <a:solidFill>
            <a:schemeClr val="accent4"/>
          </a:solidFill>
        </p:grpSpPr>
        <p:sp>
          <p:nvSpPr>
            <p:cNvPr id="17" name="Rectangle 16">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Rectangle 20">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23252" y="0"/>
            <a:ext cx="112074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4357" y="391886"/>
            <a:ext cx="4507025"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0549781-2A1C-4814-BB89-3F8A98F081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41869" y="1323623"/>
            <a:ext cx="4152000" cy="4152000"/>
          </a:xfrm>
          <a:prstGeom prst="rect">
            <a:avLst/>
          </a:prstGeom>
        </p:spPr>
      </p:pic>
    </p:spTree>
    <p:extLst>
      <p:ext uri="{BB962C8B-B14F-4D97-AF65-F5344CB8AC3E}">
        <p14:creationId xmlns:p14="http://schemas.microsoft.com/office/powerpoint/2010/main" val="28818371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16632"/>
            <a:ext cx="6161856" cy="1251062"/>
          </a:xfrm>
        </p:spPr>
        <p:txBody>
          <a:bodyPr>
            <a:normAutofit/>
          </a:bodyPr>
          <a:lstStyle/>
          <a:p>
            <a:r>
              <a:rPr lang="en-GB" sz="5400"/>
              <a:t>Welcome</a:t>
            </a:r>
          </a:p>
        </p:txBody>
      </p:sp>
      <p:sp>
        <p:nvSpPr>
          <p:cNvPr id="3" name="Content Placeholder 2"/>
          <p:cNvSpPr txBox="1">
            <a:spLocks/>
          </p:cNvSpPr>
          <p:nvPr/>
        </p:nvSpPr>
        <p:spPr>
          <a:xfrm>
            <a:off x="755576" y="1519077"/>
            <a:ext cx="6624736" cy="4320480"/>
          </a:xfrm>
          <a:prstGeom prst="rect">
            <a:avLst/>
          </a:prstGeom>
        </p:spPr>
        <p:txBody>
          <a:bodyPr>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09728" indent="0">
              <a:buNone/>
            </a:pPr>
            <a:r>
              <a:rPr lang="en-GB"/>
              <a:t>Content:</a:t>
            </a:r>
          </a:p>
          <a:p>
            <a:pPr marL="566928" indent="-457200">
              <a:buFont typeface="Arial" panose="020B0604020202020204" pitchFamily="34" charset="0"/>
              <a:buChar char="•"/>
            </a:pPr>
            <a:r>
              <a:rPr lang="en-GB"/>
              <a:t>Information</a:t>
            </a:r>
          </a:p>
          <a:p>
            <a:pPr marL="566928" indent="-457200">
              <a:buFont typeface="Arial" panose="020B0604020202020204" pitchFamily="34" charset="0"/>
              <a:buChar char="•"/>
            </a:pPr>
            <a:r>
              <a:rPr lang="en-GB"/>
              <a:t>Communication</a:t>
            </a:r>
          </a:p>
          <a:p>
            <a:pPr marL="566928" indent="-457200">
              <a:buFont typeface="Arial" panose="020B0604020202020204" pitchFamily="34" charset="0"/>
              <a:buChar char="•"/>
            </a:pPr>
            <a:r>
              <a:rPr lang="en-GB"/>
              <a:t>Curriculum</a:t>
            </a:r>
          </a:p>
          <a:p>
            <a:pPr marL="566928" indent="-457200">
              <a:buFont typeface="Arial" panose="020B0604020202020204" pitchFamily="34" charset="0"/>
              <a:buChar char="•"/>
            </a:pPr>
            <a:r>
              <a:rPr lang="en-GB"/>
              <a:t>Policies</a:t>
            </a:r>
          </a:p>
          <a:p>
            <a:pPr marL="566928" indent="-457200">
              <a:buFont typeface="Arial" panose="020B0604020202020204" pitchFamily="34" charset="0"/>
              <a:buChar char="•"/>
            </a:pPr>
            <a:r>
              <a:rPr lang="en-GB"/>
              <a:t>Expectations</a:t>
            </a:r>
          </a:p>
          <a:p>
            <a:pPr marL="566928" indent="-457200">
              <a:buFont typeface="Arial" panose="020B0604020202020204" pitchFamily="34" charset="0"/>
              <a:buChar char="•"/>
            </a:pPr>
            <a:r>
              <a:rPr lang="en-GB"/>
              <a:t>Q&amp;A</a:t>
            </a:r>
          </a:p>
          <a:p>
            <a:pPr marL="566928" indent="-457200"/>
            <a:endParaRPr lang="en-GB" sz="2800"/>
          </a:p>
          <a:p>
            <a:pPr marL="566928" indent="-457200"/>
            <a:endParaRPr lang="en-GB" sz="2800"/>
          </a:p>
          <a:p>
            <a:endParaRPr lang="en-GB" sz="2800"/>
          </a:p>
        </p:txBody>
      </p:sp>
      <p:sp>
        <p:nvSpPr>
          <p:cNvPr id="4" name="Star: 5 Points 3">
            <a:extLst>
              <a:ext uri="{FF2B5EF4-FFF2-40B4-BE49-F238E27FC236}">
                <a16:creationId xmlns:a16="http://schemas.microsoft.com/office/drawing/2014/main" id="{09924878-EBFF-4D71-837D-154EA88372C4}"/>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110D60E8-0816-510E-C3AB-5614F3769B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196809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85A0C-0162-44AF-9D9D-3D2FB8F04BFA}"/>
              </a:ext>
            </a:extLst>
          </p:cNvPr>
          <p:cNvSpPr>
            <a:spLocks noGrp="1"/>
          </p:cNvSpPr>
          <p:nvPr>
            <p:ph type="title"/>
          </p:nvPr>
        </p:nvSpPr>
        <p:spPr/>
        <p:txBody>
          <a:bodyPr>
            <a:normAutofit/>
          </a:bodyPr>
          <a:lstStyle/>
          <a:p>
            <a:r>
              <a:rPr lang="en-GB" sz="5400"/>
              <a:t>Housekeeping</a:t>
            </a:r>
          </a:p>
        </p:txBody>
      </p:sp>
      <p:sp>
        <p:nvSpPr>
          <p:cNvPr id="3" name="Content Placeholder 2">
            <a:extLst>
              <a:ext uri="{FF2B5EF4-FFF2-40B4-BE49-F238E27FC236}">
                <a16:creationId xmlns:a16="http://schemas.microsoft.com/office/drawing/2014/main" id="{8DA6393E-B6D4-4FBF-85F1-208174243653}"/>
              </a:ext>
            </a:extLst>
          </p:cNvPr>
          <p:cNvSpPr>
            <a:spLocks noGrp="1"/>
          </p:cNvSpPr>
          <p:nvPr>
            <p:ph idx="1"/>
          </p:nvPr>
        </p:nvSpPr>
        <p:spPr/>
        <p:txBody>
          <a:bodyPr>
            <a:normAutofit/>
          </a:bodyPr>
          <a:lstStyle/>
          <a:p>
            <a:r>
              <a:rPr lang="en-GB" sz="2000"/>
              <a:t>Phones off/ on silent please</a:t>
            </a:r>
          </a:p>
          <a:p>
            <a:r>
              <a:rPr lang="en-GB" sz="2000"/>
              <a:t>In the event of a fire, the exit door is at the back of the room.</a:t>
            </a:r>
          </a:p>
          <a:p>
            <a:r>
              <a:rPr lang="en-GB" sz="2000"/>
              <a:t>The Fire Assembly point is in front of the main office, by the black fences.</a:t>
            </a:r>
          </a:p>
        </p:txBody>
      </p:sp>
      <p:sp>
        <p:nvSpPr>
          <p:cNvPr id="4" name="Star: 5 Points 3">
            <a:extLst>
              <a:ext uri="{FF2B5EF4-FFF2-40B4-BE49-F238E27FC236}">
                <a16:creationId xmlns:a16="http://schemas.microsoft.com/office/drawing/2014/main" id="{37478AEC-D0B8-47C7-A24F-5EC23B1CFFB3}"/>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10406A95-15A2-9B62-4843-363A3BBA7C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7431677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CAC43-072D-40E5-B6FD-6290455E2D1D}"/>
              </a:ext>
            </a:extLst>
          </p:cNvPr>
          <p:cNvSpPr>
            <a:spLocks noGrp="1"/>
          </p:cNvSpPr>
          <p:nvPr>
            <p:ph type="title"/>
          </p:nvPr>
        </p:nvSpPr>
        <p:spPr/>
        <p:txBody>
          <a:bodyPr>
            <a:noAutofit/>
          </a:bodyPr>
          <a:lstStyle/>
          <a:p>
            <a:r>
              <a:rPr lang="en-GB" sz="5400">
                <a:solidFill>
                  <a:srgbClr val="0070C0"/>
                </a:solidFill>
                <a:latin typeface="+mn-lt"/>
                <a:cs typeface="Arial" panose="020B0604020202020204" pitchFamily="34" charset="0"/>
              </a:rPr>
              <a:t>Our Vision</a:t>
            </a:r>
            <a:br>
              <a:rPr lang="en-GB" sz="5400">
                <a:solidFill>
                  <a:srgbClr val="0070C0"/>
                </a:solidFill>
                <a:latin typeface="+mn-lt"/>
                <a:cs typeface="Arial" panose="020B0604020202020204" pitchFamily="34" charset="0"/>
              </a:rPr>
            </a:br>
            <a:endParaRPr lang="en-GB" sz="5400">
              <a:solidFill>
                <a:srgbClr val="0070C0"/>
              </a:solidFill>
              <a:latin typeface="+mn-lt"/>
            </a:endParaRPr>
          </a:p>
        </p:txBody>
      </p:sp>
      <p:sp>
        <p:nvSpPr>
          <p:cNvPr id="3" name="Content Placeholder 2">
            <a:extLst>
              <a:ext uri="{FF2B5EF4-FFF2-40B4-BE49-F238E27FC236}">
                <a16:creationId xmlns:a16="http://schemas.microsoft.com/office/drawing/2014/main" id="{23858EC0-C4FB-486F-B6A2-3D61469A2469}"/>
              </a:ext>
            </a:extLst>
          </p:cNvPr>
          <p:cNvSpPr>
            <a:spLocks noGrp="1"/>
          </p:cNvSpPr>
          <p:nvPr>
            <p:ph idx="1"/>
          </p:nvPr>
        </p:nvSpPr>
        <p:spPr>
          <a:xfrm>
            <a:off x="899592" y="1844824"/>
            <a:ext cx="6591985" cy="4328890"/>
          </a:xfrm>
        </p:spPr>
        <p:txBody>
          <a:bodyPr>
            <a:normAutofit/>
          </a:bodyPr>
          <a:lstStyle/>
          <a:p>
            <a:pPr marL="0" indent="0" algn="ctr" fontAlgn="base">
              <a:buNone/>
            </a:pPr>
            <a:r>
              <a:rPr lang="en-GB" sz="2000" b="1">
                <a:solidFill>
                  <a:srgbClr val="0070C0"/>
                </a:solidFill>
              </a:rPr>
              <a:t>THE BEST VERSION OF OURSELVES</a:t>
            </a:r>
          </a:p>
          <a:p>
            <a:pPr fontAlgn="base"/>
            <a:r>
              <a:rPr lang="en-GB" sz="2000">
                <a:latin typeface="Sassoon Infant Std" panose="020B0503020103030203" pitchFamily="34" charset="0"/>
              </a:rPr>
              <a:t>Children are prepared for the next stage of their life.  </a:t>
            </a:r>
          </a:p>
          <a:p>
            <a:pPr fontAlgn="base"/>
            <a:r>
              <a:rPr lang="en-GB" sz="2000">
                <a:latin typeface="Sassoon Infant Std" panose="020B0503020103030203" pitchFamily="34" charset="0"/>
              </a:rPr>
              <a:t>Children to be happy and enjoy every aspect of their learning </a:t>
            </a:r>
          </a:p>
          <a:p>
            <a:pPr fontAlgn="base"/>
            <a:r>
              <a:rPr lang="en-GB" sz="2000">
                <a:latin typeface="Sassoon Infant Std" panose="020B0503020103030203" pitchFamily="34" charset="0"/>
              </a:rPr>
              <a:t>Children have self-belief, confidence and seek new opportunities. </a:t>
            </a:r>
          </a:p>
          <a:p>
            <a:pPr fontAlgn="base"/>
            <a:r>
              <a:rPr lang="en-GB" sz="2000">
                <a:latin typeface="Sassoon Infant Std" panose="020B0503020103030203" pitchFamily="34" charset="0"/>
              </a:rPr>
              <a:t>Children are resilient and independent learners. </a:t>
            </a:r>
          </a:p>
          <a:p>
            <a:pPr fontAlgn="base"/>
            <a:r>
              <a:rPr lang="en-GB" sz="2000">
                <a:latin typeface="Sassoon Infant Std" panose="020B0503020103030203" pitchFamily="34" charset="0"/>
              </a:rPr>
              <a:t>Children are respectful members of their diverse community and make a positive contribution.  </a:t>
            </a:r>
          </a:p>
          <a:p>
            <a:pPr fontAlgn="base"/>
            <a:r>
              <a:rPr lang="en-GB" sz="2000">
                <a:latin typeface="Sassoon Infant Std" panose="020B0503020103030203" pitchFamily="34" charset="0"/>
              </a:rPr>
              <a:t>Children are curious, lifelong learners who maximise individual potential and are empowered to meet the challenges of a rapidly changing world. </a:t>
            </a:r>
          </a:p>
        </p:txBody>
      </p:sp>
      <p:sp>
        <p:nvSpPr>
          <p:cNvPr id="4" name="Star: 5 Points 3">
            <a:extLst>
              <a:ext uri="{FF2B5EF4-FFF2-40B4-BE49-F238E27FC236}">
                <a16:creationId xmlns:a16="http://schemas.microsoft.com/office/drawing/2014/main" id="{1B197945-0D1F-4D12-84CA-E39A548D33EA}"/>
              </a:ext>
            </a:extLst>
          </p:cNvPr>
          <p:cNvSpPr/>
          <p:nvPr/>
        </p:nvSpPr>
        <p:spPr>
          <a:xfrm>
            <a:off x="8279904" y="6053868"/>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C0C0966-94CE-56FB-3F1C-CE7685C789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86269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B8065-3555-46CF-958A-D8CD1887C9AC}"/>
              </a:ext>
            </a:extLst>
          </p:cNvPr>
          <p:cNvSpPr>
            <a:spLocks noGrp="1"/>
          </p:cNvSpPr>
          <p:nvPr>
            <p:ph type="title"/>
          </p:nvPr>
        </p:nvSpPr>
        <p:spPr/>
        <p:txBody>
          <a:bodyPr>
            <a:normAutofit/>
          </a:bodyPr>
          <a:lstStyle/>
          <a:p>
            <a:r>
              <a:rPr lang="en-GB" sz="5400"/>
              <a:t>Churchend Values</a:t>
            </a:r>
          </a:p>
        </p:txBody>
      </p:sp>
      <p:sp>
        <p:nvSpPr>
          <p:cNvPr id="4" name="Star: 5 Points 3">
            <a:extLst>
              <a:ext uri="{FF2B5EF4-FFF2-40B4-BE49-F238E27FC236}">
                <a16:creationId xmlns:a16="http://schemas.microsoft.com/office/drawing/2014/main" id="{71A27DBF-DF27-46C4-BC68-00432DA69043}"/>
              </a:ext>
            </a:extLst>
          </p:cNvPr>
          <p:cNvSpPr/>
          <p:nvPr/>
        </p:nvSpPr>
        <p:spPr>
          <a:xfrm>
            <a:off x="8279904" y="606832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1C273D4-C5A3-9ED3-0AC3-89F8EA69E7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9" name="Content Placeholder 8" descr="A poster of a tree&#10;&#10;AI-generated content may be incorrect.">
            <a:extLst>
              <a:ext uri="{FF2B5EF4-FFF2-40B4-BE49-F238E27FC236}">
                <a16:creationId xmlns:a16="http://schemas.microsoft.com/office/drawing/2014/main" id="{6FD13A6C-1144-E303-EEF8-CEDA8E72D84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32734" y="1825625"/>
            <a:ext cx="3078532" cy="4351338"/>
          </a:xfrm>
        </p:spPr>
      </p:pic>
    </p:spTree>
    <p:extLst>
      <p:ext uri="{BB962C8B-B14F-4D97-AF65-F5344CB8AC3E}">
        <p14:creationId xmlns:p14="http://schemas.microsoft.com/office/powerpoint/2010/main" val="1702682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85633-7C00-DC99-D6C8-6CEBD4E4B4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C428B0-54AF-6F35-1A0E-8EEB9AA05D4E}"/>
              </a:ext>
            </a:extLst>
          </p:cNvPr>
          <p:cNvSpPr>
            <a:spLocks noGrp="1"/>
          </p:cNvSpPr>
          <p:nvPr>
            <p:ph type="title"/>
          </p:nvPr>
        </p:nvSpPr>
        <p:spPr/>
        <p:txBody>
          <a:bodyPr>
            <a:normAutofit/>
          </a:bodyPr>
          <a:lstStyle/>
          <a:p>
            <a:r>
              <a:rPr lang="en-GB" sz="5400"/>
              <a:t>Our Behaviour Values</a:t>
            </a:r>
          </a:p>
        </p:txBody>
      </p:sp>
      <p:sp>
        <p:nvSpPr>
          <p:cNvPr id="4" name="Star: 5 Points 3">
            <a:extLst>
              <a:ext uri="{FF2B5EF4-FFF2-40B4-BE49-F238E27FC236}">
                <a16:creationId xmlns:a16="http://schemas.microsoft.com/office/drawing/2014/main" id="{6457CFF9-77D2-FBD7-F116-53F3EDD2ECC4}"/>
              </a:ext>
            </a:extLst>
          </p:cNvPr>
          <p:cNvSpPr/>
          <p:nvPr/>
        </p:nvSpPr>
        <p:spPr>
          <a:xfrm>
            <a:off x="8279904" y="606832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6EADA969-44E9-6BB5-E073-FBDB211C46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8" name="Content Placeholder 7" descr="A poster of a tree&#10;&#10;AI-generated content may be incorrect.">
            <a:extLst>
              <a:ext uri="{FF2B5EF4-FFF2-40B4-BE49-F238E27FC236}">
                <a16:creationId xmlns:a16="http://schemas.microsoft.com/office/drawing/2014/main" id="{D42B5C69-F6E9-0BFE-FE2A-F2DC47D6415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1520" y="1720543"/>
            <a:ext cx="2658178" cy="3757190"/>
          </a:xfrm>
        </p:spPr>
      </p:pic>
      <p:pic>
        <p:nvPicPr>
          <p:cNvPr id="11" name="Picture 10" descr="A green tree with a brown trunk&#10;&#10;AI-generated content may be incorrect.">
            <a:extLst>
              <a:ext uri="{FF2B5EF4-FFF2-40B4-BE49-F238E27FC236}">
                <a16:creationId xmlns:a16="http://schemas.microsoft.com/office/drawing/2014/main" id="{9A31B35A-1999-8D1B-9412-E65B1AB65A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11507" y="1720543"/>
            <a:ext cx="2658179" cy="3757190"/>
          </a:xfrm>
          <a:prstGeom prst="rect">
            <a:avLst/>
          </a:prstGeom>
        </p:spPr>
      </p:pic>
      <p:pic>
        <p:nvPicPr>
          <p:cNvPr id="13" name="Picture 12" descr="A poster of a green tree&#10;&#10;AI-generated content may be incorrect.">
            <a:extLst>
              <a:ext uri="{FF2B5EF4-FFF2-40B4-BE49-F238E27FC236}">
                <a16:creationId xmlns:a16="http://schemas.microsoft.com/office/drawing/2014/main" id="{2A8166E0-64FA-E528-4A57-2594E6B1525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1496" y="1720543"/>
            <a:ext cx="2658179" cy="3757190"/>
          </a:xfrm>
          <a:prstGeom prst="rect">
            <a:avLst/>
          </a:prstGeom>
        </p:spPr>
      </p:pic>
      <p:sp>
        <p:nvSpPr>
          <p:cNvPr id="14" name="TextBox 13">
            <a:extLst>
              <a:ext uri="{FF2B5EF4-FFF2-40B4-BE49-F238E27FC236}">
                <a16:creationId xmlns:a16="http://schemas.microsoft.com/office/drawing/2014/main" id="{625BBA4F-2542-C6CD-F763-9B108EF87549}"/>
              </a:ext>
            </a:extLst>
          </p:cNvPr>
          <p:cNvSpPr txBox="1"/>
          <p:nvPr/>
        </p:nvSpPr>
        <p:spPr>
          <a:xfrm>
            <a:off x="467544" y="5606655"/>
            <a:ext cx="1944215" cy="923330"/>
          </a:xfrm>
          <a:prstGeom prst="rect">
            <a:avLst/>
          </a:prstGeom>
          <a:noFill/>
        </p:spPr>
        <p:txBody>
          <a:bodyPr wrap="square" rtlCol="0">
            <a:spAutoFit/>
          </a:bodyPr>
          <a:lstStyle/>
          <a:p>
            <a:pPr algn="ctr"/>
            <a:r>
              <a:rPr lang="en-US"/>
              <a:t>I am respectful		    </a:t>
            </a:r>
          </a:p>
        </p:txBody>
      </p:sp>
      <p:sp>
        <p:nvSpPr>
          <p:cNvPr id="15" name="TextBox 14">
            <a:extLst>
              <a:ext uri="{FF2B5EF4-FFF2-40B4-BE49-F238E27FC236}">
                <a16:creationId xmlns:a16="http://schemas.microsoft.com/office/drawing/2014/main" id="{402E6EA7-0E93-F713-6D05-247826DEFC16}"/>
              </a:ext>
            </a:extLst>
          </p:cNvPr>
          <p:cNvSpPr txBox="1"/>
          <p:nvPr/>
        </p:nvSpPr>
        <p:spPr>
          <a:xfrm>
            <a:off x="3568488" y="5606655"/>
            <a:ext cx="1944215" cy="923330"/>
          </a:xfrm>
          <a:prstGeom prst="rect">
            <a:avLst/>
          </a:prstGeom>
          <a:noFill/>
        </p:spPr>
        <p:txBody>
          <a:bodyPr wrap="square" rtlCol="0">
            <a:spAutoFit/>
          </a:bodyPr>
          <a:lstStyle/>
          <a:p>
            <a:pPr algn="ctr"/>
            <a:r>
              <a:rPr lang="en-US"/>
              <a:t>I am careful		    </a:t>
            </a:r>
          </a:p>
        </p:txBody>
      </p:sp>
      <p:sp>
        <p:nvSpPr>
          <p:cNvPr id="16" name="TextBox 15">
            <a:extLst>
              <a:ext uri="{FF2B5EF4-FFF2-40B4-BE49-F238E27FC236}">
                <a16:creationId xmlns:a16="http://schemas.microsoft.com/office/drawing/2014/main" id="{52B44864-3853-3280-7526-6A2B5C63545A}"/>
              </a:ext>
            </a:extLst>
          </p:cNvPr>
          <p:cNvSpPr txBox="1"/>
          <p:nvPr/>
        </p:nvSpPr>
        <p:spPr>
          <a:xfrm>
            <a:off x="6384258" y="5606655"/>
            <a:ext cx="1944215" cy="923330"/>
          </a:xfrm>
          <a:prstGeom prst="rect">
            <a:avLst/>
          </a:prstGeom>
          <a:noFill/>
        </p:spPr>
        <p:txBody>
          <a:bodyPr wrap="square" rtlCol="0">
            <a:spAutoFit/>
          </a:bodyPr>
          <a:lstStyle/>
          <a:p>
            <a:pPr algn="ctr"/>
            <a:r>
              <a:rPr lang="en-US"/>
              <a:t>I am responsible		    </a:t>
            </a:r>
          </a:p>
        </p:txBody>
      </p:sp>
    </p:spTree>
    <p:extLst>
      <p:ext uri="{BB962C8B-B14F-4D97-AF65-F5344CB8AC3E}">
        <p14:creationId xmlns:p14="http://schemas.microsoft.com/office/powerpoint/2010/main" val="9022941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2919F-219A-C064-81F6-0EEC81C67D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B1721C-B549-5699-4002-E4CB58D4852B}"/>
              </a:ext>
            </a:extLst>
          </p:cNvPr>
          <p:cNvSpPr>
            <a:spLocks noGrp="1"/>
          </p:cNvSpPr>
          <p:nvPr>
            <p:ph type="title"/>
          </p:nvPr>
        </p:nvSpPr>
        <p:spPr/>
        <p:txBody>
          <a:bodyPr>
            <a:normAutofit/>
          </a:bodyPr>
          <a:lstStyle/>
          <a:p>
            <a:r>
              <a:rPr lang="en-GB" sz="5400"/>
              <a:t>Our Learning Values</a:t>
            </a:r>
          </a:p>
        </p:txBody>
      </p:sp>
      <p:sp>
        <p:nvSpPr>
          <p:cNvPr id="4" name="Star: 5 Points 3">
            <a:extLst>
              <a:ext uri="{FF2B5EF4-FFF2-40B4-BE49-F238E27FC236}">
                <a16:creationId xmlns:a16="http://schemas.microsoft.com/office/drawing/2014/main" id="{07369195-4B38-8606-9639-C87DFB493A35}"/>
              </a:ext>
            </a:extLst>
          </p:cNvPr>
          <p:cNvSpPr/>
          <p:nvPr/>
        </p:nvSpPr>
        <p:spPr>
          <a:xfrm>
            <a:off x="8279904" y="606832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630BC170-8CF1-E647-F31A-7717536D4B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13" name="Content Placeholder 12" descr="A poster of a tree&#10;&#10;AI-generated content may be incorrect.">
            <a:extLst>
              <a:ext uri="{FF2B5EF4-FFF2-40B4-BE49-F238E27FC236}">
                <a16:creationId xmlns:a16="http://schemas.microsoft.com/office/drawing/2014/main" id="{8EFF9942-6E77-E794-CA25-3A52736C0CE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21453" y="1605691"/>
            <a:ext cx="2579949" cy="3646618"/>
          </a:xfrm>
        </p:spPr>
      </p:pic>
      <p:pic>
        <p:nvPicPr>
          <p:cNvPr id="15" name="Picture 14" descr="A poster of a tree&#10;&#10;AI-generated content may be incorrect.">
            <a:extLst>
              <a:ext uri="{FF2B5EF4-FFF2-40B4-BE49-F238E27FC236}">
                <a16:creationId xmlns:a16="http://schemas.microsoft.com/office/drawing/2014/main" id="{49DA3AE9-B21A-7531-5CBB-AA1999F1EA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78687" y="1637058"/>
            <a:ext cx="2570003" cy="3632559"/>
          </a:xfrm>
          <a:prstGeom prst="rect">
            <a:avLst/>
          </a:prstGeom>
        </p:spPr>
      </p:pic>
      <p:pic>
        <p:nvPicPr>
          <p:cNvPr id="17" name="Picture 16" descr="A green tree with white text&#10;&#10;AI-generated content may be incorrect.">
            <a:extLst>
              <a:ext uri="{FF2B5EF4-FFF2-40B4-BE49-F238E27FC236}">
                <a16:creationId xmlns:a16="http://schemas.microsoft.com/office/drawing/2014/main" id="{12E0A4CB-5A1F-C43E-8225-FFEE205073C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39805" y="1576925"/>
            <a:ext cx="2579950" cy="3646618"/>
          </a:xfrm>
          <a:prstGeom prst="rect">
            <a:avLst/>
          </a:prstGeom>
        </p:spPr>
      </p:pic>
      <p:sp>
        <p:nvSpPr>
          <p:cNvPr id="18" name="TextBox 17">
            <a:extLst>
              <a:ext uri="{FF2B5EF4-FFF2-40B4-BE49-F238E27FC236}">
                <a16:creationId xmlns:a16="http://schemas.microsoft.com/office/drawing/2014/main" id="{DABDFB2B-2A4D-08D2-3897-4C0F4C53064A}"/>
              </a:ext>
            </a:extLst>
          </p:cNvPr>
          <p:cNvSpPr txBox="1"/>
          <p:nvPr/>
        </p:nvSpPr>
        <p:spPr>
          <a:xfrm>
            <a:off x="613307" y="5373216"/>
            <a:ext cx="1944215" cy="923330"/>
          </a:xfrm>
          <a:prstGeom prst="rect">
            <a:avLst/>
          </a:prstGeom>
          <a:noFill/>
        </p:spPr>
        <p:txBody>
          <a:bodyPr wrap="square" rtlCol="0">
            <a:spAutoFit/>
          </a:bodyPr>
          <a:lstStyle/>
          <a:p>
            <a:pPr algn="ctr"/>
            <a:r>
              <a:rPr lang="en-US"/>
              <a:t>I aim high		    </a:t>
            </a:r>
          </a:p>
        </p:txBody>
      </p:sp>
      <p:sp>
        <p:nvSpPr>
          <p:cNvPr id="19" name="TextBox 18">
            <a:extLst>
              <a:ext uri="{FF2B5EF4-FFF2-40B4-BE49-F238E27FC236}">
                <a16:creationId xmlns:a16="http://schemas.microsoft.com/office/drawing/2014/main" id="{9C9F1E1C-5281-34C8-510E-9A5BFF7865AC}"/>
              </a:ext>
            </a:extLst>
          </p:cNvPr>
          <p:cNvSpPr txBox="1"/>
          <p:nvPr/>
        </p:nvSpPr>
        <p:spPr>
          <a:xfrm>
            <a:off x="3599892" y="5448124"/>
            <a:ext cx="1944215" cy="369332"/>
          </a:xfrm>
          <a:prstGeom prst="rect">
            <a:avLst/>
          </a:prstGeom>
          <a:noFill/>
        </p:spPr>
        <p:txBody>
          <a:bodyPr wrap="square" rtlCol="0">
            <a:spAutoFit/>
          </a:bodyPr>
          <a:lstStyle/>
          <a:p>
            <a:pPr algn="ctr"/>
            <a:r>
              <a:rPr lang="en-US"/>
              <a:t>I am positive</a:t>
            </a:r>
          </a:p>
        </p:txBody>
      </p:sp>
      <p:sp>
        <p:nvSpPr>
          <p:cNvPr id="20" name="TextBox 19">
            <a:extLst>
              <a:ext uri="{FF2B5EF4-FFF2-40B4-BE49-F238E27FC236}">
                <a16:creationId xmlns:a16="http://schemas.microsoft.com/office/drawing/2014/main" id="{A4AF0FCA-C601-5BA9-9481-FCD81361303B}"/>
              </a:ext>
            </a:extLst>
          </p:cNvPr>
          <p:cNvSpPr txBox="1"/>
          <p:nvPr/>
        </p:nvSpPr>
        <p:spPr>
          <a:xfrm>
            <a:off x="6557672" y="5461861"/>
            <a:ext cx="1944215" cy="923330"/>
          </a:xfrm>
          <a:prstGeom prst="rect">
            <a:avLst/>
          </a:prstGeom>
          <a:noFill/>
        </p:spPr>
        <p:txBody>
          <a:bodyPr wrap="square" rtlCol="0">
            <a:spAutoFit/>
          </a:bodyPr>
          <a:lstStyle/>
          <a:p>
            <a:pPr algn="ctr"/>
            <a:r>
              <a:rPr lang="en-US"/>
              <a:t>I am resilient		    </a:t>
            </a:r>
          </a:p>
        </p:txBody>
      </p:sp>
    </p:spTree>
    <p:extLst>
      <p:ext uri="{BB962C8B-B14F-4D97-AF65-F5344CB8AC3E}">
        <p14:creationId xmlns:p14="http://schemas.microsoft.com/office/powerpoint/2010/main" val="2288803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A2E3D-5ACB-459F-B2E2-65FE0685567B}"/>
              </a:ext>
            </a:extLst>
          </p:cNvPr>
          <p:cNvSpPr>
            <a:spLocks noGrp="1"/>
          </p:cNvSpPr>
          <p:nvPr>
            <p:ph type="title"/>
          </p:nvPr>
        </p:nvSpPr>
        <p:spPr>
          <a:xfrm>
            <a:off x="1023195" y="472458"/>
            <a:ext cx="6589199" cy="997072"/>
          </a:xfrm>
        </p:spPr>
        <p:txBody>
          <a:bodyPr>
            <a:normAutofit fontScale="90000"/>
          </a:bodyPr>
          <a:lstStyle/>
          <a:p>
            <a:r>
              <a:rPr lang="en-GB" sz="5400"/>
              <a:t>Safety and Welfare</a:t>
            </a:r>
            <a:br>
              <a:rPr lang="en-GB"/>
            </a:br>
            <a:endParaRPr lang="en-GB"/>
          </a:p>
        </p:txBody>
      </p:sp>
      <p:sp>
        <p:nvSpPr>
          <p:cNvPr id="3" name="Content Placeholder 2">
            <a:extLst>
              <a:ext uri="{FF2B5EF4-FFF2-40B4-BE49-F238E27FC236}">
                <a16:creationId xmlns:a16="http://schemas.microsoft.com/office/drawing/2014/main" id="{A73D2DA9-91EB-4A78-9766-774527C17114}"/>
              </a:ext>
            </a:extLst>
          </p:cNvPr>
          <p:cNvSpPr>
            <a:spLocks noGrp="1"/>
          </p:cNvSpPr>
          <p:nvPr>
            <p:ph idx="1"/>
          </p:nvPr>
        </p:nvSpPr>
        <p:spPr>
          <a:xfrm>
            <a:off x="1040822" y="2104096"/>
            <a:ext cx="7328372" cy="4565264"/>
          </a:xfrm>
        </p:spPr>
        <p:txBody>
          <a:bodyPr>
            <a:normAutofit/>
          </a:bodyPr>
          <a:lstStyle/>
          <a:p>
            <a:pPr marL="118745" indent="0">
              <a:buNone/>
            </a:pPr>
            <a:r>
              <a:rPr lang="en-GB" sz="1600"/>
              <a:t>With safeguarding at the front of our mind, we would like to remind you of our access arrangements:</a:t>
            </a:r>
            <a:endParaRPr lang="en-GB" sz="1600">
              <a:cs typeface="Lucida Sans Unicode"/>
            </a:endParaRPr>
          </a:p>
          <a:p>
            <a:pPr marL="438785"/>
            <a:r>
              <a:rPr lang="en-GB" sz="1600">
                <a:solidFill>
                  <a:srgbClr val="FF0000"/>
                </a:solidFill>
              </a:rPr>
              <a:t>If your child is coming to breakfast club, or morning club such as judo or performance club, they will enter through the side door where a register is taken so we know who is on the school premises.</a:t>
            </a:r>
            <a:endParaRPr lang="en-GB" sz="1600">
              <a:solidFill>
                <a:srgbClr val="FF0000"/>
              </a:solidFill>
              <a:cs typeface="Lucida Sans Unicode"/>
            </a:endParaRPr>
          </a:p>
          <a:p>
            <a:pPr marL="438785"/>
            <a:r>
              <a:rPr lang="en-GB" sz="1600"/>
              <a:t>If your child is coming into school early for any other reason, please make sure your child enters school through the main office where the office staff will make sure they are registered.</a:t>
            </a:r>
            <a:endParaRPr lang="en-GB" sz="1600">
              <a:cs typeface="Lucida Sans Unicode"/>
            </a:endParaRPr>
          </a:p>
          <a:p>
            <a:pPr marL="438785"/>
            <a:r>
              <a:rPr lang="en-GB" sz="1600"/>
              <a:t>We use a coloured lanyard system for all our adults in school (volunteers, staff, trades people, etc) so we know who has permission to be in school. </a:t>
            </a:r>
            <a:endParaRPr lang="en-GB" sz="1600">
              <a:cs typeface="Lucida Sans Unicode"/>
            </a:endParaRPr>
          </a:p>
          <a:p>
            <a:pPr marL="438785"/>
            <a:r>
              <a:rPr lang="en-GB" sz="1600"/>
              <a:t>If you need to see your child's teacher, please book an appointment either with the office or arrange with your class teacher for a mutually convenient time. After school is preferable as in the morning, we want to avoid any delays in starting the school day.</a:t>
            </a:r>
            <a:endParaRPr lang="en-GB" sz="1600">
              <a:cs typeface="Lucida Sans Unicode"/>
            </a:endParaRPr>
          </a:p>
        </p:txBody>
      </p:sp>
      <p:sp>
        <p:nvSpPr>
          <p:cNvPr id="4" name="Rectangle 3">
            <a:extLst>
              <a:ext uri="{FF2B5EF4-FFF2-40B4-BE49-F238E27FC236}">
                <a16:creationId xmlns:a16="http://schemas.microsoft.com/office/drawing/2014/main" id="{53248F6B-3166-41CF-840E-B64174A8B894}"/>
              </a:ext>
            </a:extLst>
          </p:cNvPr>
          <p:cNvSpPr/>
          <p:nvPr/>
        </p:nvSpPr>
        <p:spPr>
          <a:xfrm>
            <a:off x="774806" y="1469530"/>
            <a:ext cx="7685625" cy="646331"/>
          </a:xfrm>
          <a:prstGeom prst="rect">
            <a:avLst/>
          </a:prstGeom>
        </p:spPr>
        <p:txBody>
          <a:bodyPr wrap="square">
            <a:spAutoFit/>
          </a:bodyPr>
          <a:lstStyle/>
          <a:p>
            <a:pPr marL="118745" indent="0" algn="ctr">
              <a:buNone/>
            </a:pPr>
            <a:r>
              <a:rPr lang="en-GB" b="1">
                <a:solidFill>
                  <a:schemeClr val="tx2">
                    <a:lumMod val="60000"/>
                    <a:lumOff val="40000"/>
                  </a:schemeClr>
                </a:solidFill>
              </a:rPr>
              <a:t>Safeguarding is the action that is taken to promote the welfare of children and protect them from harm</a:t>
            </a:r>
            <a:endParaRPr lang="en-US"/>
          </a:p>
        </p:txBody>
      </p:sp>
      <p:sp>
        <p:nvSpPr>
          <p:cNvPr id="5" name="Star: 5 Points 4">
            <a:extLst>
              <a:ext uri="{FF2B5EF4-FFF2-40B4-BE49-F238E27FC236}">
                <a16:creationId xmlns:a16="http://schemas.microsoft.com/office/drawing/2014/main" id="{F32A04E8-B65F-495C-884D-4B3BE09470DF}"/>
              </a:ext>
            </a:extLst>
          </p:cNvPr>
          <p:cNvSpPr/>
          <p:nvPr/>
        </p:nvSpPr>
        <p:spPr>
          <a:xfrm>
            <a:off x="8306680" y="594928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4FDD102B-5280-505D-1798-944C725776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8" name="TextBox 7">
            <a:extLst>
              <a:ext uri="{FF2B5EF4-FFF2-40B4-BE49-F238E27FC236}">
                <a16:creationId xmlns:a16="http://schemas.microsoft.com/office/drawing/2014/main" id="{E5DD08BF-AA6C-8F53-70C4-6943DE54E059}"/>
              </a:ext>
            </a:extLst>
          </p:cNvPr>
          <p:cNvSpPr txBox="1"/>
          <p:nvPr/>
        </p:nvSpPr>
        <p:spPr>
          <a:xfrm>
            <a:off x="1145764" y="5949280"/>
            <a:ext cx="6957413" cy="369332"/>
          </a:xfrm>
          <a:prstGeom prst="rect">
            <a:avLst/>
          </a:prstGeom>
          <a:noFill/>
        </p:spPr>
        <p:txBody>
          <a:bodyPr wrap="square">
            <a:spAutoFit/>
          </a:bodyPr>
          <a:lstStyle/>
          <a:p>
            <a:r>
              <a:rPr lang="en-GB" sz="1800"/>
              <a:t>Everyone has a responsibility to keep children and young people safe</a:t>
            </a:r>
            <a:endParaRPr lang="en-US"/>
          </a:p>
        </p:txBody>
      </p:sp>
    </p:spTree>
    <p:extLst>
      <p:ext uri="{BB962C8B-B14F-4D97-AF65-F5344CB8AC3E}">
        <p14:creationId xmlns:p14="http://schemas.microsoft.com/office/powerpoint/2010/main" val="955961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0F10B-F872-C5FE-2B80-C5C9B5D4A6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CA6020-1910-8050-E162-2689344147D0}"/>
              </a:ext>
            </a:extLst>
          </p:cNvPr>
          <p:cNvSpPr>
            <a:spLocks noGrp="1"/>
          </p:cNvSpPr>
          <p:nvPr>
            <p:ph type="title"/>
          </p:nvPr>
        </p:nvSpPr>
        <p:spPr>
          <a:xfrm>
            <a:off x="1023195" y="472458"/>
            <a:ext cx="6589199" cy="997072"/>
          </a:xfrm>
        </p:spPr>
        <p:txBody>
          <a:bodyPr>
            <a:normAutofit fontScale="90000"/>
          </a:bodyPr>
          <a:lstStyle/>
          <a:p>
            <a:r>
              <a:rPr lang="en-GB" sz="5400"/>
              <a:t>Safety and Welfare</a:t>
            </a:r>
            <a:br>
              <a:rPr lang="en-GB"/>
            </a:br>
            <a:endParaRPr lang="en-GB"/>
          </a:p>
        </p:txBody>
      </p:sp>
      <p:sp>
        <p:nvSpPr>
          <p:cNvPr id="3" name="Content Placeholder 2">
            <a:extLst>
              <a:ext uri="{FF2B5EF4-FFF2-40B4-BE49-F238E27FC236}">
                <a16:creationId xmlns:a16="http://schemas.microsoft.com/office/drawing/2014/main" id="{5BEE2271-2DD1-7E90-CFF1-87A29857F555}"/>
              </a:ext>
            </a:extLst>
          </p:cNvPr>
          <p:cNvSpPr>
            <a:spLocks noGrp="1"/>
          </p:cNvSpPr>
          <p:nvPr>
            <p:ph idx="1"/>
          </p:nvPr>
        </p:nvSpPr>
        <p:spPr>
          <a:xfrm>
            <a:off x="1040822" y="2104096"/>
            <a:ext cx="7328372" cy="4565264"/>
          </a:xfrm>
        </p:spPr>
        <p:txBody>
          <a:bodyPr>
            <a:normAutofit/>
          </a:bodyPr>
          <a:lstStyle/>
          <a:p>
            <a:pPr marL="118745" indent="0">
              <a:buNone/>
            </a:pPr>
            <a:r>
              <a:rPr lang="en-GB" sz="1600"/>
              <a:t>With safeguarding at the front of our mind, we would like to remind you of our access arrangements:</a:t>
            </a:r>
            <a:endParaRPr lang="en-GB" sz="1600">
              <a:cs typeface="Lucida Sans Unicode"/>
            </a:endParaRPr>
          </a:p>
          <a:p>
            <a:pPr marL="438785"/>
            <a:r>
              <a:rPr lang="en-GB" sz="1600"/>
              <a:t>Please be aware that when wanting to speak to a teacher after school, you will need to wait until the class is dismissed.</a:t>
            </a:r>
            <a:endParaRPr lang="en-GB" sz="1600">
              <a:cs typeface="Lucida Sans Unicode"/>
            </a:endParaRPr>
          </a:p>
          <a:p>
            <a:pPr marL="438785"/>
            <a:r>
              <a:rPr lang="en-GB" sz="1600"/>
              <a:t>Parents should not enter the school building unless they have a pre-arranged appointment or are accompanied by a member of staff.</a:t>
            </a:r>
            <a:endParaRPr lang="en-GB" sz="1600">
              <a:cs typeface="Lucida Sans Unicode"/>
            </a:endParaRPr>
          </a:p>
          <a:p>
            <a:pPr marL="438785"/>
            <a:r>
              <a:rPr lang="en-GB" sz="1600"/>
              <a:t>May we remind you that the adventure playground is out of bounds </a:t>
            </a:r>
            <a:r>
              <a:rPr lang="en-GB" sz="1600" b="1"/>
              <a:t>before</a:t>
            </a:r>
            <a:r>
              <a:rPr lang="en-GB" sz="1600"/>
              <a:t> </a:t>
            </a:r>
            <a:r>
              <a:rPr lang="en-GB" sz="1600" b="1"/>
              <a:t>and after</a:t>
            </a:r>
            <a:r>
              <a:rPr lang="en-GB" sz="1600"/>
              <a:t> school and </a:t>
            </a:r>
            <a:r>
              <a:rPr lang="en-GB" sz="1600" b="1"/>
              <a:t>no-one</a:t>
            </a:r>
            <a:r>
              <a:rPr lang="en-GB" sz="1600"/>
              <a:t> should be on their scooters and bikes as they enter the school gates to avoid collisions.</a:t>
            </a:r>
            <a:endParaRPr lang="en-GB" sz="1600">
              <a:cs typeface="Lucida Sans Unicode"/>
            </a:endParaRPr>
          </a:p>
          <a:p>
            <a:pPr marL="438785"/>
            <a:r>
              <a:rPr lang="en-GB" sz="1600"/>
              <a:t>Any emergencies or illnesses need to be recorded through the office.</a:t>
            </a:r>
            <a:endParaRPr lang="en-GB" sz="1600">
              <a:cs typeface="Lucida Sans Unicode"/>
            </a:endParaRPr>
          </a:p>
        </p:txBody>
      </p:sp>
      <p:sp>
        <p:nvSpPr>
          <p:cNvPr id="4" name="Rectangle 3">
            <a:extLst>
              <a:ext uri="{FF2B5EF4-FFF2-40B4-BE49-F238E27FC236}">
                <a16:creationId xmlns:a16="http://schemas.microsoft.com/office/drawing/2014/main" id="{F2392608-017C-EEEC-D0EE-7A901351AD22}"/>
              </a:ext>
            </a:extLst>
          </p:cNvPr>
          <p:cNvSpPr/>
          <p:nvPr/>
        </p:nvSpPr>
        <p:spPr>
          <a:xfrm>
            <a:off x="774806" y="1469530"/>
            <a:ext cx="7685625" cy="646331"/>
          </a:xfrm>
          <a:prstGeom prst="rect">
            <a:avLst/>
          </a:prstGeom>
        </p:spPr>
        <p:txBody>
          <a:bodyPr wrap="square">
            <a:spAutoFit/>
          </a:bodyPr>
          <a:lstStyle/>
          <a:p>
            <a:pPr marL="118745" indent="0" algn="ctr">
              <a:buNone/>
            </a:pPr>
            <a:r>
              <a:rPr lang="en-GB" b="1">
                <a:solidFill>
                  <a:schemeClr val="tx2">
                    <a:lumMod val="60000"/>
                    <a:lumOff val="40000"/>
                  </a:schemeClr>
                </a:solidFill>
              </a:rPr>
              <a:t>Safeguarding is the action that is taken to promote the welfare of children and protect them from harm</a:t>
            </a:r>
            <a:endParaRPr lang="en-US"/>
          </a:p>
        </p:txBody>
      </p:sp>
      <p:sp>
        <p:nvSpPr>
          <p:cNvPr id="5" name="Star: 5 Points 4">
            <a:extLst>
              <a:ext uri="{FF2B5EF4-FFF2-40B4-BE49-F238E27FC236}">
                <a16:creationId xmlns:a16="http://schemas.microsoft.com/office/drawing/2014/main" id="{FEF12021-B236-CB01-8617-74B0BA391A61}"/>
              </a:ext>
            </a:extLst>
          </p:cNvPr>
          <p:cNvSpPr/>
          <p:nvPr/>
        </p:nvSpPr>
        <p:spPr>
          <a:xfrm>
            <a:off x="8306680" y="594928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E50E8D85-919E-4993-4F3F-EF21D24249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8" name="TextBox 7">
            <a:extLst>
              <a:ext uri="{FF2B5EF4-FFF2-40B4-BE49-F238E27FC236}">
                <a16:creationId xmlns:a16="http://schemas.microsoft.com/office/drawing/2014/main" id="{7E572A41-CEB8-71AA-3935-79370866DC6C}"/>
              </a:ext>
            </a:extLst>
          </p:cNvPr>
          <p:cNvSpPr txBox="1"/>
          <p:nvPr/>
        </p:nvSpPr>
        <p:spPr>
          <a:xfrm>
            <a:off x="1145764" y="5949280"/>
            <a:ext cx="6957413" cy="369332"/>
          </a:xfrm>
          <a:prstGeom prst="rect">
            <a:avLst/>
          </a:prstGeom>
          <a:noFill/>
        </p:spPr>
        <p:txBody>
          <a:bodyPr wrap="square">
            <a:spAutoFit/>
          </a:bodyPr>
          <a:lstStyle/>
          <a:p>
            <a:r>
              <a:rPr lang="en-GB" sz="1800"/>
              <a:t>Everyone has a responsibility to keep children and young people safe</a:t>
            </a:r>
            <a:endParaRPr lang="en-US"/>
          </a:p>
        </p:txBody>
      </p:sp>
    </p:spTree>
    <p:extLst>
      <p:ext uri="{BB962C8B-B14F-4D97-AF65-F5344CB8AC3E}">
        <p14:creationId xmlns:p14="http://schemas.microsoft.com/office/powerpoint/2010/main" val="1727320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CA074-DDD7-4FAF-B124-F0423CA4D49C}"/>
              </a:ext>
            </a:extLst>
          </p:cNvPr>
          <p:cNvSpPr>
            <a:spLocks noGrp="1"/>
          </p:cNvSpPr>
          <p:nvPr>
            <p:ph type="title"/>
          </p:nvPr>
        </p:nvSpPr>
        <p:spPr/>
        <p:txBody>
          <a:bodyPr>
            <a:normAutofit/>
          </a:bodyPr>
          <a:lstStyle/>
          <a:p>
            <a:r>
              <a:rPr lang="en-GB" sz="5400"/>
              <a:t>Policies and Practices</a:t>
            </a:r>
          </a:p>
        </p:txBody>
      </p:sp>
      <p:sp>
        <p:nvSpPr>
          <p:cNvPr id="3" name="Content Placeholder 2">
            <a:extLst>
              <a:ext uri="{FF2B5EF4-FFF2-40B4-BE49-F238E27FC236}">
                <a16:creationId xmlns:a16="http://schemas.microsoft.com/office/drawing/2014/main" id="{B7CE0CC6-E963-4589-82D2-48137E1623D8}"/>
              </a:ext>
            </a:extLst>
          </p:cNvPr>
          <p:cNvSpPr>
            <a:spLocks noGrp="1"/>
          </p:cNvSpPr>
          <p:nvPr>
            <p:ph idx="1"/>
          </p:nvPr>
        </p:nvSpPr>
        <p:spPr/>
        <p:txBody>
          <a:bodyPr>
            <a:normAutofit lnSpcReduction="10000"/>
          </a:bodyPr>
          <a:lstStyle/>
          <a:p>
            <a:pPr marL="404495" indent="-285750"/>
            <a:r>
              <a:rPr lang="en-GB"/>
              <a:t>Our behaviour strategy uses a </a:t>
            </a:r>
            <a:r>
              <a:rPr lang="en-GB" b="1"/>
              <a:t>therapeutic approach </a:t>
            </a:r>
            <a:r>
              <a:rPr lang="en-GB"/>
              <a:t>to behaviour with the aim of promoting positive behaviour.  When necessary, we use a Behaviour Steps method to identify appropriate educational and protective consequences. Please see the website for more information.</a:t>
            </a:r>
            <a:endParaRPr lang="en-GB" sz="2800" b="1"/>
          </a:p>
          <a:p>
            <a:pPr marL="404495" indent="-285750"/>
            <a:endParaRPr lang="en-GB" b="1">
              <a:cs typeface="Lucida Sans Unicode"/>
            </a:endParaRPr>
          </a:p>
          <a:p>
            <a:pPr marL="404495" indent="-285750"/>
            <a:r>
              <a:rPr lang="en-GB"/>
              <a:t>All medication needs to go through the office where parents or carers will need to complete a medical consent form. We do keep certain medical equipment in the classroom for those children that have a medical plan.</a:t>
            </a:r>
            <a:endParaRPr lang="en-GB">
              <a:cs typeface="Lucida Sans Unicode"/>
            </a:endParaRPr>
          </a:p>
          <a:p>
            <a:pPr marL="404495" indent="-285750"/>
            <a:endParaRPr lang="en-GB">
              <a:cs typeface="Lucida Sans Unicode"/>
            </a:endParaRPr>
          </a:p>
          <a:p>
            <a:pPr marL="404495" indent="-285750"/>
            <a:r>
              <a:rPr lang="en-GB"/>
              <a:t>We have a firm no bullying policy at Churchend Primary Academy. Please talk to your child’s teacher as the first port of call if any problems occur, so we can sort these out appropriately and in a timely manner.</a:t>
            </a:r>
            <a:endParaRPr lang="en-GB">
              <a:cs typeface="Lucida Sans Unicode"/>
            </a:endParaRPr>
          </a:p>
        </p:txBody>
      </p:sp>
      <p:sp>
        <p:nvSpPr>
          <p:cNvPr id="4" name="Star: 5 Points 3">
            <a:extLst>
              <a:ext uri="{FF2B5EF4-FFF2-40B4-BE49-F238E27FC236}">
                <a16:creationId xmlns:a16="http://schemas.microsoft.com/office/drawing/2014/main" id="{16B0FFF7-61DD-4A54-8967-00B137BAD98D}"/>
              </a:ext>
            </a:extLst>
          </p:cNvPr>
          <p:cNvSpPr/>
          <p:nvPr/>
        </p:nvSpPr>
        <p:spPr>
          <a:xfrm>
            <a:off x="8279904" y="6061737"/>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FFC779D8-DFCB-82C1-D2BF-48D931394D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386996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9128" y="406523"/>
            <a:ext cx="8229600" cy="1252728"/>
          </a:xfrm>
        </p:spPr>
        <p:txBody>
          <a:bodyPr>
            <a:normAutofit/>
          </a:bodyPr>
          <a:lstStyle/>
          <a:p>
            <a:r>
              <a:rPr lang="en-GB" sz="5400"/>
              <a:t>Communication</a:t>
            </a:r>
          </a:p>
        </p:txBody>
      </p:sp>
      <p:sp>
        <p:nvSpPr>
          <p:cNvPr id="4" name="Rectangle 3"/>
          <p:cNvSpPr/>
          <p:nvPr/>
        </p:nvSpPr>
        <p:spPr>
          <a:xfrm>
            <a:off x="611560" y="1661187"/>
            <a:ext cx="7903790" cy="4247317"/>
          </a:xfrm>
          <a:prstGeom prst="rect">
            <a:avLst/>
          </a:prstGeom>
        </p:spPr>
        <p:txBody>
          <a:bodyPr wrap="square" lIns="91440" tIns="45720" rIns="91440" bIns="45720" anchor="t">
            <a:spAutoFit/>
          </a:bodyPr>
          <a:lstStyle/>
          <a:p>
            <a:pPr>
              <a:buClr>
                <a:schemeClr val="accent1"/>
              </a:buClr>
            </a:pPr>
            <a:endParaRPr lang="en-GB" b="1"/>
          </a:p>
          <a:p>
            <a:pPr marL="342900" indent="-342900">
              <a:buClr>
                <a:schemeClr val="accent1"/>
              </a:buClr>
              <a:buFont typeface="Arial" panose="020B0604020202020204" pitchFamily="34" charset="0"/>
              <a:buChar char="•"/>
            </a:pPr>
            <a:r>
              <a:rPr lang="en-GB" sz="2000" b="1"/>
              <a:t>Our website</a:t>
            </a:r>
          </a:p>
          <a:p>
            <a:pPr marL="342900" indent="-342900">
              <a:buClr>
                <a:schemeClr val="accent1"/>
              </a:buClr>
              <a:buFont typeface="Arial" panose="020B0604020202020204" pitchFamily="34" charset="0"/>
              <a:buChar char="•"/>
            </a:pPr>
            <a:r>
              <a:rPr lang="en-GB" sz="2000" b="1"/>
              <a:t>School text messages</a:t>
            </a:r>
            <a:endParaRPr lang="en-GB" sz="2000"/>
          </a:p>
          <a:p>
            <a:pPr marL="342900" indent="-342900">
              <a:buClr>
                <a:schemeClr val="accent1"/>
              </a:buClr>
              <a:buFont typeface="Arial" panose="020B0604020202020204" pitchFamily="34" charset="0"/>
              <a:buChar char="•"/>
            </a:pPr>
            <a:r>
              <a:rPr lang="en-GB" sz="2000" b="1"/>
              <a:t>Letters or Emails</a:t>
            </a:r>
            <a:endParaRPr lang="en-GB" sz="2000"/>
          </a:p>
          <a:p>
            <a:pPr marL="342900" indent="-342900">
              <a:buClr>
                <a:schemeClr val="accent1"/>
              </a:buClr>
              <a:buFont typeface="Arial" panose="020B0604020202020204" pitchFamily="34" charset="0"/>
              <a:buChar char="•"/>
            </a:pPr>
            <a:r>
              <a:rPr lang="en-GB" sz="2000" b="1">
                <a:cs typeface="Lucida Sans Unicode"/>
              </a:rPr>
              <a:t>Monthly School Newsletter from Mrs Slocombe</a:t>
            </a:r>
            <a:endParaRPr lang="en-GB" sz="2000" b="1"/>
          </a:p>
          <a:p>
            <a:pPr marL="342900" indent="-342900">
              <a:buClr>
                <a:schemeClr val="accent1"/>
              </a:buClr>
              <a:buFont typeface="Arial" panose="020B0604020202020204" pitchFamily="34" charset="0"/>
              <a:buChar char="•"/>
            </a:pPr>
            <a:r>
              <a:rPr lang="en-GB" sz="2000" b="1"/>
              <a:t>Parent Consultations </a:t>
            </a:r>
            <a:r>
              <a:rPr lang="en-GB" sz="2000"/>
              <a:t>- twice a year in the Autumn and Spring</a:t>
            </a:r>
          </a:p>
          <a:p>
            <a:pPr marL="342900" indent="-342900">
              <a:buClr>
                <a:schemeClr val="accent1"/>
              </a:buClr>
              <a:buFont typeface="Arial" panose="020B0604020202020204" pitchFamily="34" charset="0"/>
              <a:buChar char="•"/>
            </a:pPr>
            <a:r>
              <a:rPr lang="en-GB" sz="2000" b="1"/>
              <a:t>Reports </a:t>
            </a:r>
            <a:r>
              <a:rPr lang="en-GB" sz="2000"/>
              <a:t>- Summer term</a:t>
            </a:r>
          </a:p>
          <a:p>
            <a:pPr marL="342900" indent="-342900">
              <a:buClr>
                <a:schemeClr val="accent1"/>
              </a:buClr>
              <a:buFont typeface="Arial" panose="020B0604020202020204" pitchFamily="34" charset="0"/>
              <a:buChar char="•"/>
            </a:pPr>
            <a:r>
              <a:rPr lang="en-GB" sz="2000" b="1"/>
              <a:t>Informal -</a:t>
            </a:r>
            <a:r>
              <a:rPr lang="en-GB" sz="2000"/>
              <a:t>posters on the door</a:t>
            </a:r>
            <a:endParaRPr lang="en-GB" sz="2000">
              <a:cs typeface="Lucida Sans Unicode"/>
            </a:endParaRPr>
          </a:p>
          <a:p>
            <a:pPr marL="342900" indent="-342900">
              <a:buClr>
                <a:schemeClr val="accent1"/>
              </a:buClr>
              <a:buFont typeface="Arial" panose="020B0604020202020204" pitchFamily="34" charset="0"/>
              <a:buChar char="•"/>
            </a:pPr>
            <a:r>
              <a:rPr lang="en-GB" sz="2000" b="1"/>
              <a:t>Class teacher – </a:t>
            </a:r>
            <a:r>
              <a:rPr lang="en-GB" sz="2000"/>
              <a:t>please speak to the class teacher about any concerns you have first.</a:t>
            </a:r>
            <a:endParaRPr lang="en-GB" sz="2000">
              <a:cs typeface="Lucida Sans Unicode"/>
            </a:endParaRPr>
          </a:p>
          <a:p>
            <a:endParaRPr lang="en-GB">
              <a:cs typeface="Lucida Sans Unicode"/>
            </a:endParaRPr>
          </a:p>
          <a:p>
            <a:r>
              <a:rPr lang="en-GB" b="1"/>
              <a:t>Please try to put phones away and remove headphones when you pick your child up from school, they will be excited to tell you about their day.</a:t>
            </a:r>
            <a:br>
              <a:rPr lang="en-GB" b="1"/>
            </a:br>
            <a:endParaRPr lang="en-GB"/>
          </a:p>
        </p:txBody>
      </p:sp>
      <p:sp>
        <p:nvSpPr>
          <p:cNvPr id="6" name="Star: 5 Points 5">
            <a:extLst>
              <a:ext uri="{FF2B5EF4-FFF2-40B4-BE49-F238E27FC236}">
                <a16:creationId xmlns:a16="http://schemas.microsoft.com/office/drawing/2014/main" id="{B7589F60-6D58-4D08-AB42-C3E506523376}"/>
              </a:ext>
            </a:extLst>
          </p:cNvPr>
          <p:cNvSpPr/>
          <p:nvPr/>
        </p:nvSpPr>
        <p:spPr>
          <a:xfrm>
            <a:off x="8306680" y="605714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9F477E69-470C-E1D4-202B-E81F45F6EF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5" name="Picture 4">
            <a:extLst>
              <a:ext uri="{FF2B5EF4-FFF2-40B4-BE49-F238E27FC236}">
                <a16:creationId xmlns:a16="http://schemas.microsoft.com/office/drawing/2014/main" id="{4D15326D-7C76-4254-89AD-E9B866367DD8}"/>
              </a:ext>
            </a:extLst>
          </p:cNvPr>
          <p:cNvPicPr>
            <a:picLocks noChangeAspect="1"/>
          </p:cNvPicPr>
          <p:nvPr/>
        </p:nvPicPr>
        <p:blipFill rotWithShape="1">
          <a:blip r:embed="rId3"/>
          <a:srcRect l="1176" t="15001" r="1187" b="5578"/>
          <a:stretch/>
        </p:blipFill>
        <p:spPr>
          <a:xfrm>
            <a:off x="5508104" y="707345"/>
            <a:ext cx="3419826" cy="1564758"/>
          </a:xfrm>
          <a:prstGeom prst="rect">
            <a:avLst/>
          </a:prstGeom>
        </p:spPr>
      </p:pic>
    </p:spTree>
    <p:extLst>
      <p:ext uri="{BB962C8B-B14F-4D97-AF65-F5344CB8AC3E}">
        <p14:creationId xmlns:p14="http://schemas.microsoft.com/office/powerpoint/2010/main" val="69245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174460"/>
            <a:ext cx="8280920" cy="923330"/>
          </a:xfrm>
          <a:prstGeom prst="rect">
            <a:avLst/>
          </a:prstGeom>
          <a:noFill/>
        </p:spPr>
        <p:txBody>
          <a:bodyPr wrap="square" rtlCol="0">
            <a:spAutoFit/>
          </a:bodyPr>
          <a:lstStyle/>
          <a:p>
            <a:r>
              <a:rPr lang="en-GB" sz="5400">
                <a:latin typeface="+mj-lt"/>
              </a:rPr>
              <a:t>Key Times of the School Day</a:t>
            </a:r>
          </a:p>
        </p:txBody>
      </p:sp>
      <p:sp>
        <p:nvSpPr>
          <p:cNvPr id="3" name="TextBox 2"/>
          <p:cNvSpPr txBox="1"/>
          <p:nvPr/>
        </p:nvSpPr>
        <p:spPr>
          <a:xfrm>
            <a:off x="539552" y="1772816"/>
            <a:ext cx="8280920" cy="4308872"/>
          </a:xfrm>
          <a:prstGeom prst="rect">
            <a:avLst/>
          </a:prstGeom>
          <a:noFill/>
        </p:spPr>
        <p:txBody>
          <a:bodyPr wrap="square" rtlCol="0">
            <a:spAutoFit/>
          </a:bodyPr>
          <a:lstStyle/>
          <a:p>
            <a:r>
              <a:rPr lang="en-GB" sz="1600"/>
              <a:t>8:35am         School gates open.</a:t>
            </a:r>
          </a:p>
          <a:p>
            <a:endParaRPr lang="en-GB" sz="1600"/>
          </a:p>
          <a:p>
            <a:r>
              <a:rPr lang="en-GB" sz="1600"/>
              <a:t>8:45am         No more entry via school gates as classroom doors are closed. Registration</a:t>
            </a:r>
          </a:p>
          <a:p>
            <a:endParaRPr lang="en-GB" sz="1600"/>
          </a:p>
          <a:p>
            <a:r>
              <a:rPr lang="en-GB" sz="1600"/>
              <a:t>8:50am          School gates are closed.</a:t>
            </a:r>
          </a:p>
          <a:p>
            <a:endParaRPr lang="en-GB" sz="1600"/>
          </a:p>
          <a:p>
            <a:r>
              <a:rPr lang="en-GB" sz="1600"/>
              <a:t>8:55 -9:14am  Children arriving after 8:55am and until 9:14am are marked as ‘Late’</a:t>
            </a:r>
          </a:p>
          <a:p>
            <a:endParaRPr lang="en-GB" sz="1600"/>
          </a:p>
          <a:p>
            <a:r>
              <a:rPr lang="en-GB" sz="1600"/>
              <a:t>9:15am          Children arriving after this time is marked as ‘absent’ for the session. This is an </a:t>
            </a:r>
            <a:r>
              <a:rPr lang="en-GB" sz="1600" u="sng"/>
              <a:t>unauthorised</a:t>
            </a:r>
            <a:r>
              <a:rPr lang="en-GB" sz="1600"/>
              <a:t> absence. </a:t>
            </a:r>
            <a:r>
              <a:rPr lang="en-GB" sz="1600" err="1"/>
              <a:t>NB:If</a:t>
            </a:r>
            <a:r>
              <a:rPr lang="en-GB" sz="1600"/>
              <a:t> the gates are closed and pupils are signed in in the school office, they are only marked as late after 8:55am/9.15am</a:t>
            </a:r>
          </a:p>
          <a:p>
            <a:endParaRPr lang="en-GB" sz="1600"/>
          </a:p>
          <a:p>
            <a:r>
              <a:rPr lang="en-GB" sz="1600"/>
              <a:t>3:15pm           End of school day</a:t>
            </a:r>
          </a:p>
          <a:p>
            <a:endParaRPr lang="en-GB" sz="1600"/>
          </a:p>
          <a:p>
            <a:r>
              <a:rPr lang="en-GB" sz="1600">
                <a:solidFill>
                  <a:srgbClr val="FF0000"/>
                </a:solidFill>
              </a:rPr>
              <a:t>3:40pm</a:t>
            </a:r>
            <a:r>
              <a:rPr lang="en-GB" sz="1600"/>
              <a:t>          Children not collected by this time will be taken to our After School Club and will incur cost of the session.</a:t>
            </a:r>
          </a:p>
          <a:p>
            <a:endParaRPr lang="en-GB"/>
          </a:p>
        </p:txBody>
      </p:sp>
      <p:pic>
        <p:nvPicPr>
          <p:cNvPr id="10" name="Picture 9" descr="A logo for a primary school&#10;&#10;AI-generated content may be incorrect.">
            <a:extLst>
              <a:ext uri="{FF2B5EF4-FFF2-40B4-BE49-F238E27FC236}">
                <a16:creationId xmlns:a16="http://schemas.microsoft.com/office/drawing/2014/main" id="{7BECDAEB-CE42-2090-D9B6-E0C68CC77A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13" name="Star: 5 Points 5">
            <a:extLst>
              <a:ext uri="{FF2B5EF4-FFF2-40B4-BE49-F238E27FC236}">
                <a16:creationId xmlns:a16="http://schemas.microsoft.com/office/drawing/2014/main" id="{C5C188A5-42BB-E7AA-418C-A06430D06429}"/>
              </a:ext>
            </a:extLst>
          </p:cNvPr>
          <p:cNvSpPr/>
          <p:nvPr/>
        </p:nvSpPr>
        <p:spPr>
          <a:xfrm>
            <a:off x="8306680" y="605714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sp>
        <p:nvSpPr>
          <p:cNvPr id="14" name="TextBox 13">
            <a:extLst>
              <a:ext uri="{FF2B5EF4-FFF2-40B4-BE49-F238E27FC236}">
                <a16:creationId xmlns:a16="http://schemas.microsoft.com/office/drawing/2014/main" id="{E00567BA-4997-1181-3C2C-E01D6F0AAD0A}"/>
              </a:ext>
            </a:extLst>
          </p:cNvPr>
          <p:cNvSpPr txBox="1"/>
          <p:nvPr/>
        </p:nvSpPr>
        <p:spPr>
          <a:xfrm>
            <a:off x="539552" y="5805264"/>
            <a:ext cx="7488832" cy="1077218"/>
          </a:xfrm>
          <a:prstGeom prst="rect">
            <a:avLst/>
          </a:prstGeom>
          <a:noFill/>
        </p:spPr>
        <p:txBody>
          <a:bodyPr wrap="square" rtlCol="0">
            <a:spAutoFit/>
          </a:bodyPr>
          <a:lstStyle/>
          <a:p>
            <a:pPr algn="ctr"/>
            <a:r>
              <a:rPr lang="en-US" sz="3200">
                <a:solidFill>
                  <a:srgbClr val="0070C0"/>
                </a:solidFill>
              </a:rPr>
              <a:t>Attendance matters – please bring your child on time to school every day!</a:t>
            </a:r>
          </a:p>
        </p:txBody>
      </p:sp>
    </p:spTree>
    <p:extLst>
      <p:ext uri="{BB962C8B-B14F-4D97-AF65-F5344CB8AC3E}">
        <p14:creationId xmlns:p14="http://schemas.microsoft.com/office/powerpoint/2010/main" val="29984101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7DC2B-0ACA-4189-B8A5-811284C8E65E}"/>
              </a:ext>
            </a:extLst>
          </p:cNvPr>
          <p:cNvSpPr>
            <a:spLocks noGrp="1"/>
          </p:cNvSpPr>
          <p:nvPr>
            <p:ph type="title"/>
          </p:nvPr>
        </p:nvSpPr>
        <p:spPr/>
        <p:txBody>
          <a:bodyPr>
            <a:normAutofit/>
          </a:bodyPr>
          <a:lstStyle/>
          <a:p>
            <a:r>
              <a:rPr lang="en-GB" sz="5400"/>
              <a:t>Curriculum - English</a:t>
            </a:r>
          </a:p>
        </p:txBody>
      </p:sp>
      <p:sp>
        <p:nvSpPr>
          <p:cNvPr id="3" name="Content Placeholder 2">
            <a:extLst>
              <a:ext uri="{FF2B5EF4-FFF2-40B4-BE49-F238E27FC236}">
                <a16:creationId xmlns:a16="http://schemas.microsoft.com/office/drawing/2014/main" id="{F21C8EE9-C075-4402-8A81-65392B4678F3}"/>
              </a:ext>
            </a:extLst>
          </p:cNvPr>
          <p:cNvSpPr>
            <a:spLocks noGrp="1"/>
          </p:cNvSpPr>
          <p:nvPr>
            <p:ph sz="half" idx="1"/>
          </p:nvPr>
        </p:nvSpPr>
        <p:spPr>
          <a:xfrm>
            <a:off x="718848" y="1545301"/>
            <a:ext cx="7587832" cy="3767397"/>
          </a:xfrm>
        </p:spPr>
        <p:txBody>
          <a:bodyPr>
            <a:normAutofit fontScale="92500" lnSpcReduction="10000"/>
          </a:bodyPr>
          <a:lstStyle/>
          <a:p>
            <a:r>
              <a:rPr lang="en-GB" sz="2200"/>
              <a:t>We follow the National Curriculum for English</a:t>
            </a:r>
          </a:p>
          <a:p>
            <a:r>
              <a:rPr lang="en-GB" sz="2200"/>
              <a:t>We use high quality texts and first hand experiences to inspire and learn writing skills.</a:t>
            </a:r>
          </a:p>
          <a:p>
            <a:endParaRPr lang="en-GB"/>
          </a:p>
        </p:txBody>
      </p:sp>
      <p:sp>
        <p:nvSpPr>
          <p:cNvPr id="6" name="Content Placeholder 3">
            <a:extLst>
              <a:ext uri="{FF2B5EF4-FFF2-40B4-BE49-F238E27FC236}">
                <a16:creationId xmlns:a16="http://schemas.microsoft.com/office/drawing/2014/main" id="{48CD5163-82F8-4AD9-BC46-ACE9D436EBA2}"/>
              </a:ext>
            </a:extLst>
          </p:cNvPr>
          <p:cNvSpPr>
            <a:spLocks noGrp="1"/>
          </p:cNvSpPr>
          <p:nvPr>
            <p:ph sz="half" idx="2"/>
          </p:nvPr>
        </p:nvSpPr>
        <p:spPr>
          <a:xfrm>
            <a:off x="802732" y="2636912"/>
            <a:ext cx="4024562" cy="3767397"/>
          </a:xfrm>
          <a:solidFill>
            <a:srgbClr val="FFFF00"/>
          </a:solidFill>
        </p:spPr>
        <p:txBody>
          <a:bodyPr>
            <a:normAutofit fontScale="92500" lnSpcReduction="10000"/>
          </a:bodyPr>
          <a:lstStyle/>
          <a:p>
            <a:pPr marL="0" indent="0">
              <a:buNone/>
            </a:pPr>
            <a:r>
              <a:rPr lang="en-GB" b="1"/>
              <a:t>Focus areas:</a:t>
            </a:r>
          </a:p>
          <a:p>
            <a:r>
              <a:rPr lang="en-GB"/>
              <a:t>Handwriting is a consistent size.</a:t>
            </a:r>
          </a:p>
          <a:p>
            <a:r>
              <a:rPr lang="en-GB"/>
              <a:t>Begin to join handwriting with correct diagonal strokes, at the end of Year 1.</a:t>
            </a:r>
          </a:p>
          <a:p>
            <a:r>
              <a:rPr lang="en-GB"/>
              <a:t>Write narratives and from real life experiences</a:t>
            </a:r>
          </a:p>
          <a:p>
            <a:r>
              <a:rPr lang="en-GB"/>
              <a:t>Write for different purpose Inc. poetry, instructions</a:t>
            </a:r>
          </a:p>
          <a:p>
            <a:r>
              <a:rPr lang="en-GB"/>
              <a:t>Plan aloud, write and check their work</a:t>
            </a:r>
          </a:p>
          <a:p>
            <a:r>
              <a:rPr lang="en-GB"/>
              <a:t>Write sentence-by sentence</a:t>
            </a:r>
          </a:p>
        </p:txBody>
      </p:sp>
      <p:sp>
        <p:nvSpPr>
          <p:cNvPr id="7" name="Content Placeholder 3">
            <a:extLst>
              <a:ext uri="{FF2B5EF4-FFF2-40B4-BE49-F238E27FC236}">
                <a16:creationId xmlns:a16="http://schemas.microsoft.com/office/drawing/2014/main" id="{31E985B1-72F6-4948-9C30-34295B530045}"/>
              </a:ext>
            </a:extLst>
          </p:cNvPr>
          <p:cNvSpPr txBox="1">
            <a:spLocks/>
          </p:cNvSpPr>
          <p:nvPr/>
        </p:nvSpPr>
        <p:spPr>
          <a:xfrm>
            <a:off x="4911177" y="3140968"/>
            <a:ext cx="3827551" cy="1944216"/>
          </a:xfrm>
          <a:prstGeom prst="rect">
            <a:avLst/>
          </a:prstGeom>
          <a:solidFill>
            <a:srgbClr val="FFC000"/>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b="1"/>
              <a:t>Grammar focus areas:</a:t>
            </a:r>
          </a:p>
          <a:p>
            <a:r>
              <a:rPr lang="en-GB"/>
              <a:t>Use terms noun, adjective.</a:t>
            </a:r>
          </a:p>
          <a:p>
            <a:r>
              <a:rPr lang="en-GB"/>
              <a:t>Write statements, questions, commands, and exclamation</a:t>
            </a:r>
          </a:p>
          <a:p>
            <a:r>
              <a:rPr lang="en-GB"/>
              <a:t>Expanded noun phrases</a:t>
            </a:r>
          </a:p>
        </p:txBody>
      </p:sp>
      <p:sp>
        <p:nvSpPr>
          <p:cNvPr id="8" name="Star: 5 Points 7">
            <a:extLst>
              <a:ext uri="{FF2B5EF4-FFF2-40B4-BE49-F238E27FC236}">
                <a16:creationId xmlns:a16="http://schemas.microsoft.com/office/drawing/2014/main" id="{270817F1-6847-4F91-895B-64ECA17ED9AE}"/>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4" name="Picture 3" descr="A logo for a primary school&#10;&#10;AI-generated content may be incorrect.">
            <a:extLst>
              <a:ext uri="{FF2B5EF4-FFF2-40B4-BE49-F238E27FC236}">
                <a16:creationId xmlns:a16="http://schemas.microsoft.com/office/drawing/2014/main" id="{3C62C21A-69D5-546D-86E0-9B0CD8D353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2556582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398196D-6D5F-4A4B-A75A-E17C65034E02}"/>
              </a:ext>
            </a:extLst>
          </p:cNvPr>
          <p:cNvSpPr>
            <a:spLocks noGrp="1"/>
          </p:cNvSpPr>
          <p:nvPr>
            <p:ph type="title"/>
          </p:nvPr>
        </p:nvSpPr>
        <p:spPr/>
        <p:txBody>
          <a:bodyPr>
            <a:normAutofit/>
          </a:bodyPr>
          <a:lstStyle/>
          <a:p>
            <a:r>
              <a:rPr lang="en-GB" sz="5400"/>
              <a:t>Curriculum - Maths</a:t>
            </a:r>
          </a:p>
        </p:txBody>
      </p:sp>
      <p:sp>
        <p:nvSpPr>
          <p:cNvPr id="5" name="Content Placeholder 4">
            <a:extLst>
              <a:ext uri="{FF2B5EF4-FFF2-40B4-BE49-F238E27FC236}">
                <a16:creationId xmlns:a16="http://schemas.microsoft.com/office/drawing/2014/main" id="{5D5DC6E0-8B11-4B88-9F92-9825F18387AF}"/>
              </a:ext>
            </a:extLst>
          </p:cNvPr>
          <p:cNvSpPr>
            <a:spLocks noGrp="1"/>
          </p:cNvSpPr>
          <p:nvPr>
            <p:ph sz="half" idx="1"/>
          </p:nvPr>
        </p:nvSpPr>
        <p:spPr>
          <a:xfrm>
            <a:off x="585628" y="1443565"/>
            <a:ext cx="8213988" cy="1088525"/>
          </a:xfrm>
        </p:spPr>
        <p:txBody>
          <a:bodyPr>
            <a:noAutofit/>
          </a:bodyPr>
          <a:lstStyle/>
          <a:p>
            <a:r>
              <a:rPr lang="en-GB" sz="2000"/>
              <a:t>We follow the National Curriculum for Maths</a:t>
            </a:r>
          </a:p>
          <a:p>
            <a:r>
              <a:rPr lang="en-GB" sz="2000"/>
              <a:t>We teach using the White Rose Maths scheme and resources, which sequences learning</a:t>
            </a:r>
          </a:p>
        </p:txBody>
      </p:sp>
      <p:sp>
        <p:nvSpPr>
          <p:cNvPr id="8" name="Content Placeholder 3">
            <a:extLst>
              <a:ext uri="{FF2B5EF4-FFF2-40B4-BE49-F238E27FC236}">
                <a16:creationId xmlns:a16="http://schemas.microsoft.com/office/drawing/2014/main" id="{67BEF1E4-AB2E-426D-920F-A5F08560B901}"/>
              </a:ext>
            </a:extLst>
          </p:cNvPr>
          <p:cNvSpPr>
            <a:spLocks noGrp="1"/>
          </p:cNvSpPr>
          <p:nvPr>
            <p:ph sz="half" idx="2"/>
          </p:nvPr>
        </p:nvSpPr>
        <p:spPr>
          <a:xfrm>
            <a:off x="4867918" y="2636912"/>
            <a:ext cx="4024562" cy="3767397"/>
          </a:xfrm>
        </p:spPr>
        <p:txBody>
          <a:bodyPr>
            <a:normAutofit fontScale="85000" lnSpcReduction="20000"/>
          </a:bodyPr>
          <a:lstStyle/>
          <a:p>
            <a:pPr marL="0" indent="0">
              <a:buNone/>
            </a:pPr>
            <a:r>
              <a:rPr lang="en-GB" b="1"/>
              <a:t>Focus areas:</a:t>
            </a:r>
          </a:p>
          <a:p>
            <a:r>
              <a:rPr lang="en-GB"/>
              <a:t>Place Value </a:t>
            </a:r>
          </a:p>
          <a:p>
            <a:r>
              <a:rPr lang="en-GB"/>
              <a:t>Reading and writing numerals and number words</a:t>
            </a:r>
          </a:p>
          <a:p>
            <a:r>
              <a:rPr lang="en-GB"/>
              <a:t>Fluent in addition/subtraction facts within 10</a:t>
            </a:r>
          </a:p>
          <a:p>
            <a:r>
              <a:rPr lang="en-GB"/>
              <a:t>Add/Subtract across 10s boundary</a:t>
            </a:r>
          </a:p>
          <a:p>
            <a:r>
              <a:rPr lang="en-GB"/>
              <a:t>Counting to 100</a:t>
            </a:r>
          </a:p>
          <a:p>
            <a:r>
              <a:rPr lang="en-GB"/>
              <a:t>Number patterns</a:t>
            </a:r>
          </a:p>
          <a:p>
            <a:r>
              <a:rPr lang="en-GB"/>
              <a:t>Add/subtract within 100</a:t>
            </a:r>
          </a:p>
          <a:p>
            <a:r>
              <a:rPr lang="en-GB"/>
              <a:t>Early multiplication by grouping, and division by sharing</a:t>
            </a:r>
          </a:p>
          <a:p>
            <a:r>
              <a:rPr lang="en-GB"/>
              <a:t>Precise language for 2D and 3D shapes</a:t>
            </a:r>
          </a:p>
        </p:txBody>
      </p:sp>
      <p:pic>
        <p:nvPicPr>
          <p:cNvPr id="9" name="Graphic 8">
            <a:extLst>
              <a:ext uri="{FF2B5EF4-FFF2-40B4-BE49-F238E27FC236}">
                <a16:creationId xmlns:a16="http://schemas.microsoft.com/office/drawing/2014/main" id="{8D49EB0E-B635-444E-A33F-AD869903E9E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79538" y="2177265"/>
            <a:ext cx="936104" cy="936104"/>
          </a:xfrm>
          <a:prstGeom prst="rect">
            <a:avLst/>
          </a:prstGeom>
        </p:spPr>
      </p:pic>
      <p:pic>
        <p:nvPicPr>
          <p:cNvPr id="2" name="Picture 1">
            <a:extLst>
              <a:ext uri="{FF2B5EF4-FFF2-40B4-BE49-F238E27FC236}">
                <a16:creationId xmlns:a16="http://schemas.microsoft.com/office/drawing/2014/main" id="{6F22AE39-E4F9-451B-9250-E8CC06FF55A0}"/>
              </a:ext>
            </a:extLst>
          </p:cNvPr>
          <p:cNvPicPr>
            <a:picLocks noChangeAspect="1"/>
          </p:cNvPicPr>
          <p:nvPr/>
        </p:nvPicPr>
        <p:blipFill>
          <a:blip r:embed="rId4"/>
          <a:stretch>
            <a:fillRect/>
          </a:stretch>
        </p:blipFill>
        <p:spPr>
          <a:xfrm>
            <a:off x="323528" y="2645317"/>
            <a:ext cx="4464496" cy="3447979"/>
          </a:xfrm>
          <a:prstGeom prst="rect">
            <a:avLst/>
          </a:prstGeom>
        </p:spPr>
      </p:pic>
      <p:sp>
        <p:nvSpPr>
          <p:cNvPr id="7" name="Star: 5 Points 6">
            <a:extLst>
              <a:ext uri="{FF2B5EF4-FFF2-40B4-BE49-F238E27FC236}">
                <a16:creationId xmlns:a16="http://schemas.microsoft.com/office/drawing/2014/main" id="{1B8AD5CE-524D-4E74-81A1-BEF366BAA6B6}"/>
              </a:ext>
            </a:extLst>
          </p:cNvPr>
          <p:cNvSpPr/>
          <p:nvPr/>
        </p:nvSpPr>
        <p:spPr>
          <a:xfrm>
            <a:off x="8247590"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16F37DAB-6E50-CC06-539B-31F7F445E9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21107348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DBA44-CA45-440C-9F35-B1EE5FE68010}"/>
              </a:ext>
            </a:extLst>
          </p:cNvPr>
          <p:cNvSpPr>
            <a:spLocks noGrp="1"/>
          </p:cNvSpPr>
          <p:nvPr>
            <p:ph type="title"/>
          </p:nvPr>
        </p:nvSpPr>
        <p:spPr>
          <a:xfrm>
            <a:off x="628650" y="393376"/>
            <a:ext cx="7886700" cy="1325563"/>
          </a:xfrm>
        </p:spPr>
        <p:txBody>
          <a:bodyPr>
            <a:normAutofit/>
          </a:bodyPr>
          <a:lstStyle/>
          <a:p>
            <a:r>
              <a:rPr lang="en-GB" sz="5400"/>
              <a:t>Read Write Inc - Phonics</a:t>
            </a:r>
          </a:p>
        </p:txBody>
      </p:sp>
      <p:sp>
        <p:nvSpPr>
          <p:cNvPr id="3" name="Content Placeholder 2">
            <a:extLst>
              <a:ext uri="{FF2B5EF4-FFF2-40B4-BE49-F238E27FC236}">
                <a16:creationId xmlns:a16="http://schemas.microsoft.com/office/drawing/2014/main" id="{B765C1B9-02D2-4347-AAB9-B1CA2D4D576D}"/>
              </a:ext>
            </a:extLst>
          </p:cNvPr>
          <p:cNvSpPr>
            <a:spLocks noGrp="1"/>
          </p:cNvSpPr>
          <p:nvPr>
            <p:ph idx="1"/>
          </p:nvPr>
        </p:nvSpPr>
        <p:spPr>
          <a:xfrm>
            <a:off x="593558" y="1462340"/>
            <a:ext cx="8010889" cy="4968552"/>
          </a:xfrm>
        </p:spPr>
        <p:txBody>
          <a:bodyPr>
            <a:normAutofit/>
          </a:bodyPr>
          <a:lstStyle/>
          <a:p>
            <a:r>
              <a:rPr lang="en-GB">
                <a:latin typeface="Sassoon Infant Std" panose="020B0503020103030203" pitchFamily="34" charset="0"/>
              </a:rPr>
              <a:t>Early reading skills are taught using the Read Write Inc (</a:t>
            </a:r>
            <a:r>
              <a:rPr lang="en-GB" err="1">
                <a:latin typeface="Sassoon Infant Std" panose="020B0503020103030203" pitchFamily="34" charset="0"/>
              </a:rPr>
              <a:t>RWInc</a:t>
            </a:r>
            <a:r>
              <a:rPr lang="en-GB">
                <a:latin typeface="Sassoon Infant Std" panose="020B0503020103030203" pitchFamily="34" charset="0"/>
              </a:rPr>
              <a:t>) synthetic phonics scheme.</a:t>
            </a:r>
          </a:p>
          <a:p>
            <a:r>
              <a:rPr lang="en-GB" err="1">
                <a:latin typeface="Sassoon Infant Std" panose="020B0503020103030203" pitchFamily="34" charset="0"/>
              </a:rPr>
              <a:t>RWInc</a:t>
            </a:r>
            <a:r>
              <a:rPr lang="en-GB">
                <a:latin typeface="Sassoon Infant Std" panose="020B0503020103030203" pitchFamily="34" charset="0"/>
              </a:rPr>
              <a:t> is a phonics programme which helps all children learn to read </a:t>
            </a:r>
            <a:r>
              <a:rPr lang="en-GB" b="1">
                <a:latin typeface="Sassoon Infant Std" panose="020B0503020103030203" pitchFamily="34" charset="0"/>
              </a:rPr>
              <a:t>fluently </a:t>
            </a:r>
            <a:r>
              <a:rPr lang="en-GB">
                <a:latin typeface="Sassoon Infant Std" panose="020B0503020103030203" pitchFamily="34" charset="0"/>
              </a:rPr>
              <a:t>and </a:t>
            </a:r>
            <a:r>
              <a:rPr lang="en-GB" b="1">
                <a:latin typeface="Sassoon Infant Std" panose="020B0503020103030203" pitchFamily="34" charset="0"/>
              </a:rPr>
              <a:t>at speed </a:t>
            </a:r>
            <a:r>
              <a:rPr lang="en-GB">
                <a:latin typeface="Sassoon Infant Std" panose="020B0503020103030203" pitchFamily="34" charset="0"/>
              </a:rPr>
              <a:t>so they can focus on developing comprehension, vocabulary &amp; spelling skills</a:t>
            </a:r>
          </a:p>
          <a:p>
            <a:r>
              <a:rPr lang="en-GB">
                <a:latin typeface="Sassoon Infant Std" panose="020B0503020103030203" pitchFamily="34" charset="0"/>
              </a:rPr>
              <a:t>Through daily lessons, children:</a:t>
            </a:r>
          </a:p>
          <a:p>
            <a:pPr lvl="1">
              <a:buFont typeface="Wingdings" panose="05000000000000000000" pitchFamily="2" charset="2"/>
              <a:buChar char="§"/>
            </a:pPr>
            <a:r>
              <a:rPr lang="en-GB">
                <a:latin typeface="Sassoon Infant Std" panose="020B0503020103030203" pitchFamily="34" charset="0"/>
              </a:rPr>
              <a:t>learn 44 sounds and the corresponding letters/letter</a:t>
            </a:r>
          </a:p>
          <a:p>
            <a:pPr lvl="1">
              <a:buFont typeface="Wingdings" panose="05000000000000000000" pitchFamily="2" charset="2"/>
              <a:buChar char="§"/>
            </a:pPr>
            <a:r>
              <a:rPr lang="en-GB">
                <a:latin typeface="Sassoon Infant Std" panose="020B0503020103030203" pitchFamily="34" charset="0"/>
              </a:rPr>
              <a:t>learn to read words using Fred talk and sound blending</a:t>
            </a:r>
          </a:p>
          <a:p>
            <a:pPr lvl="1">
              <a:buFont typeface="Wingdings" panose="05000000000000000000" pitchFamily="2" charset="2"/>
              <a:buChar char="§"/>
            </a:pPr>
            <a:r>
              <a:rPr lang="en-GB">
                <a:latin typeface="Sassoon Infant Std" panose="020B0503020103030203" pitchFamily="34" charset="0"/>
              </a:rPr>
              <a:t>read from a range of storybooks and non-fictions books matched to their phonic knowledge</a:t>
            </a:r>
          </a:p>
          <a:p>
            <a:pPr lvl="1">
              <a:buFont typeface="Wingdings" panose="05000000000000000000" pitchFamily="2" charset="2"/>
              <a:buChar char="§"/>
            </a:pPr>
            <a:r>
              <a:rPr lang="en-GB">
                <a:latin typeface="Sassoon Infant Std" panose="020B0503020103030203" pitchFamily="34" charset="0"/>
              </a:rPr>
              <a:t>develop comprehension skills in stories by answering ‘Find It’ and ‘Prove It’ discussion questions</a:t>
            </a:r>
          </a:p>
          <a:p>
            <a:r>
              <a:rPr lang="en-GB">
                <a:latin typeface="Sassoon Infant Std" panose="020B0503020103030203" pitchFamily="34" charset="0"/>
              </a:rPr>
              <a:t>Reading books are changed 2 times a week and are fully decodable.</a:t>
            </a:r>
          </a:p>
          <a:p>
            <a:r>
              <a:rPr lang="en-GB">
                <a:latin typeface="Sassoon Infant Std" panose="020B0503020103030203" pitchFamily="34" charset="0"/>
              </a:rPr>
              <a:t>Children may be given the same book more than once to re-read and develop their confidence and fluency.</a:t>
            </a:r>
          </a:p>
        </p:txBody>
      </p:sp>
      <p:pic>
        <p:nvPicPr>
          <p:cNvPr id="4" name="Picture 3">
            <a:extLst>
              <a:ext uri="{FF2B5EF4-FFF2-40B4-BE49-F238E27FC236}">
                <a16:creationId xmlns:a16="http://schemas.microsoft.com/office/drawing/2014/main" id="{551FB09D-60C6-4753-A092-E849F5AF3E27}"/>
              </a:ext>
            </a:extLst>
          </p:cNvPr>
          <p:cNvPicPr>
            <a:picLocks noChangeAspect="1"/>
          </p:cNvPicPr>
          <p:nvPr/>
        </p:nvPicPr>
        <p:blipFill>
          <a:blip r:embed="rId2"/>
          <a:stretch>
            <a:fillRect/>
          </a:stretch>
        </p:blipFill>
        <p:spPr>
          <a:xfrm>
            <a:off x="6250984" y="5913836"/>
            <a:ext cx="2039293" cy="934983"/>
          </a:xfrm>
          <a:prstGeom prst="rect">
            <a:avLst/>
          </a:prstGeom>
        </p:spPr>
      </p:pic>
      <p:sp>
        <p:nvSpPr>
          <p:cNvPr id="5" name="Star: 5 Points 4">
            <a:extLst>
              <a:ext uri="{FF2B5EF4-FFF2-40B4-BE49-F238E27FC236}">
                <a16:creationId xmlns:a16="http://schemas.microsoft.com/office/drawing/2014/main" id="{140F5732-29E5-414D-8EBA-6F8958078A96}"/>
              </a:ext>
            </a:extLst>
          </p:cNvPr>
          <p:cNvSpPr/>
          <p:nvPr/>
        </p:nvSpPr>
        <p:spPr>
          <a:xfrm>
            <a:off x="8279904" y="6060153"/>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69461FEA-EC05-9462-919B-F509214399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813494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116CD-9536-452C-A5CD-7E999E372D97}"/>
              </a:ext>
            </a:extLst>
          </p:cNvPr>
          <p:cNvSpPr>
            <a:spLocks noGrp="1"/>
          </p:cNvSpPr>
          <p:nvPr>
            <p:ph type="title"/>
          </p:nvPr>
        </p:nvSpPr>
        <p:spPr/>
        <p:txBody>
          <a:bodyPr>
            <a:normAutofit/>
          </a:bodyPr>
          <a:lstStyle/>
          <a:p>
            <a:r>
              <a:rPr lang="en-GB" sz="5400"/>
              <a:t>Science</a:t>
            </a:r>
          </a:p>
        </p:txBody>
      </p:sp>
      <p:sp>
        <p:nvSpPr>
          <p:cNvPr id="3" name="Content Placeholder 2">
            <a:extLst>
              <a:ext uri="{FF2B5EF4-FFF2-40B4-BE49-F238E27FC236}">
                <a16:creationId xmlns:a16="http://schemas.microsoft.com/office/drawing/2014/main" id="{0E1BA4D8-A3CD-43C6-9B91-8F672878F448}"/>
              </a:ext>
            </a:extLst>
          </p:cNvPr>
          <p:cNvSpPr>
            <a:spLocks noGrp="1"/>
          </p:cNvSpPr>
          <p:nvPr>
            <p:ph idx="1"/>
          </p:nvPr>
        </p:nvSpPr>
        <p:spPr>
          <a:xfrm>
            <a:off x="393911" y="1611955"/>
            <a:ext cx="7912769" cy="2591544"/>
          </a:xfrm>
        </p:spPr>
        <p:txBody>
          <a:bodyPr/>
          <a:lstStyle/>
          <a:p>
            <a:pPr marL="438785"/>
            <a:r>
              <a:rPr lang="en-GB" sz="2400"/>
              <a:t>We follow the National Curriculum for Science</a:t>
            </a:r>
            <a:endParaRPr lang="en-GB" sz="2400">
              <a:cs typeface="Lucida Sans Unicode"/>
            </a:endParaRPr>
          </a:p>
          <a:p>
            <a:pPr marL="438785"/>
            <a:r>
              <a:rPr lang="en-GB" sz="2400">
                <a:cs typeface="Lucida Sans Unicode"/>
              </a:rPr>
              <a:t>Our Science topics include:</a:t>
            </a:r>
          </a:p>
          <a:p>
            <a:pPr marL="804545" lvl="1"/>
            <a:r>
              <a:rPr lang="en-GB" sz="2000">
                <a:cs typeface="Lucida Sans Unicode"/>
              </a:rPr>
              <a:t>Animals, including Humans</a:t>
            </a:r>
          </a:p>
          <a:p>
            <a:pPr marL="804545" lvl="1"/>
            <a:r>
              <a:rPr lang="en-GB" sz="2000">
                <a:cs typeface="Lucida Sans Unicode"/>
              </a:rPr>
              <a:t>Plants</a:t>
            </a:r>
          </a:p>
          <a:p>
            <a:pPr marL="804545" lvl="1"/>
            <a:r>
              <a:rPr lang="en-GB" sz="2000">
                <a:cs typeface="Lucida Sans Unicode"/>
              </a:rPr>
              <a:t>Use of everyday materials</a:t>
            </a:r>
          </a:p>
          <a:p>
            <a:pPr marL="804545" lvl="1"/>
            <a:r>
              <a:rPr lang="en-GB" sz="2000">
                <a:cs typeface="Lucida Sans Unicode"/>
              </a:rPr>
              <a:t>Seasonal changes (ongoing)</a:t>
            </a:r>
          </a:p>
          <a:p>
            <a:endParaRPr lang="en-GB"/>
          </a:p>
        </p:txBody>
      </p:sp>
      <p:pic>
        <p:nvPicPr>
          <p:cNvPr id="4" name="Picture 4" descr="A picture containing vegetable, dining table&#10;&#10;Description automatically generated">
            <a:extLst>
              <a:ext uri="{FF2B5EF4-FFF2-40B4-BE49-F238E27FC236}">
                <a16:creationId xmlns:a16="http://schemas.microsoft.com/office/drawing/2014/main" id="{D0AD902C-DA5C-48F5-9FE1-C76C0FB5060B}"/>
              </a:ext>
            </a:extLst>
          </p:cNvPr>
          <p:cNvPicPr>
            <a:picLocks noChangeAspect="1"/>
          </p:cNvPicPr>
          <p:nvPr/>
        </p:nvPicPr>
        <p:blipFill>
          <a:blip r:embed="rId2"/>
          <a:stretch>
            <a:fillRect/>
          </a:stretch>
        </p:blipFill>
        <p:spPr>
          <a:xfrm>
            <a:off x="4958186" y="4333605"/>
            <a:ext cx="2568103" cy="1930941"/>
          </a:xfrm>
          <a:prstGeom prst="rect">
            <a:avLst/>
          </a:prstGeom>
        </p:spPr>
      </p:pic>
      <p:pic>
        <p:nvPicPr>
          <p:cNvPr id="7" name="Picture 7" descr="Graphical user interface, application, website&#10;&#10;Description automatically generated">
            <a:extLst>
              <a:ext uri="{FF2B5EF4-FFF2-40B4-BE49-F238E27FC236}">
                <a16:creationId xmlns:a16="http://schemas.microsoft.com/office/drawing/2014/main" id="{D176BFA9-C69D-421B-A0FF-E2EB113977CD}"/>
              </a:ext>
            </a:extLst>
          </p:cNvPr>
          <p:cNvPicPr>
            <a:picLocks noChangeAspect="1"/>
          </p:cNvPicPr>
          <p:nvPr/>
        </p:nvPicPr>
        <p:blipFill>
          <a:blip r:embed="rId3"/>
          <a:stretch>
            <a:fillRect/>
          </a:stretch>
        </p:blipFill>
        <p:spPr>
          <a:xfrm>
            <a:off x="1802015" y="3897960"/>
            <a:ext cx="849143" cy="2051320"/>
          </a:xfrm>
          <a:prstGeom prst="rect">
            <a:avLst/>
          </a:prstGeom>
        </p:spPr>
      </p:pic>
      <p:pic>
        <p:nvPicPr>
          <p:cNvPr id="8" name="Picture 8" descr="A picture containing text&#10;&#10;Description automatically generated">
            <a:extLst>
              <a:ext uri="{FF2B5EF4-FFF2-40B4-BE49-F238E27FC236}">
                <a16:creationId xmlns:a16="http://schemas.microsoft.com/office/drawing/2014/main" id="{A356A918-4817-4E24-B349-A207263301CA}"/>
              </a:ext>
            </a:extLst>
          </p:cNvPr>
          <p:cNvPicPr>
            <a:picLocks noChangeAspect="1"/>
          </p:cNvPicPr>
          <p:nvPr/>
        </p:nvPicPr>
        <p:blipFill>
          <a:blip r:embed="rId4"/>
          <a:stretch>
            <a:fillRect/>
          </a:stretch>
        </p:blipFill>
        <p:spPr>
          <a:xfrm>
            <a:off x="3410108" y="3995486"/>
            <a:ext cx="877718" cy="2041389"/>
          </a:xfrm>
          <a:prstGeom prst="rect">
            <a:avLst/>
          </a:prstGeom>
        </p:spPr>
      </p:pic>
      <p:pic>
        <p:nvPicPr>
          <p:cNvPr id="9" name="Picture 8">
            <a:extLst>
              <a:ext uri="{FF2B5EF4-FFF2-40B4-BE49-F238E27FC236}">
                <a16:creationId xmlns:a16="http://schemas.microsoft.com/office/drawing/2014/main" id="{8148CA2C-84DA-4D8E-8C2A-D359AD84E4F5}"/>
              </a:ext>
            </a:extLst>
          </p:cNvPr>
          <p:cNvPicPr>
            <a:picLocks noChangeAspect="1"/>
          </p:cNvPicPr>
          <p:nvPr/>
        </p:nvPicPr>
        <p:blipFill>
          <a:blip r:embed="rId5"/>
          <a:stretch>
            <a:fillRect/>
          </a:stretch>
        </p:blipFill>
        <p:spPr>
          <a:xfrm>
            <a:off x="5638270" y="2164932"/>
            <a:ext cx="2739817" cy="1830554"/>
          </a:xfrm>
          <a:prstGeom prst="rect">
            <a:avLst/>
          </a:prstGeom>
        </p:spPr>
      </p:pic>
      <p:sp>
        <p:nvSpPr>
          <p:cNvPr id="10" name="Star: 5 Points 9">
            <a:extLst>
              <a:ext uri="{FF2B5EF4-FFF2-40B4-BE49-F238E27FC236}">
                <a16:creationId xmlns:a16="http://schemas.microsoft.com/office/drawing/2014/main" id="{33D7E226-29D7-4871-8577-91E52C26F802}"/>
              </a:ext>
            </a:extLst>
          </p:cNvPr>
          <p:cNvSpPr/>
          <p:nvPr/>
        </p:nvSpPr>
        <p:spPr>
          <a:xfrm>
            <a:off x="8279904" y="6036875"/>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EE8D0922-A39D-D294-1DB6-64FF030F3DF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41342334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5400"/>
              <a:t>Broad and Balanced Curriculum</a:t>
            </a:r>
          </a:p>
        </p:txBody>
      </p:sp>
      <p:sp>
        <p:nvSpPr>
          <p:cNvPr id="3" name="Content Placeholder 2"/>
          <p:cNvSpPr>
            <a:spLocks noGrp="1"/>
          </p:cNvSpPr>
          <p:nvPr>
            <p:ph idx="1"/>
          </p:nvPr>
        </p:nvSpPr>
        <p:spPr>
          <a:xfrm>
            <a:off x="628650" y="1885751"/>
            <a:ext cx="8047806" cy="4620344"/>
          </a:xfrm>
        </p:spPr>
        <p:txBody>
          <a:bodyPr vert="horz" lIns="54864" tIns="91440" rIns="91440" bIns="45720" rtlCol="0" anchor="t">
            <a:normAutofit fontScale="92500"/>
          </a:bodyPr>
          <a:lstStyle/>
          <a:p>
            <a:pPr marL="438785"/>
            <a:r>
              <a:rPr lang="en-GB" sz="2000">
                <a:latin typeface="Sassoon Infant Std" panose="020B0503020103030203" pitchFamily="34" charset="0"/>
                <a:cs typeface="Lucida Sans Unicode"/>
              </a:rPr>
              <a:t>We follow the National Curriculum for all other subjects.</a:t>
            </a:r>
          </a:p>
          <a:p>
            <a:pPr marL="438785"/>
            <a:r>
              <a:rPr lang="en-GB" sz="2000">
                <a:latin typeface="Sassoon Infant Std" panose="020B0503020103030203" pitchFamily="34" charset="0"/>
                <a:cs typeface="Lucida Sans Unicode"/>
              </a:rPr>
              <a:t>These include Geography, History, Art and Design Technology (DT). </a:t>
            </a:r>
          </a:p>
          <a:p>
            <a:pPr marL="438785"/>
            <a:r>
              <a:rPr lang="en-GB" sz="2000">
                <a:latin typeface="Sassoon Infant Std" panose="020B0503020103030203" pitchFamily="34" charset="0"/>
                <a:cs typeface="Lucida Sans Unicode"/>
              </a:rPr>
              <a:t>Our topics include:</a:t>
            </a:r>
            <a:endParaRPr lang="en-GB" sz="1600">
              <a:latin typeface="Sassoon Infant Std" panose="020B0503020103030203" pitchFamily="34" charset="0"/>
              <a:cs typeface="Lucida Sans Unicode"/>
            </a:endParaRPr>
          </a:p>
          <a:p>
            <a:pPr marL="868553" lvl="1" indent="-457200"/>
            <a:r>
              <a:rPr lang="en-GB">
                <a:latin typeface="Sassoon Infant Std" panose="020B0503020103030203" pitchFamily="34" charset="0"/>
              </a:rPr>
              <a:t>Our Local Area</a:t>
            </a:r>
          </a:p>
          <a:p>
            <a:pPr marL="868553" lvl="1" indent="-457200"/>
            <a:r>
              <a:rPr lang="en-GB">
                <a:latin typeface="Sassoon Infant Std" panose="020B0503020103030203" pitchFamily="34" charset="0"/>
                <a:cs typeface="Lucida Sans Unicode"/>
              </a:rPr>
              <a:t>Dinosaurs</a:t>
            </a:r>
          </a:p>
          <a:p>
            <a:pPr marL="868553" lvl="1" indent="-457200"/>
            <a:r>
              <a:rPr lang="en-GB">
                <a:latin typeface="Sassoon Infant Std" panose="020B0503020103030203" pitchFamily="34" charset="0"/>
                <a:cs typeface="Lucida Sans Unicode"/>
              </a:rPr>
              <a:t>Australia</a:t>
            </a:r>
          </a:p>
          <a:p>
            <a:pPr marL="868553" lvl="1" indent="-457200"/>
            <a:r>
              <a:rPr lang="en-GB">
                <a:latin typeface="Sassoon Infant Std" panose="020B0503020103030203" pitchFamily="34" charset="0"/>
                <a:cs typeface="Lucida Sans Unicode"/>
              </a:rPr>
              <a:t>Toys</a:t>
            </a:r>
          </a:p>
          <a:p>
            <a:pPr marL="411353" lvl="1" indent="0">
              <a:buNone/>
            </a:pPr>
            <a:endParaRPr lang="en-GB">
              <a:latin typeface="Sassoon Infant Std" panose="020B0503020103030203" pitchFamily="34" charset="0"/>
              <a:cs typeface="Lucida Sans Unicode"/>
            </a:endParaRPr>
          </a:p>
          <a:p>
            <a:pPr marL="575945" indent="-457200"/>
            <a:r>
              <a:rPr lang="en-GB" sz="2000">
                <a:latin typeface="Sassoon Infant Std" panose="020B0503020103030203" pitchFamily="34" charset="0"/>
                <a:cs typeface="Lucida Sans Unicode"/>
              </a:rPr>
              <a:t>We are currently planning some exciting educational trips this year to tie in with our curriculum. These include visits to XXXXXXXXX and XXXXXX. </a:t>
            </a:r>
          </a:p>
          <a:p>
            <a:pPr marL="575945" indent="-457200"/>
            <a:r>
              <a:rPr lang="en-GB" sz="2000">
                <a:latin typeface="Sassoon Infant Std" panose="020B0503020103030203" pitchFamily="34" charset="0"/>
                <a:cs typeface="Lucida Sans Unicode"/>
              </a:rPr>
              <a:t>We keep a careful eye on costings of visits to ensure we aren’t asking families to pay too much. All children are expected to attend the trip and if we do not receive enough funding, we may have to cancel the trip. Families can over-pay to support those families who struggle to pay. If you are struggling to pay, please speak to Mrs Baines via the school office.</a:t>
            </a:r>
          </a:p>
        </p:txBody>
      </p:sp>
      <p:pic>
        <p:nvPicPr>
          <p:cNvPr id="4" name="Picture 3">
            <a:extLst>
              <a:ext uri="{FF2B5EF4-FFF2-40B4-BE49-F238E27FC236}">
                <a16:creationId xmlns:a16="http://schemas.microsoft.com/office/drawing/2014/main" id="{E6BC25EC-F324-4F10-85EC-4ABE391DE248}"/>
              </a:ext>
            </a:extLst>
          </p:cNvPr>
          <p:cNvPicPr>
            <a:picLocks noChangeAspect="1"/>
          </p:cNvPicPr>
          <p:nvPr/>
        </p:nvPicPr>
        <p:blipFill>
          <a:blip r:embed="rId2"/>
          <a:stretch>
            <a:fillRect/>
          </a:stretch>
        </p:blipFill>
        <p:spPr>
          <a:xfrm>
            <a:off x="4977782" y="2780105"/>
            <a:ext cx="2404536" cy="1297790"/>
          </a:xfrm>
          <a:prstGeom prst="rect">
            <a:avLst/>
          </a:prstGeom>
        </p:spPr>
      </p:pic>
      <p:pic>
        <p:nvPicPr>
          <p:cNvPr id="6" name="Picture 5">
            <a:extLst>
              <a:ext uri="{FF2B5EF4-FFF2-40B4-BE49-F238E27FC236}">
                <a16:creationId xmlns:a16="http://schemas.microsoft.com/office/drawing/2014/main" id="{AA5B1288-7CAD-4D38-8011-AED3154771B6}"/>
              </a:ext>
            </a:extLst>
          </p:cNvPr>
          <p:cNvPicPr>
            <a:picLocks noChangeAspect="1"/>
          </p:cNvPicPr>
          <p:nvPr/>
        </p:nvPicPr>
        <p:blipFill>
          <a:blip r:embed="rId3"/>
          <a:stretch>
            <a:fillRect/>
          </a:stretch>
        </p:blipFill>
        <p:spPr>
          <a:xfrm>
            <a:off x="7548724" y="2780105"/>
            <a:ext cx="961325" cy="1297790"/>
          </a:xfrm>
          <a:prstGeom prst="rect">
            <a:avLst/>
          </a:prstGeom>
        </p:spPr>
      </p:pic>
      <p:pic>
        <p:nvPicPr>
          <p:cNvPr id="7" name="Picture 6">
            <a:extLst>
              <a:ext uri="{FF2B5EF4-FFF2-40B4-BE49-F238E27FC236}">
                <a16:creationId xmlns:a16="http://schemas.microsoft.com/office/drawing/2014/main" id="{59A38909-CE61-4094-8BE0-EF9E3C7F4951}"/>
              </a:ext>
            </a:extLst>
          </p:cNvPr>
          <p:cNvPicPr>
            <a:picLocks noChangeAspect="1"/>
          </p:cNvPicPr>
          <p:nvPr/>
        </p:nvPicPr>
        <p:blipFill>
          <a:blip r:embed="rId4"/>
          <a:stretch>
            <a:fillRect/>
          </a:stretch>
        </p:blipFill>
        <p:spPr>
          <a:xfrm>
            <a:off x="3359685" y="2780105"/>
            <a:ext cx="1382262" cy="1297790"/>
          </a:xfrm>
          <a:prstGeom prst="rect">
            <a:avLst/>
          </a:prstGeom>
        </p:spPr>
      </p:pic>
      <p:sp>
        <p:nvSpPr>
          <p:cNvPr id="8" name="Star: 5 Points 7">
            <a:extLst>
              <a:ext uri="{FF2B5EF4-FFF2-40B4-BE49-F238E27FC236}">
                <a16:creationId xmlns:a16="http://schemas.microsoft.com/office/drawing/2014/main" id="{B0DF2148-0E78-4228-9AFA-D7376A5860EF}"/>
              </a:ext>
            </a:extLst>
          </p:cNvPr>
          <p:cNvSpPr/>
          <p:nvPr/>
        </p:nvSpPr>
        <p:spPr>
          <a:xfrm>
            <a:off x="8279904" y="604835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A719446C-059A-2E09-59EA-7BACEE5AF2C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20432692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23675-F1D4-4F8E-B696-86F8711C0752}"/>
              </a:ext>
            </a:extLst>
          </p:cNvPr>
          <p:cNvSpPr>
            <a:spLocks noGrp="1"/>
          </p:cNvSpPr>
          <p:nvPr>
            <p:ph type="title"/>
          </p:nvPr>
        </p:nvSpPr>
        <p:spPr/>
        <p:txBody>
          <a:bodyPr>
            <a:normAutofit/>
          </a:bodyPr>
          <a:lstStyle/>
          <a:p>
            <a:r>
              <a:rPr lang="en-GB" sz="5400"/>
              <a:t>Feedback and marking</a:t>
            </a:r>
          </a:p>
        </p:txBody>
      </p:sp>
      <p:sp>
        <p:nvSpPr>
          <p:cNvPr id="3" name="Content Placeholder 2">
            <a:extLst>
              <a:ext uri="{FF2B5EF4-FFF2-40B4-BE49-F238E27FC236}">
                <a16:creationId xmlns:a16="http://schemas.microsoft.com/office/drawing/2014/main" id="{42CBF748-F69A-4BD9-9D33-E7E01548A152}"/>
              </a:ext>
            </a:extLst>
          </p:cNvPr>
          <p:cNvSpPr>
            <a:spLocks noGrp="1"/>
          </p:cNvSpPr>
          <p:nvPr>
            <p:ph idx="1"/>
          </p:nvPr>
        </p:nvSpPr>
        <p:spPr>
          <a:xfrm>
            <a:off x="664920" y="1690689"/>
            <a:ext cx="7850430" cy="3777622"/>
          </a:xfrm>
        </p:spPr>
        <p:txBody>
          <a:bodyPr vert="horz" lIns="91440" tIns="45720" rIns="91440" bIns="45720" rtlCol="0" anchor="t">
            <a:normAutofit/>
          </a:bodyPr>
          <a:lstStyle/>
          <a:p>
            <a:r>
              <a:rPr lang="en-GB" sz="2000">
                <a:solidFill>
                  <a:srgbClr val="000000"/>
                </a:solidFill>
                <a:latin typeface="Sassoon Infant Std"/>
              </a:rPr>
              <a:t>Feedback is intended to develop pupil independence.  </a:t>
            </a:r>
          </a:p>
          <a:p>
            <a:r>
              <a:rPr lang="en-GB" sz="2000">
                <a:solidFill>
                  <a:srgbClr val="000000"/>
                </a:solidFill>
                <a:latin typeface="Sassoon Infant Std"/>
              </a:rPr>
              <a:t>This may be </a:t>
            </a:r>
            <a:r>
              <a:rPr lang="en-GB" sz="2000">
                <a:solidFill>
                  <a:srgbClr val="000000"/>
                </a:solidFill>
                <a:highlight>
                  <a:srgbClr val="FFFF00"/>
                </a:highlight>
                <a:latin typeface="Sassoon Infant Std"/>
              </a:rPr>
              <a:t>verbal or written </a:t>
            </a:r>
            <a:r>
              <a:rPr lang="en-GB" sz="2000">
                <a:solidFill>
                  <a:srgbClr val="000000"/>
                </a:solidFill>
                <a:latin typeface="Sassoon Infant Std"/>
              </a:rPr>
              <a:t>and normally takes place during the lesson. Educational research shows feedback at the point of learning has the most impact on pupils’ work.</a:t>
            </a:r>
          </a:p>
          <a:p>
            <a:r>
              <a:rPr lang="en-GB" sz="2000">
                <a:solidFill>
                  <a:srgbClr val="000000"/>
                </a:solidFill>
                <a:latin typeface="Sassoon Infant Std"/>
              </a:rPr>
              <a:t>Pupils will make edits and correction to work in </a:t>
            </a:r>
            <a:r>
              <a:rPr lang="en-GB" sz="2000" b="1">
                <a:solidFill>
                  <a:srgbClr val="00B050"/>
                </a:solidFill>
                <a:latin typeface="Sassoon Infant Std"/>
              </a:rPr>
              <a:t>green pen</a:t>
            </a:r>
            <a:r>
              <a:rPr lang="en-GB" sz="2000">
                <a:solidFill>
                  <a:srgbClr val="000000"/>
                </a:solidFill>
                <a:latin typeface="Sassoon Infant Std"/>
              </a:rPr>
              <a:t>.</a:t>
            </a:r>
          </a:p>
          <a:p>
            <a:r>
              <a:rPr lang="en-GB" sz="2000">
                <a:latin typeface="Sassoon Infant Std"/>
              </a:rPr>
              <a:t>Teaching Staff give written feedback in </a:t>
            </a:r>
            <a:r>
              <a:rPr lang="en-GB" sz="2000" b="1">
                <a:solidFill>
                  <a:schemeClr val="accent5">
                    <a:lumMod val="60000"/>
                    <a:lumOff val="40000"/>
                  </a:schemeClr>
                </a:solidFill>
                <a:latin typeface="Sassoon Infant Std"/>
              </a:rPr>
              <a:t>purple pen.</a:t>
            </a:r>
          </a:p>
        </p:txBody>
      </p:sp>
      <p:pic>
        <p:nvPicPr>
          <p:cNvPr id="4" name="Picture 6" descr="Text, letter&#10;&#10;Description automatically generated">
            <a:extLst>
              <a:ext uri="{FF2B5EF4-FFF2-40B4-BE49-F238E27FC236}">
                <a16:creationId xmlns:a16="http://schemas.microsoft.com/office/drawing/2014/main" id="{917F1A24-7674-4CB7-A0AA-101F1CE01D8F}"/>
              </a:ext>
            </a:extLst>
          </p:cNvPr>
          <p:cNvPicPr>
            <a:picLocks noChangeAspect="1"/>
          </p:cNvPicPr>
          <p:nvPr/>
        </p:nvPicPr>
        <p:blipFill>
          <a:blip r:embed="rId2"/>
          <a:stretch>
            <a:fillRect/>
          </a:stretch>
        </p:blipFill>
        <p:spPr>
          <a:xfrm>
            <a:off x="968558" y="4293096"/>
            <a:ext cx="3528392" cy="1984881"/>
          </a:xfrm>
          <a:prstGeom prst="rect">
            <a:avLst/>
          </a:prstGeom>
        </p:spPr>
      </p:pic>
      <p:sp>
        <p:nvSpPr>
          <p:cNvPr id="5" name="Star: 5 Points 4">
            <a:extLst>
              <a:ext uri="{FF2B5EF4-FFF2-40B4-BE49-F238E27FC236}">
                <a16:creationId xmlns:a16="http://schemas.microsoft.com/office/drawing/2014/main" id="{8D8306B0-CF25-4960-AAE4-F3ECF3925A07}"/>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79DB9C90-0708-CCB3-3969-2952848242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4297400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C7A36-4595-4F36-AB01-4D5655237A89}"/>
              </a:ext>
            </a:extLst>
          </p:cNvPr>
          <p:cNvSpPr>
            <a:spLocks noGrp="1"/>
          </p:cNvSpPr>
          <p:nvPr>
            <p:ph type="title"/>
          </p:nvPr>
        </p:nvSpPr>
        <p:spPr/>
        <p:txBody>
          <a:bodyPr>
            <a:normAutofit/>
          </a:bodyPr>
          <a:lstStyle/>
          <a:p>
            <a:r>
              <a:rPr lang="en-GB" sz="5400"/>
              <a:t>Assessment</a:t>
            </a:r>
          </a:p>
        </p:txBody>
      </p:sp>
      <p:sp>
        <p:nvSpPr>
          <p:cNvPr id="3" name="Content Placeholder 2">
            <a:extLst>
              <a:ext uri="{FF2B5EF4-FFF2-40B4-BE49-F238E27FC236}">
                <a16:creationId xmlns:a16="http://schemas.microsoft.com/office/drawing/2014/main" id="{4318D6A7-083F-4B14-843D-8A16E84DD589}"/>
              </a:ext>
            </a:extLst>
          </p:cNvPr>
          <p:cNvSpPr>
            <a:spLocks noGrp="1"/>
          </p:cNvSpPr>
          <p:nvPr>
            <p:ph idx="1"/>
          </p:nvPr>
        </p:nvSpPr>
        <p:spPr>
          <a:xfrm>
            <a:off x="755576" y="1988840"/>
            <a:ext cx="7759774" cy="4100290"/>
          </a:xfrm>
        </p:spPr>
        <p:txBody>
          <a:bodyPr>
            <a:normAutofit/>
          </a:bodyPr>
          <a:lstStyle/>
          <a:p>
            <a:pPr marL="438785"/>
            <a:r>
              <a:rPr lang="en-GB" sz="2000">
                <a:latin typeface="Sassoon Infant Std" panose="020B0503020103030203" pitchFamily="34" charset="0"/>
                <a:cs typeface="Lucida Sans Unicode"/>
              </a:rPr>
              <a:t>Most assessment will be done every day through talking with the children and looking at their daily work. </a:t>
            </a:r>
            <a:endParaRPr lang="en-GB" sz="2000">
              <a:latin typeface="Sassoon Infant Std" panose="020B0503020103030203" pitchFamily="34" charset="0"/>
            </a:endParaRPr>
          </a:p>
          <a:p>
            <a:pPr marL="438785"/>
            <a:r>
              <a:rPr lang="en-GB" sz="2000">
                <a:latin typeface="Sassoon Infant Std" panose="020B0503020103030203" pitchFamily="34" charset="0"/>
              </a:rPr>
              <a:t>A phonic assessment is completed every 6 weeks.  Once children have completed the Reading Write Inc (</a:t>
            </a:r>
            <a:r>
              <a:rPr lang="en-GB" sz="2000" err="1">
                <a:latin typeface="Sassoon Infant Std" panose="020B0503020103030203" pitchFamily="34" charset="0"/>
              </a:rPr>
              <a:t>RWInc</a:t>
            </a:r>
            <a:r>
              <a:rPr lang="en-GB" sz="2000">
                <a:latin typeface="Sassoon Infant Std" panose="020B0503020103030203" pitchFamily="34" charset="0"/>
              </a:rPr>
              <a:t>) phonics scheme, a benchmarking system is used to assess decoding and comprehension skills.</a:t>
            </a:r>
          </a:p>
          <a:p>
            <a:pPr marL="438785"/>
            <a:r>
              <a:rPr lang="en-GB" sz="2000">
                <a:latin typeface="Sassoon Infant Std" panose="020B0503020103030203" pitchFamily="34" charset="0"/>
                <a:cs typeface="Lucida Sans Unicode"/>
              </a:rPr>
              <a:t>Reading and maths skills are assessed against national curriculum standards using NFER tests 2 times a year. This helps us to assess if there are any gaps in learning and informs our planning. </a:t>
            </a:r>
          </a:p>
          <a:p>
            <a:pPr marL="438785"/>
            <a:r>
              <a:rPr lang="en-GB" sz="2000">
                <a:latin typeface="Sassoon Infant Std" panose="020B0503020103030203" pitchFamily="34" charset="0"/>
                <a:cs typeface="Lucida Sans Unicode"/>
              </a:rPr>
              <a:t>There will be a Year 1 Phonics screening check before the end of the Autumn term. National assessments in Phonics take place in the summer term.</a:t>
            </a:r>
          </a:p>
          <a:p>
            <a:endParaRPr lang="en-GB"/>
          </a:p>
        </p:txBody>
      </p:sp>
      <p:sp>
        <p:nvSpPr>
          <p:cNvPr id="4" name="Star: 5 Points 3">
            <a:extLst>
              <a:ext uri="{FF2B5EF4-FFF2-40B4-BE49-F238E27FC236}">
                <a16:creationId xmlns:a16="http://schemas.microsoft.com/office/drawing/2014/main" id="{7746E4E4-A0A3-407D-BB2F-D2A66480D5B5}"/>
              </a:ext>
            </a:extLst>
          </p:cNvPr>
          <p:cNvSpPr/>
          <p:nvPr/>
        </p:nvSpPr>
        <p:spPr>
          <a:xfrm>
            <a:off x="8300760"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4A7FD5DC-058A-8EEA-FA6A-6EC11B781F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26540829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Expectations</a:t>
            </a:r>
          </a:p>
        </p:txBody>
      </p:sp>
      <p:sp>
        <p:nvSpPr>
          <p:cNvPr id="6" name="TextBox 5"/>
          <p:cNvSpPr txBox="1"/>
          <p:nvPr/>
        </p:nvSpPr>
        <p:spPr>
          <a:xfrm>
            <a:off x="755576" y="1541623"/>
            <a:ext cx="7198800" cy="461665"/>
          </a:xfrm>
          <a:prstGeom prst="rect">
            <a:avLst/>
          </a:prstGeom>
          <a:noFill/>
        </p:spPr>
        <p:txBody>
          <a:bodyPr wrap="square" lIns="91440" tIns="45720" rIns="91440" bIns="45720" rtlCol="0" anchor="t">
            <a:spAutoFit/>
          </a:bodyPr>
          <a:lstStyle/>
          <a:p>
            <a:pPr>
              <a:buClr>
                <a:schemeClr val="accent1"/>
              </a:buClr>
            </a:pPr>
            <a:r>
              <a:rPr lang="en-GB" sz="2400" b="1"/>
              <a:t>We have high expectations of all children   </a:t>
            </a:r>
          </a:p>
        </p:txBody>
      </p:sp>
      <p:sp>
        <p:nvSpPr>
          <p:cNvPr id="7" name="TextBox 6"/>
          <p:cNvSpPr txBox="1"/>
          <p:nvPr/>
        </p:nvSpPr>
        <p:spPr>
          <a:xfrm>
            <a:off x="894601" y="1917901"/>
            <a:ext cx="6232412" cy="2215991"/>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endParaRPr lang="en-GB" sz="2000"/>
          </a:p>
          <a:p>
            <a:pPr marL="285750" indent="-285750">
              <a:buFont typeface="Arial" panose="020B0604020202020204" pitchFamily="34" charset="0"/>
              <a:buChar char="•"/>
            </a:pPr>
            <a:r>
              <a:rPr lang="en-GB" sz="2000">
                <a:latin typeface="Sassoon Infant Std" panose="020B0503020103030203" pitchFamily="34" charset="0"/>
              </a:rPr>
              <a:t>Positive attitude</a:t>
            </a:r>
          </a:p>
          <a:p>
            <a:pPr marL="285750" indent="-285750">
              <a:buFont typeface="Arial" panose="020B0604020202020204" pitchFamily="34" charset="0"/>
              <a:buChar char="•"/>
            </a:pPr>
            <a:r>
              <a:rPr lang="en-GB" sz="2000">
                <a:latin typeface="Sassoon Infant Std" panose="020B0503020103030203" pitchFamily="34" charset="0"/>
              </a:rPr>
              <a:t>'Have-a-go' ethos</a:t>
            </a:r>
            <a:endParaRPr lang="en-GB" sz="2000">
              <a:latin typeface="Sassoon Infant Std" panose="020B0503020103030203" pitchFamily="34" charset="0"/>
              <a:cs typeface="Lucida Sans Unicode"/>
            </a:endParaRPr>
          </a:p>
          <a:p>
            <a:pPr marL="285750" indent="-285750">
              <a:buFont typeface="Arial" panose="020B0604020202020204" pitchFamily="34" charset="0"/>
              <a:buChar char="•"/>
            </a:pPr>
            <a:r>
              <a:rPr lang="en-GB" sz="2000">
                <a:latin typeface="Sassoon Infant Std" panose="020B0503020103030203" pitchFamily="34" charset="0"/>
              </a:rPr>
              <a:t>High expectations of attainment</a:t>
            </a:r>
          </a:p>
          <a:p>
            <a:pPr marL="285750" indent="-285750">
              <a:buFont typeface="Arial" panose="020B0604020202020204" pitchFamily="34" charset="0"/>
              <a:buChar char="•"/>
            </a:pPr>
            <a:r>
              <a:rPr lang="en-GB" sz="2000">
                <a:latin typeface="Sassoon Infant Std" panose="020B0503020103030203" pitchFamily="34" charset="0"/>
              </a:rPr>
              <a:t>Work independently</a:t>
            </a:r>
          </a:p>
          <a:p>
            <a:pPr marL="285750" indent="-285750">
              <a:buFont typeface="Arial" panose="020B0604020202020204" pitchFamily="34" charset="0"/>
              <a:buChar char="•"/>
            </a:pPr>
            <a:r>
              <a:rPr lang="en-GB" sz="2000">
                <a:latin typeface="Sassoon Infant Std" panose="020B0503020103030203" pitchFamily="34" charset="0"/>
              </a:rPr>
              <a:t>Take responsibility for their own learning and behaviour</a:t>
            </a:r>
          </a:p>
          <a:p>
            <a:pPr marL="285750" indent="-285750">
              <a:buFont typeface="Arial" panose="020B0604020202020204" pitchFamily="34" charset="0"/>
              <a:buChar char="•"/>
            </a:pPr>
            <a:endParaRPr lang="en-GB"/>
          </a:p>
        </p:txBody>
      </p:sp>
      <p:sp>
        <p:nvSpPr>
          <p:cNvPr id="8" name="Rectangle 7"/>
          <p:cNvSpPr/>
          <p:nvPr/>
        </p:nvSpPr>
        <p:spPr>
          <a:xfrm>
            <a:off x="894601" y="4843871"/>
            <a:ext cx="7493823" cy="1323439"/>
          </a:xfrm>
          <a:prstGeom prst="rect">
            <a:avLst/>
          </a:prstGeom>
        </p:spPr>
        <p:txBody>
          <a:bodyPr wrap="square" lIns="91440" tIns="45720" rIns="91440" bIns="45720" anchor="t">
            <a:spAutoFit/>
          </a:bodyPr>
          <a:lstStyle/>
          <a:p>
            <a:pPr marL="342900" indent="-342900">
              <a:buFont typeface="Arial"/>
              <a:buChar char="•"/>
            </a:pPr>
            <a:r>
              <a:rPr lang="en-GB" sz="2000">
                <a:latin typeface="Sassoon Infant Std" panose="020B0503020103030203" pitchFamily="34" charset="0"/>
                <a:cs typeface="Lucida Sans Unicode"/>
              </a:rPr>
              <a:t>Follow the therapeutic behaviour approach and are often verbal. However, we do use a House system for rewarding good behaviour and learning and use this as a class reward. We also give out certificates and stickers.</a:t>
            </a:r>
          </a:p>
        </p:txBody>
      </p:sp>
      <p:sp>
        <p:nvSpPr>
          <p:cNvPr id="10" name="TextBox 9"/>
          <p:cNvSpPr txBox="1"/>
          <p:nvPr/>
        </p:nvSpPr>
        <p:spPr>
          <a:xfrm>
            <a:off x="720619" y="4184375"/>
            <a:ext cx="7158452" cy="461665"/>
          </a:xfrm>
          <a:prstGeom prst="rect">
            <a:avLst/>
          </a:prstGeom>
          <a:noFill/>
        </p:spPr>
        <p:txBody>
          <a:bodyPr wrap="square" lIns="91440" tIns="45720" rIns="91440" bIns="45720" rtlCol="0" anchor="t">
            <a:spAutoFit/>
          </a:bodyPr>
          <a:lstStyle/>
          <a:p>
            <a:pPr>
              <a:buClr>
                <a:schemeClr val="accent1"/>
              </a:buClr>
            </a:pPr>
            <a:r>
              <a:rPr lang="en-GB" sz="2400" b="1"/>
              <a:t>Rewards</a:t>
            </a:r>
          </a:p>
        </p:txBody>
      </p:sp>
      <p:sp>
        <p:nvSpPr>
          <p:cNvPr id="11" name="Star: 5 Points 10">
            <a:extLst>
              <a:ext uri="{FF2B5EF4-FFF2-40B4-BE49-F238E27FC236}">
                <a16:creationId xmlns:a16="http://schemas.microsoft.com/office/drawing/2014/main" id="{F71E5845-0DCE-4779-AC72-DA04CB5B7816}"/>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E298BC1D-5202-6A8F-11E7-8ACD8068EB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37060555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FC2A6-92B5-9C3B-087E-4191B0BDA9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BBE7FB-DF61-5955-6DF9-07AF069B27D7}"/>
              </a:ext>
            </a:extLst>
          </p:cNvPr>
          <p:cNvSpPr>
            <a:spLocks noGrp="1"/>
          </p:cNvSpPr>
          <p:nvPr>
            <p:ph type="title"/>
          </p:nvPr>
        </p:nvSpPr>
        <p:spPr/>
        <p:txBody>
          <a:bodyPr>
            <a:normAutofit/>
          </a:bodyPr>
          <a:lstStyle/>
          <a:p>
            <a:r>
              <a:rPr lang="en-GB" sz="5400"/>
              <a:t>Behaviour Expectations</a:t>
            </a:r>
          </a:p>
        </p:txBody>
      </p:sp>
      <p:sp>
        <p:nvSpPr>
          <p:cNvPr id="6" name="TextBox 5">
            <a:extLst>
              <a:ext uri="{FF2B5EF4-FFF2-40B4-BE49-F238E27FC236}">
                <a16:creationId xmlns:a16="http://schemas.microsoft.com/office/drawing/2014/main" id="{57D44669-61D0-F55F-4C0A-4670B4D4BF6B}"/>
              </a:ext>
            </a:extLst>
          </p:cNvPr>
          <p:cNvSpPr txBox="1"/>
          <p:nvPr/>
        </p:nvSpPr>
        <p:spPr>
          <a:xfrm>
            <a:off x="755576" y="1541623"/>
            <a:ext cx="7198800" cy="461665"/>
          </a:xfrm>
          <a:prstGeom prst="rect">
            <a:avLst/>
          </a:prstGeom>
          <a:noFill/>
        </p:spPr>
        <p:txBody>
          <a:bodyPr wrap="square" lIns="91440" tIns="45720" rIns="91440" bIns="45720" rtlCol="0" anchor="t">
            <a:spAutoFit/>
          </a:bodyPr>
          <a:lstStyle/>
          <a:p>
            <a:pPr>
              <a:buClr>
                <a:schemeClr val="accent1"/>
              </a:buClr>
            </a:pPr>
            <a:r>
              <a:rPr lang="en-GB" sz="2400" b="1"/>
              <a:t>We have high expectations of all children   </a:t>
            </a:r>
          </a:p>
        </p:txBody>
      </p:sp>
      <p:sp>
        <p:nvSpPr>
          <p:cNvPr id="7" name="TextBox 6">
            <a:extLst>
              <a:ext uri="{FF2B5EF4-FFF2-40B4-BE49-F238E27FC236}">
                <a16:creationId xmlns:a16="http://schemas.microsoft.com/office/drawing/2014/main" id="{65D3B65E-C9D0-FA84-2929-A9DCF522531A}"/>
              </a:ext>
            </a:extLst>
          </p:cNvPr>
          <p:cNvSpPr txBox="1"/>
          <p:nvPr/>
        </p:nvSpPr>
        <p:spPr>
          <a:xfrm>
            <a:off x="894600" y="1917901"/>
            <a:ext cx="7385303" cy="4093428"/>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000"/>
              <a:t>As mentioned already, we use a therapeutic approach to behaviour which promotes positive behaviour.</a:t>
            </a:r>
          </a:p>
          <a:p>
            <a:pPr marL="285750" indent="-285750">
              <a:buFont typeface="Arial" panose="020B0604020202020204" pitchFamily="34" charset="0"/>
              <a:buChar char="•"/>
            </a:pPr>
            <a:r>
              <a:rPr lang="en-GB" sz="2000"/>
              <a:t>We use a Behaviour steps method to support children when they have made a poor decision with regards to their behaviour. We use educational and protective consequences which supports them in making a better choice moving forward.</a:t>
            </a:r>
          </a:p>
          <a:p>
            <a:pPr marL="285750" indent="-285750">
              <a:buFont typeface="Arial" panose="020B0604020202020204" pitchFamily="34" charset="0"/>
              <a:buChar char="•"/>
            </a:pPr>
            <a:r>
              <a:rPr lang="en-GB" sz="2000"/>
              <a:t>We will notify you where your child has made a poor choice and if necessary, ask you to meet with us to discuss next steps.</a:t>
            </a:r>
          </a:p>
          <a:p>
            <a:pPr marL="285750" indent="-285750">
              <a:buFont typeface="Arial" panose="020B0604020202020204" pitchFamily="34" charset="0"/>
              <a:buChar char="•"/>
            </a:pPr>
            <a:r>
              <a:rPr lang="en-GB" sz="2000"/>
              <a:t>If relevant, we may ask Mrs Clark or Mrs Smithers to join us to best support your child.</a:t>
            </a:r>
          </a:p>
          <a:p>
            <a:pPr marL="285750" indent="-285750">
              <a:buFont typeface="Arial" panose="020B0604020202020204" pitchFamily="34" charset="0"/>
              <a:buChar char="•"/>
            </a:pPr>
            <a:endParaRPr lang="en-GB" sz="2000"/>
          </a:p>
          <a:p>
            <a:pPr algn="ctr"/>
            <a:r>
              <a:rPr lang="en-GB" sz="2000"/>
              <a:t>We politely ask that you support us when we need to use an educational or protective consequence.</a:t>
            </a:r>
          </a:p>
        </p:txBody>
      </p:sp>
      <p:sp>
        <p:nvSpPr>
          <p:cNvPr id="11" name="Star: 5 Points 10">
            <a:extLst>
              <a:ext uri="{FF2B5EF4-FFF2-40B4-BE49-F238E27FC236}">
                <a16:creationId xmlns:a16="http://schemas.microsoft.com/office/drawing/2014/main" id="{0A251E4B-6AA4-EFEB-7605-7329D4008871}"/>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B413C8F8-0386-85E8-1096-223A4DC102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4287244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B8EAC89-A9F5-4554-8E63-F9233465EA4C}"/>
              </a:ext>
            </a:extLst>
          </p:cNvPr>
          <p:cNvPicPr>
            <a:picLocks noChangeAspect="1"/>
          </p:cNvPicPr>
          <p:nvPr/>
        </p:nvPicPr>
        <p:blipFill>
          <a:blip r:embed="rId2"/>
          <a:stretch>
            <a:fillRect/>
          </a:stretch>
        </p:blipFill>
        <p:spPr>
          <a:xfrm>
            <a:off x="2627784" y="430265"/>
            <a:ext cx="4352040" cy="778782"/>
          </a:xfrm>
          <a:prstGeom prst="rect">
            <a:avLst/>
          </a:prstGeom>
        </p:spPr>
      </p:pic>
      <p:sp>
        <p:nvSpPr>
          <p:cNvPr id="3" name="TextBox 2">
            <a:extLst>
              <a:ext uri="{FF2B5EF4-FFF2-40B4-BE49-F238E27FC236}">
                <a16:creationId xmlns:a16="http://schemas.microsoft.com/office/drawing/2014/main" id="{D1432797-CE17-4632-A381-09B0F4DC42F0}"/>
              </a:ext>
            </a:extLst>
          </p:cNvPr>
          <p:cNvSpPr txBox="1"/>
          <p:nvPr/>
        </p:nvSpPr>
        <p:spPr>
          <a:xfrm>
            <a:off x="539552" y="1484784"/>
            <a:ext cx="8229600" cy="5239896"/>
          </a:xfrm>
          <a:prstGeom prst="rect">
            <a:avLst/>
          </a:prstGeom>
          <a:noFill/>
          <a:ln w="38100">
            <a:solidFill>
              <a:schemeClr val="accent1"/>
            </a:solidFill>
          </a:ln>
        </p:spPr>
        <p:txBody>
          <a:bodyPr wrap="square" rtlCol="0">
            <a:spAutoFit/>
          </a:bodyPr>
          <a:lstStyle/>
          <a:p>
            <a:r>
              <a:rPr lang="en-GB" sz="1350"/>
              <a:t>                  </a:t>
            </a:r>
          </a:p>
          <a:p>
            <a:r>
              <a:rPr lang="en-GB" sz="1500">
                <a:solidFill>
                  <a:schemeClr val="tx2"/>
                </a:solidFill>
              </a:rPr>
              <a:t>                  Taught and referred to regularly, across the school from the Summer Term in Reception.</a:t>
            </a:r>
          </a:p>
          <a:p>
            <a:endParaRPr lang="en-GB" sz="1500">
              <a:solidFill>
                <a:schemeClr val="tx2"/>
              </a:solidFill>
            </a:endParaRPr>
          </a:p>
          <a:p>
            <a:r>
              <a:rPr lang="en-GB" sz="1500">
                <a:solidFill>
                  <a:schemeClr val="tx2"/>
                </a:solidFill>
              </a:rPr>
              <a:t>                  Helps children to recognise, name and manage their emotions.</a:t>
            </a:r>
          </a:p>
          <a:p>
            <a:endParaRPr lang="en-GB" sz="1500">
              <a:solidFill>
                <a:schemeClr val="tx2"/>
              </a:solidFill>
            </a:endParaRPr>
          </a:p>
          <a:p>
            <a:r>
              <a:rPr lang="en-GB" sz="1500">
                <a:solidFill>
                  <a:schemeClr val="tx2"/>
                </a:solidFill>
              </a:rPr>
              <a:t>                  Based on 4 colours: </a:t>
            </a:r>
          </a:p>
          <a:p>
            <a:endParaRPr lang="en-GB" sz="1500">
              <a:solidFill>
                <a:schemeClr val="tx2"/>
              </a:solidFill>
            </a:endParaRPr>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r>
              <a:rPr lang="en-GB" sz="1350"/>
              <a:t>                  </a:t>
            </a:r>
            <a:r>
              <a:rPr lang="en-GB" sz="1350">
                <a:solidFill>
                  <a:schemeClr val="tx2"/>
                </a:solidFill>
              </a:rPr>
              <a:t>Children develop their own ‘toolkit’ of strategies to help them to return to </a:t>
            </a:r>
            <a:r>
              <a:rPr lang="en-GB" sz="1350" b="1">
                <a:solidFill>
                  <a:srgbClr val="00B050"/>
                </a:solidFill>
              </a:rPr>
              <a:t>‘green’ </a:t>
            </a:r>
            <a:r>
              <a:rPr lang="en-GB" sz="1350">
                <a:solidFill>
                  <a:schemeClr val="tx2"/>
                </a:solidFill>
              </a:rPr>
              <a:t>where they are calm, happy and focussed.</a:t>
            </a:r>
          </a:p>
        </p:txBody>
      </p:sp>
      <p:pic>
        <p:nvPicPr>
          <p:cNvPr id="4" name="Picture 3">
            <a:extLst>
              <a:ext uri="{FF2B5EF4-FFF2-40B4-BE49-F238E27FC236}">
                <a16:creationId xmlns:a16="http://schemas.microsoft.com/office/drawing/2014/main" id="{0382432E-B51B-45A3-8169-1D9F76C77611}"/>
              </a:ext>
            </a:extLst>
          </p:cNvPr>
          <p:cNvPicPr>
            <a:picLocks noChangeAspect="1"/>
          </p:cNvPicPr>
          <p:nvPr/>
        </p:nvPicPr>
        <p:blipFill>
          <a:blip r:embed="rId3"/>
          <a:stretch>
            <a:fillRect/>
          </a:stretch>
        </p:blipFill>
        <p:spPr>
          <a:xfrm>
            <a:off x="702591" y="2377930"/>
            <a:ext cx="585143" cy="220615"/>
          </a:xfrm>
          <a:prstGeom prst="rect">
            <a:avLst/>
          </a:prstGeom>
        </p:spPr>
      </p:pic>
      <p:pic>
        <p:nvPicPr>
          <p:cNvPr id="5" name="Picture 4">
            <a:extLst>
              <a:ext uri="{FF2B5EF4-FFF2-40B4-BE49-F238E27FC236}">
                <a16:creationId xmlns:a16="http://schemas.microsoft.com/office/drawing/2014/main" id="{7A835407-C376-4D7C-BFBC-762D0E9D1F85}"/>
              </a:ext>
            </a:extLst>
          </p:cNvPr>
          <p:cNvPicPr>
            <a:picLocks noChangeAspect="1"/>
          </p:cNvPicPr>
          <p:nvPr/>
        </p:nvPicPr>
        <p:blipFill>
          <a:blip r:embed="rId3"/>
          <a:stretch>
            <a:fillRect/>
          </a:stretch>
        </p:blipFill>
        <p:spPr>
          <a:xfrm>
            <a:off x="710501" y="1753732"/>
            <a:ext cx="585143" cy="220615"/>
          </a:xfrm>
          <a:prstGeom prst="rect">
            <a:avLst/>
          </a:prstGeom>
        </p:spPr>
      </p:pic>
      <p:pic>
        <p:nvPicPr>
          <p:cNvPr id="6" name="Picture 5">
            <a:extLst>
              <a:ext uri="{FF2B5EF4-FFF2-40B4-BE49-F238E27FC236}">
                <a16:creationId xmlns:a16="http://schemas.microsoft.com/office/drawing/2014/main" id="{3142B257-96F5-4CCA-8E0C-18BB1718323E}"/>
              </a:ext>
            </a:extLst>
          </p:cNvPr>
          <p:cNvPicPr>
            <a:picLocks noChangeAspect="1"/>
          </p:cNvPicPr>
          <p:nvPr/>
        </p:nvPicPr>
        <p:blipFill>
          <a:blip r:embed="rId4"/>
          <a:stretch>
            <a:fillRect/>
          </a:stretch>
        </p:blipFill>
        <p:spPr>
          <a:xfrm>
            <a:off x="3577966" y="2690851"/>
            <a:ext cx="4708872" cy="3024548"/>
          </a:xfrm>
          <a:prstGeom prst="rect">
            <a:avLst/>
          </a:prstGeom>
        </p:spPr>
      </p:pic>
      <p:pic>
        <p:nvPicPr>
          <p:cNvPr id="7" name="Picture 6">
            <a:extLst>
              <a:ext uri="{FF2B5EF4-FFF2-40B4-BE49-F238E27FC236}">
                <a16:creationId xmlns:a16="http://schemas.microsoft.com/office/drawing/2014/main" id="{E6DCF281-8A11-4F8F-86FE-5A238516DAFF}"/>
              </a:ext>
            </a:extLst>
          </p:cNvPr>
          <p:cNvPicPr>
            <a:picLocks noChangeAspect="1"/>
          </p:cNvPicPr>
          <p:nvPr/>
        </p:nvPicPr>
        <p:blipFill>
          <a:blip r:embed="rId5"/>
          <a:stretch>
            <a:fillRect/>
          </a:stretch>
        </p:blipFill>
        <p:spPr>
          <a:xfrm>
            <a:off x="7976596" y="528183"/>
            <a:ext cx="762132" cy="858683"/>
          </a:xfrm>
          <a:prstGeom prst="rect">
            <a:avLst/>
          </a:prstGeom>
        </p:spPr>
      </p:pic>
      <p:pic>
        <p:nvPicPr>
          <p:cNvPr id="8" name="Picture 7">
            <a:extLst>
              <a:ext uri="{FF2B5EF4-FFF2-40B4-BE49-F238E27FC236}">
                <a16:creationId xmlns:a16="http://schemas.microsoft.com/office/drawing/2014/main" id="{BB72B5BF-F858-41FD-B6E8-67D6E771955C}"/>
              </a:ext>
            </a:extLst>
          </p:cNvPr>
          <p:cNvPicPr>
            <a:picLocks noChangeAspect="1"/>
          </p:cNvPicPr>
          <p:nvPr/>
        </p:nvPicPr>
        <p:blipFill>
          <a:blip r:embed="rId3"/>
          <a:stretch>
            <a:fillRect/>
          </a:stretch>
        </p:blipFill>
        <p:spPr>
          <a:xfrm>
            <a:off x="593073" y="6443488"/>
            <a:ext cx="585143" cy="220615"/>
          </a:xfrm>
          <a:prstGeom prst="rect">
            <a:avLst/>
          </a:prstGeom>
        </p:spPr>
      </p:pic>
      <p:pic>
        <p:nvPicPr>
          <p:cNvPr id="9" name="Picture 8">
            <a:extLst>
              <a:ext uri="{FF2B5EF4-FFF2-40B4-BE49-F238E27FC236}">
                <a16:creationId xmlns:a16="http://schemas.microsoft.com/office/drawing/2014/main" id="{BB02E728-0877-4249-9F46-501C3B18F048}"/>
              </a:ext>
            </a:extLst>
          </p:cNvPr>
          <p:cNvPicPr>
            <a:picLocks noChangeAspect="1"/>
          </p:cNvPicPr>
          <p:nvPr/>
        </p:nvPicPr>
        <p:blipFill>
          <a:blip r:embed="rId3"/>
          <a:stretch>
            <a:fillRect/>
          </a:stretch>
        </p:blipFill>
        <p:spPr>
          <a:xfrm>
            <a:off x="702591" y="2874282"/>
            <a:ext cx="585143" cy="220615"/>
          </a:xfrm>
          <a:prstGeom prst="rect">
            <a:avLst/>
          </a:prstGeom>
        </p:spPr>
      </p:pic>
      <p:pic>
        <p:nvPicPr>
          <p:cNvPr id="10" name="Picture 9">
            <a:extLst>
              <a:ext uri="{FF2B5EF4-FFF2-40B4-BE49-F238E27FC236}">
                <a16:creationId xmlns:a16="http://schemas.microsoft.com/office/drawing/2014/main" id="{2A7153A6-9F4A-44B2-AAA8-0A43428404AA}"/>
              </a:ext>
            </a:extLst>
          </p:cNvPr>
          <p:cNvPicPr>
            <a:picLocks noChangeAspect="1"/>
          </p:cNvPicPr>
          <p:nvPr/>
        </p:nvPicPr>
        <p:blipFill>
          <a:blip r:embed="rId6"/>
          <a:stretch>
            <a:fillRect/>
          </a:stretch>
        </p:blipFill>
        <p:spPr>
          <a:xfrm>
            <a:off x="1240760" y="3342301"/>
            <a:ext cx="1433592" cy="1861079"/>
          </a:xfrm>
          <a:prstGeom prst="rect">
            <a:avLst/>
          </a:prstGeom>
        </p:spPr>
      </p:pic>
      <p:pic>
        <p:nvPicPr>
          <p:cNvPr id="11" name="Picture 10">
            <a:extLst>
              <a:ext uri="{FF2B5EF4-FFF2-40B4-BE49-F238E27FC236}">
                <a16:creationId xmlns:a16="http://schemas.microsoft.com/office/drawing/2014/main" id="{02BA98AB-9BA0-4196-8483-60129B8C9C99}"/>
              </a:ext>
            </a:extLst>
          </p:cNvPr>
          <p:cNvPicPr>
            <a:picLocks noChangeAspect="1"/>
          </p:cNvPicPr>
          <p:nvPr/>
        </p:nvPicPr>
        <p:blipFill>
          <a:blip r:embed="rId7"/>
          <a:stretch>
            <a:fillRect/>
          </a:stretch>
        </p:blipFill>
        <p:spPr>
          <a:xfrm>
            <a:off x="511578" y="430265"/>
            <a:ext cx="666638" cy="858683"/>
          </a:xfrm>
          <a:prstGeom prst="rect">
            <a:avLst/>
          </a:prstGeom>
        </p:spPr>
      </p:pic>
      <p:sp>
        <p:nvSpPr>
          <p:cNvPr id="12" name="Star: 5 Points 11">
            <a:extLst>
              <a:ext uri="{FF2B5EF4-FFF2-40B4-BE49-F238E27FC236}">
                <a16:creationId xmlns:a16="http://schemas.microsoft.com/office/drawing/2014/main" id="{534A7267-1E0F-4BDF-8461-487ABCE13C76}"/>
              </a:ext>
            </a:extLst>
          </p:cNvPr>
          <p:cNvSpPr/>
          <p:nvPr/>
        </p:nvSpPr>
        <p:spPr>
          <a:xfrm>
            <a:off x="8265890" y="607058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13" name="Picture 12" descr="A logo for a primary school&#10;&#10;AI-generated content may be incorrect.">
            <a:extLst>
              <a:ext uri="{FF2B5EF4-FFF2-40B4-BE49-F238E27FC236}">
                <a16:creationId xmlns:a16="http://schemas.microsoft.com/office/drawing/2014/main" id="{6C00914E-68CA-A119-4815-39E75FD6E45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6134286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189D2AC-5371-4F9A-B475-D9DA94219D8D}"/>
              </a:ext>
            </a:extLst>
          </p:cNvPr>
          <p:cNvSpPr>
            <a:spLocks noGrp="1"/>
          </p:cNvSpPr>
          <p:nvPr>
            <p:ph type="title"/>
          </p:nvPr>
        </p:nvSpPr>
        <p:spPr/>
        <p:txBody>
          <a:bodyPr>
            <a:normAutofit/>
          </a:bodyPr>
          <a:lstStyle/>
          <a:p>
            <a:r>
              <a:rPr lang="en-GB" sz="5400"/>
              <a:t>Homework</a:t>
            </a:r>
          </a:p>
        </p:txBody>
      </p:sp>
      <p:sp>
        <p:nvSpPr>
          <p:cNvPr id="4" name="Content Placeholder 3">
            <a:extLst>
              <a:ext uri="{FF2B5EF4-FFF2-40B4-BE49-F238E27FC236}">
                <a16:creationId xmlns:a16="http://schemas.microsoft.com/office/drawing/2014/main" id="{FF60E1E7-2205-417F-8CAB-C5CD2B2E9584}"/>
              </a:ext>
            </a:extLst>
          </p:cNvPr>
          <p:cNvSpPr>
            <a:spLocks noGrp="1"/>
          </p:cNvSpPr>
          <p:nvPr>
            <p:ph idx="1"/>
          </p:nvPr>
        </p:nvSpPr>
        <p:spPr>
          <a:xfrm>
            <a:off x="755576" y="1683207"/>
            <a:ext cx="7759774" cy="4968552"/>
          </a:xfrm>
        </p:spPr>
        <p:txBody>
          <a:bodyPr vert="horz" lIns="91440" tIns="45720" rIns="91440" bIns="45720" rtlCol="0" anchor="t">
            <a:normAutofit/>
          </a:bodyPr>
          <a:lstStyle/>
          <a:p>
            <a:r>
              <a:rPr lang="en-GB" sz="2000" dirty="0">
                <a:latin typeface="Sassoon Infant Std"/>
              </a:rPr>
              <a:t>Homework supports, extends and consolidates the learning covered in the classroom while supporting children to develop self- discipline.</a:t>
            </a:r>
          </a:p>
          <a:p>
            <a:r>
              <a:rPr lang="en-GB" sz="2000" dirty="0">
                <a:latin typeface="Sassoon Infant Std"/>
              </a:rPr>
              <a:t>We have based our Homework around learning key concepts in mathematics and English.</a:t>
            </a:r>
          </a:p>
          <a:p>
            <a:r>
              <a:rPr lang="en-GB" sz="2000" dirty="0">
                <a:latin typeface="Sassoon Infant Std"/>
              </a:rPr>
              <a:t>Please support your child and help them to establish a good routine. Please set aside a little time each day to complete the homework as little and often is best.</a:t>
            </a:r>
          </a:p>
          <a:p>
            <a:r>
              <a:rPr lang="en-GB" sz="2000" dirty="0">
                <a:latin typeface="Sassoon Infant Std"/>
              </a:rPr>
              <a:t>Reading is to be done daily. </a:t>
            </a:r>
            <a:r>
              <a:rPr lang="en-GB" sz="2000" dirty="0">
                <a:solidFill>
                  <a:srgbClr val="FF0000"/>
                </a:solidFill>
                <a:latin typeface="Sassoon Infant Std"/>
              </a:rPr>
              <a:t>Books are changed on Fridays. </a:t>
            </a:r>
          </a:p>
          <a:p>
            <a:r>
              <a:rPr lang="en-GB" sz="2000" dirty="0">
                <a:solidFill>
                  <a:srgbClr val="FF0000"/>
                </a:solidFill>
                <a:latin typeface="Sassoon Infant Std"/>
              </a:rPr>
              <a:t>Log-ins for Times Table Rockstar/</a:t>
            </a:r>
            <a:r>
              <a:rPr lang="en-GB" sz="2000" dirty="0" err="1">
                <a:solidFill>
                  <a:srgbClr val="FF0000"/>
                </a:solidFill>
                <a:latin typeface="Sassoon Infant Std"/>
              </a:rPr>
              <a:t>Numbots</a:t>
            </a:r>
            <a:r>
              <a:rPr lang="en-GB" sz="2000" dirty="0">
                <a:solidFill>
                  <a:srgbClr val="FF0000"/>
                </a:solidFill>
                <a:latin typeface="Sassoon Infant Std"/>
              </a:rPr>
              <a:t> will be shared in the next week.</a:t>
            </a:r>
          </a:p>
          <a:p>
            <a:pPr marL="0" indent="0">
              <a:buNone/>
            </a:pPr>
            <a:endParaRPr lang="en-GB" sz="2000"/>
          </a:p>
        </p:txBody>
      </p:sp>
      <p:sp>
        <p:nvSpPr>
          <p:cNvPr id="5" name="Star: 5 Points 4">
            <a:extLst>
              <a:ext uri="{FF2B5EF4-FFF2-40B4-BE49-F238E27FC236}">
                <a16:creationId xmlns:a16="http://schemas.microsoft.com/office/drawing/2014/main" id="{45A6F8B3-C806-4C79-94A0-DC6F9768F75B}"/>
              </a:ext>
            </a:extLst>
          </p:cNvPr>
          <p:cNvSpPr/>
          <p:nvPr/>
        </p:nvSpPr>
        <p:spPr>
          <a:xfrm>
            <a:off x="8279904" y="6073613"/>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2" name="Picture 1" descr="A logo for a primary school&#10;&#10;AI-generated content may be incorrect.">
            <a:extLst>
              <a:ext uri="{FF2B5EF4-FFF2-40B4-BE49-F238E27FC236}">
                <a16:creationId xmlns:a16="http://schemas.microsoft.com/office/drawing/2014/main" id="{8820C8D0-3A0B-8590-59EB-FEA26BE28E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33593241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descr="meet-the-teacher-year-1-sept-2017.pdf - Adobe Acrobat Reader DC"/>
          <p:cNvPicPr>
            <a:picLocks noChangeAspect="1"/>
          </p:cNvPicPr>
          <p:nvPr/>
        </p:nvPicPr>
        <p:blipFill rotWithShape="1">
          <a:blip r:embed="rId2">
            <a:extLst>
              <a:ext uri="{28A0092B-C50C-407E-A947-70E740481C1C}">
                <a14:useLocalDpi xmlns:a14="http://schemas.microsoft.com/office/drawing/2010/main" val="0"/>
              </a:ext>
            </a:extLst>
          </a:blip>
          <a:srcRect l="11905" t="18579" r="27619"/>
          <a:stretch/>
        </p:blipFill>
        <p:spPr>
          <a:xfrm>
            <a:off x="0" y="0"/>
            <a:ext cx="5529944" cy="4033747"/>
          </a:xfrm>
          <a:prstGeom prst="rect">
            <a:avLst/>
          </a:prstGeom>
        </p:spPr>
      </p:pic>
      <p:pic>
        <p:nvPicPr>
          <p:cNvPr id="4" name="Picture 3" descr="meet-the-teacher-year-1-sept-2017.pdf - Adobe Acrobat Reader DC"/>
          <p:cNvPicPr>
            <a:picLocks noChangeAspect="1"/>
          </p:cNvPicPr>
          <p:nvPr/>
        </p:nvPicPr>
        <p:blipFill rotWithShape="1">
          <a:blip r:embed="rId3">
            <a:extLst>
              <a:ext uri="{28A0092B-C50C-407E-A947-70E740481C1C}">
                <a14:useLocalDpi xmlns:a14="http://schemas.microsoft.com/office/drawing/2010/main" val="0"/>
              </a:ext>
            </a:extLst>
          </a:blip>
          <a:srcRect l="14524" t="17261" r="28929" b="2759"/>
          <a:stretch/>
        </p:blipFill>
        <p:spPr>
          <a:xfrm>
            <a:off x="3973285" y="3212976"/>
            <a:ext cx="5170715" cy="3645024"/>
          </a:xfrm>
          <a:prstGeom prst="rect">
            <a:avLst/>
          </a:prstGeom>
        </p:spPr>
      </p:pic>
      <p:pic>
        <p:nvPicPr>
          <p:cNvPr id="3074" name="Picture 2" descr="Image result for reading with a child">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51018" y="0"/>
            <a:ext cx="3692982" cy="321297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6E99FB6-2C7C-4BFE-BF22-B9FC8B273F8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3608" y="4531432"/>
            <a:ext cx="2725054" cy="1008112"/>
          </a:xfrm>
          <a:prstGeom prst="rect">
            <a:avLst/>
          </a:prstGeom>
        </p:spPr>
      </p:pic>
      <p:sp>
        <p:nvSpPr>
          <p:cNvPr id="7" name="Rectangle 6">
            <a:extLst>
              <a:ext uri="{FF2B5EF4-FFF2-40B4-BE49-F238E27FC236}">
                <a16:creationId xmlns:a16="http://schemas.microsoft.com/office/drawing/2014/main" id="{24D00160-B4E8-4BD5-B1A9-01B2BEFAC09F}"/>
              </a:ext>
            </a:extLst>
          </p:cNvPr>
          <p:cNvSpPr/>
          <p:nvPr/>
        </p:nvSpPr>
        <p:spPr>
          <a:xfrm>
            <a:off x="952938" y="5518449"/>
            <a:ext cx="2959465" cy="369332"/>
          </a:xfrm>
          <a:prstGeom prst="rect">
            <a:avLst/>
          </a:prstGeom>
        </p:spPr>
        <p:txBody>
          <a:bodyPr wrap="none">
            <a:spAutoFit/>
          </a:bodyPr>
          <a:lstStyle/>
          <a:p>
            <a:r>
              <a:rPr lang="en-GB"/>
              <a:t>ruthmiskin.com/parents/</a:t>
            </a:r>
          </a:p>
        </p:txBody>
      </p:sp>
      <p:sp>
        <p:nvSpPr>
          <p:cNvPr id="8" name="Star: 5 Points 7">
            <a:extLst>
              <a:ext uri="{FF2B5EF4-FFF2-40B4-BE49-F238E27FC236}">
                <a16:creationId xmlns:a16="http://schemas.microsoft.com/office/drawing/2014/main" id="{5886E3E7-EA97-4170-B7CD-DED4335FF916}"/>
              </a:ext>
            </a:extLst>
          </p:cNvPr>
          <p:cNvSpPr/>
          <p:nvPr/>
        </p:nvSpPr>
        <p:spPr>
          <a:xfrm>
            <a:off x="8306680" y="594928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rgbClr val="0000FF"/>
                </a:solidFill>
              </a:rPr>
              <a:t>K</a:t>
            </a:r>
          </a:p>
        </p:txBody>
      </p:sp>
    </p:spTree>
    <p:extLst>
      <p:ext uri="{BB962C8B-B14F-4D97-AF65-F5344CB8AC3E}">
        <p14:creationId xmlns:p14="http://schemas.microsoft.com/office/powerpoint/2010/main" val="9485263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3BA0-25B0-4ACB-826F-F94B7B968C96}"/>
              </a:ext>
            </a:extLst>
          </p:cNvPr>
          <p:cNvSpPr>
            <a:spLocks noGrp="1"/>
          </p:cNvSpPr>
          <p:nvPr>
            <p:ph type="title"/>
          </p:nvPr>
        </p:nvSpPr>
        <p:spPr/>
        <p:txBody>
          <a:bodyPr>
            <a:normAutofit/>
          </a:bodyPr>
          <a:lstStyle/>
          <a:p>
            <a:r>
              <a:rPr lang="en-GB" sz="5400"/>
              <a:t>School Uniform</a:t>
            </a:r>
          </a:p>
        </p:txBody>
      </p:sp>
      <p:sp>
        <p:nvSpPr>
          <p:cNvPr id="3" name="Content Placeholder 2">
            <a:extLst>
              <a:ext uri="{FF2B5EF4-FFF2-40B4-BE49-F238E27FC236}">
                <a16:creationId xmlns:a16="http://schemas.microsoft.com/office/drawing/2014/main" id="{AE57CBD9-AAD9-42FF-B787-006F2DAB168A}"/>
              </a:ext>
            </a:extLst>
          </p:cNvPr>
          <p:cNvSpPr>
            <a:spLocks noGrp="1"/>
          </p:cNvSpPr>
          <p:nvPr>
            <p:ph idx="1"/>
          </p:nvPr>
        </p:nvSpPr>
        <p:spPr>
          <a:xfrm>
            <a:off x="628650" y="1378937"/>
            <a:ext cx="8047806" cy="5500914"/>
          </a:xfrm>
        </p:spPr>
        <p:txBody>
          <a:bodyPr vert="horz" lIns="91440" tIns="45720" rIns="91440" bIns="45720" rtlCol="0" anchor="t">
            <a:normAutofit fontScale="92500" lnSpcReduction="10000"/>
          </a:bodyPr>
          <a:lstStyle/>
          <a:p>
            <a:pPr marL="0" indent="0">
              <a:buNone/>
            </a:pPr>
            <a:r>
              <a:rPr lang="en-GB" sz="1900">
                <a:latin typeface="Sassoon Infant Std" panose="020B0503020103030203" pitchFamily="34" charset="0"/>
                <a:ea typeface="+mn-lt"/>
                <a:cs typeface="+mn-lt"/>
              </a:rPr>
              <a:t>Uniform is an important part of the children’s learning as education equips them for future life. It links to our Behaviour Policy.</a:t>
            </a:r>
            <a:endParaRPr lang="en-US" sz="1900">
              <a:latin typeface="Sassoon Infant Std" panose="020B0503020103030203" pitchFamily="34" charset="0"/>
              <a:ea typeface="+mn-lt"/>
              <a:cs typeface="+mn-lt"/>
            </a:endParaRPr>
          </a:p>
          <a:p>
            <a:pPr marL="0" indent="0">
              <a:buNone/>
            </a:pPr>
            <a:r>
              <a:rPr lang="en-GB" sz="1900">
                <a:latin typeface="Sassoon Infant Std" panose="020B0503020103030203" pitchFamily="34" charset="0"/>
                <a:ea typeface="+mn-lt"/>
                <a:cs typeface="+mn-lt"/>
              </a:rPr>
              <a:t>Please ensure your child comes to school every day in their full school uniform with black shoes and </a:t>
            </a:r>
            <a:r>
              <a:rPr lang="en-GB" sz="1900" u="sng">
                <a:latin typeface="Sassoon Infant Std" panose="020B0503020103030203" pitchFamily="34" charset="0"/>
                <a:ea typeface="+mn-lt"/>
                <a:cs typeface="+mn-lt"/>
              </a:rPr>
              <a:t>not trainers</a:t>
            </a:r>
            <a:r>
              <a:rPr lang="en-GB" sz="1900">
                <a:latin typeface="Sassoon Infant Std" panose="020B0503020103030203" pitchFamily="34" charset="0"/>
                <a:ea typeface="+mn-lt"/>
                <a:cs typeface="+mn-lt"/>
              </a:rPr>
              <a:t>. </a:t>
            </a:r>
            <a:endParaRPr lang="en-US" sz="1900">
              <a:latin typeface="Sassoon Infant Std" panose="020B0503020103030203" pitchFamily="34" charset="0"/>
              <a:ea typeface="+mn-lt"/>
              <a:cs typeface="+mn-lt"/>
            </a:endParaRPr>
          </a:p>
          <a:p>
            <a:r>
              <a:rPr lang="en-GB" sz="1900">
                <a:latin typeface="Sassoon Infant Std" panose="020B0503020103030203" pitchFamily="34" charset="0"/>
                <a:ea typeface="+mn-lt"/>
                <a:cs typeface="+mn-lt"/>
              </a:rPr>
              <a:t>Long hair needs to be tied up with hair ties in the Academy colours (blue or gold). </a:t>
            </a:r>
            <a:endParaRPr lang="en-US" sz="1900">
              <a:latin typeface="Sassoon Infant Std" panose="020B0503020103030203" pitchFamily="34" charset="0"/>
            </a:endParaRPr>
          </a:p>
          <a:p>
            <a:r>
              <a:rPr lang="en-GB" sz="1900">
                <a:latin typeface="Sassoon Infant Std" panose="020B0503020103030203" pitchFamily="34" charset="0"/>
                <a:ea typeface="+mn-lt"/>
                <a:cs typeface="+mn-lt"/>
              </a:rPr>
              <a:t>The only jewellery the children are allowed are watches and stud earrings. Children at not allowed hooped earrings, bracelets or any other jewellery as this can become a health and safety issue. Children are also not to wear nail varnish.</a:t>
            </a:r>
          </a:p>
          <a:p>
            <a:r>
              <a:rPr lang="en-GB" sz="1900">
                <a:latin typeface="Sassoon Infant Std" panose="020B0503020103030203" pitchFamily="34" charset="0"/>
                <a:ea typeface="+mn-lt"/>
                <a:cs typeface="+mn-lt"/>
              </a:rPr>
              <a:t>Children will be allowed to come to school in their PE kits on their PE days; however, please ensure that their kit is in line with the Academy uniform policy of dark blue polo shirts and shorts or tracksuit bottoms with a plain navy sweatshirt / hoodie. Children are not to wear football tops, active wear or coloured tracksuits. </a:t>
            </a:r>
            <a:endParaRPr lang="en-GB">
              <a:latin typeface="Sassoon Infant Std" panose="020B0503020103030203" pitchFamily="34" charset="0"/>
              <a:ea typeface="+mn-lt"/>
              <a:cs typeface="+mn-lt"/>
            </a:endParaRPr>
          </a:p>
          <a:p>
            <a:r>
              <a:rPr lang="en-GB" sz="1900">
                <a:latin typeface="Sassoon Infant Std" panose="020B0503020103030203" pitchFamily="34" charset="0"/>
                <a:ea typeface="+mn-lt"/>
                <a:cs typeface="+mn-lt"/>
              </a:rPr>
              <a:t>Nursey and Reception children need to come in their uniform every day and will get changed for their PE session in school as this is part of their developmental milestones.     </a:t>
            </a:r>
            <a:endParaRPr lang="en-GB">
              <a:latin typeface="Sassoon Infant Std" panose="020B0503020103030203" pitchFamily="34" charset="0"/>
            </a:endParaRPr>
          </a:p>
          <a:p>
            <a:pPr marL="0" indent="0">
              <a:buNone/>
            </a:pPr>
            <a:r>
              <a:rPr lang="en-GB" sz="1900">
                <a:highlight>
                  <a:srgbClr val="FFFF00"/>
                </a:highlight>
                <a:latin typeface="Sassoon Infant Std" panose="020B0503020103030203" pitchFamily="34" charset="0"/>
                <a:ea typeface="+mn-lt"/>
                <a:cs typeface="+mn-lt"/>
              </a:rPr>
              <a:t>Mrs Baines runs a second-hand uniform sale every half term </a:t>
            </a:r>
            <a:r>
              <a:rPr lang="en-GB" sz="1900">
                <a:latin typeface="Sassoon Infant Std" panose="020B0503020103030203" pitchFamily="34" charset="0"/>
                <a:ea typeface="+mn-lt"/>
                <a:cs typeface="+mn-lt"/>
              </a:rPr>
              <a:t>and sells high quality uniform at a very low cost. Please make the most of these opportunities and never worry about coming to ask for uniform sooner if you need it. </a:t>
            </a:r>
          </a:p>
          <a:p>
            <a:pPr marL="0" indent="0">
              <a:buNone/>
            </a:pPr>
            <a:r>
              <a:rPr lang="en-GB" sz="1900">
                <a:latin typeface="Sassoon Infant Std" panose="020B0503020103030203" pitchFamily="34" charset="0"/>
                <a:ea typeface="+mn-lt"/>
                <a:cs typeface="+mn-lt"/>
              </a:rPr>
              <a:t>A full list of the Academy uniform can be found under the parent tab on our website.</a:t>
            </a:r>
            <a:r>
              <a:rPr lang="en-GB">
                <a:latin typeface="Sassoon Infant Std" panose="020B0503020103030203" pitchFamily="34" charset="0"/>
                <a:ea typeface="+mn-lt"/>
                <a:cs typeface="+mn-lt"/>
              </a:rPr>
              <a:t> </a:t>
            </a:r>
            <a:endParaRPr lang="en-GB">
              <a:latin typeface="Sassoon Infant Std" panose="020B0503020103030203" pitchFamily="34" charset="0"/>
            </a:endParaRPr>
          </a:p>
        </p:txBody>
      </p:sp>
      <p:sp>
        <p:nvSpPr>
          <p:cNvPr id="4" name="TextBox 3">
            <a:extLst>
              <a:ext uri="{FF2B5EF4-FFF2-40B4-BE49-F238E27FC236}">
                <a16:creationId xmlns:a16="http://schemas.microsoft.com/office/drawing/2014/main" id="{ECB342EC-D34A-5EF5-23A3-F5589341E0F6}"/>
              </a:ext>
            </a:extLst>
          </p:cNvPr>
          <p:cNvSpPr txBox="1"/>
          <p:nvPr/>
        </p:nvSpPr>
        <p:spPr>
          <a:xfrm>
            <a:off x="3200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solidFill>
                <a:srgbClr val="404040"/>
              </a:solidFill>
            </a:endParaRPr>
          </a:p>
        </p:txBody>
      </p:sp>
      <p:sp>
        <p:nvSpPr>
          <p:cNvPr id="5" name="Star: 5 Points 4">
            <a:extLst>
              <a:ext uri="{FF2B5EF4-FFF2-40B4-BE49-F238E27FC236}">
                <a16:creationId xmlns:a16="http://schemas.microsoft.com/office/drawing/2014/main" id="{39439600-B51D-4757-8F2E-C0E61C2DD1D0}"/>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65986277-CA13-A9FE-D974-BC18BEDC30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26981126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General Information</a:t>
            </a:r>
          </a:p>
        </p:txBody>
      </p:sp>
      <p:sp>
        <p:nvSpPr>
          <p:cNvPr id="3" name="Content Placeholder 2"/>
          <p:cNvSpPr>
            <a:spLocks noGrp="1"/>
          </p:cNvSpPr>
          <p:nvPr>
            <p:ph idx="1"/>
          </p:nvPr>
        </p:nvSpPr>
        <p:spPr>
          <a:xfrm>
            <a:off x="628650" y="1484784"/>
            <a:ext cx="7651254" cy="5112568"/>
          </a:xfrm>
        </p:spPr>
        <p:txBody>
          <a:bodyPr vert="horz" lIns="54864" tIns="91440" rIns="91440" bIns="45720" rtlCol="0" anchor="t">
            <a:normAutofit fontScale="92500"/>
          </a:bodyPr>
          <a:lstStyle/>
          <a:p>
            <a:pPr marL="438785"/>
            <a:r>
              <a:rPr lang="en-GB" sz="2800" b="1">
                <a:latin typeface="Sassoon Infant Std" panose="020B0503020103030203" pitchFamily="34" charset="0"/>
                <a:cs typeface="Lucida Sans Unicode"/>
              </a:rPr>
              <a:t>Uniform</a:t>
            </a:r>
            <a:r>
              <a:rPr lang="en-GB" sz="2800">
                <a:latin typeface="Sassoon Infant Std" panose="020B0503020103030203" pitchFamily="34" charset="0"/>
                <a:cs typeface="Lucida Sans Unicode"/>
              </a:rPr>
              <a:t>- please make sure this is labelled!</a:t>
            </a:r>
          </a:p>
          <a:p>
            <a:pPr marL="438785"/>
            <a:r>
              <a:rPr lang="en-GB" sz="2800">
                <a:latin typeface="Sassoon Infant Std" panose="020B0503020103030203" pitchFamily="34" charset="0"/>
                <a:cs typeface="Lucida Sans Unicode"/>
              </a:rPr>
              <a:t>PE kit to include tracksuit and trainers </a:t>
            </a:r>
            <a:r>
              <a:rPr lang="en-GB" sz="2800" b="1">
                <a:latin typeface="Sassoon Infant Std" panose="020B0503020103030203" pitchFamily="34" charset="0"/>
                <a:cs typeface="Lucida Sans Unicode"/>
              </a:rPr>
              <a:t>with VELCRO unless able to tie laces. </a:t>
            </a:r>
            <a:endParaRPr lang="en-GB" sz="2800">
              <a:latin typeface="Sassoon Infant Std" panose="020B0503020103030203" pitchFamily="34" charset="0"/>
              <a:cs typeface="Lucida Sans Unicode" panose="020B0602030504020204" pitchFamily="34" charset="0"/>
            </a:endParaRPr>
          </a:p>
          <a:p>
            <a:pPr marL="438785"/>
            <a:r>
              <a:rPr lang="en-GB" sz="2800" b="1">
                <a:latin typeface="Sassoon Infant Std" panose="020B0503020103030203" pitchFamily="34" charset="0"/>
                <a:cs typeface="Lucida Sans Unicode"/>
              </a:rPr>
              <a:t>Book bags and readers </a:t>
            </a:r>
            <a:r>
              <a:rPr lang="en-GB" sz="2800">
                <a:latin typeface="Sassoon Infant Std" panose="020B0503020103030203" pitchFamily="34" charset="0"/>
                <a:cs typeface="Lucida Sans Unicode"/>
              </a:rPr>
              <a:t>need to be in school every day.</a:t>
            </a:r>
          </a:p>
          <a:p>
            <a:pPr marL="438785"/>
            <a:r>
              <a:rPr lang="en-GB" sz="2800" b="1">
                <a:latin typeface="Sassoon Infant Std" panose="020B0503020103030203" pitchFamily="34" charset="0"/>
                <a:cs typeface="Lucida Sans Unicode"/>
              </a:rPr>
              <a:t>Water bottles </a:t>
            </a:r>
            <a:r>
              <a:rPr lang="en-GB" sz="2800">
                <a:latin typeface="Sassoon Infant Std" panose="020B0503020103030203" pitchFamily="34" charset="0"/>
                <a:cs typeface="Lucida Sans Unicode"/>
              </a:rPr>
              <a:t>every day. Please do not send squash.</a:t>
            </a:r>
          </a:p>
          <a:p>
            <a:pPr marL="438785"/>
            <a:r>
              <a:rPr lang="en-GB" sz="2800" b="1">
                <a:latin typeface="Sassoon Infant Std" panose="020B0503020103030203" pitchFamily="34" charset="0"/>
                <a:cs typeface="Lucida Sans Unicode"/>
              </a:rPr>
              <a:t>Sun hats </a:t>
            </a:r>
            <a:r>
              <a:rPr lang="en-GB" sz="2800">
                <a:latin typeface="Sassoon Infant Std" panose="020B0503020103030203" pitchFamily="34" charset="0"/>
                <a:cs typeface="Lucida Sans Unicode"/>
              </a:rPr>
              <a:t>and sun cream to be put on at home in the summer.</a:t>
            </a:r>
          </a:p>
          <a:p>
            <a:pPr marL="438785"/>
            <a:r>
              <a:rPr lang="en-GB" sz="2600" b="1">
                <a:latin typeface="Sassoon Infant Std" panose="020B0503020103030203" pitchFamily="34" charset="0"/>
                <a:cs typeface="Lucida Sans Unicode"/>
              </a:rPr>
              <a:t>Volunteers </a:t>
            </a:r>
            <a:r>
              <a:rPr lang="en-GB" sz="2600">
                <a:latin typeface="Sassoon Infant Std" panose="020B0503020103030203" pitchFamily="34" charset="0"/>
                <a:cs typeface="Lucida Sans Unicode"/>
              </a:rPr>
              <a:t>- we always welcome volunteers to help with changing reading books and reading with the children. Please speak to the staff in the school office if you are interested so that relevant checks can be completed.</a:t>
            </a:r>
            <a:endParaRPr lang="en-GB" sz="2600">
              <a:cs typeface="Lucida Sans Unicode"/>
            </a:endParaRPr>
          </a:p>
        </p:txBody>
      </p:sp>
      <p:sp>
        <p:nvSpPr>
          <p:cNvPr id="4" name="Star: 5 Points 3">
            <a:extLst>
              <a:ext uri="{FF2B5EF4-FFF2-40B4-BE49-F238E27FC236}">
                <a16:creationId xmlns:a16="http://schemas.microsoft.com/office/drawing/2014/main" id="{9A9AAD1E-024B-4B59-B315-80C8E9EB5C6E}"/>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F0E84DA7-1C89-E7EF-5F0B-8068D6B8D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3114373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Snacks</a:t>
            </a:r>
          </a:p>
        </p:txBody>
      </p:sp>
      <p:sp>
        <p:nvSpPr>
          <p:cNvPr id="3" name="Content Placeholder 2"/>
          <p:cNvSpPr>
            <a:spLocks noGrp="1"/>
          </p:cNvSpPr>
          <p:nvPr>
            <p:ph idx="1"/>
          </p:nvPr>
        </p:nvSpPr>
        <p:spPr>
          <a:xfrm>
            <a:off x="467036" y="1540189"/>
            <a:ext cx="8281427" cy="3777622"/>
          </a:xfrm>
        </p:spPr>
        <p:txBody>
          <a:bodyPr vert="horz" lIns="54864" tIns="91440" rIns="91440" bIns="45720" rtlCol="0" anchor="t">
            <a:normAutofit/>
          </a:bodyPr>
          <a:lstStyle/>
          <a:p>
            <a:pPr marL="438785"/>
            <a:r>
              <a:rPr lang="en-GB" sz="2400">
                <a:latin typeface="Sassoon Infant Std" panose="020B0503020103030203" pitchFamily="34" charset="0"/>
              </a:rPr>
              <a:t>There will be a piece of fresh fruit available each day for your child.</a:t>
            </a:r>
          </a:p>
          <a:p>
            <a:pPr marL="438785"/>
            <a:r>
              <a:rPr lang="en-GB" sz="2400">
                <a:latin typeface="Sassoon Infant Std" panose="020B0503020103030203" pitchFamily="34" charset="0"/>
                <a:cs typeface="Lucida Sans Unicode"/>
              </a:rPr>
              <a:t>You are welcome to provide your own snack for your child, but please make sure it is a </a:t>
            </a:r>
            <a:r>
              <a:rPr lang="en-GB" sz="2400" b="1">
                <a:latin typeface="Sassoon Infant Std" panose="020B0503020103030203" pitchFamily="34" charset="0"/>
                <a:cs typeface="Lucida Sans Unicode"/>
              </a:rPr>
              <a:t>fruit or vegetable </a:t>
            </a:r>
            <a:r>
              <a:rPr lang="en-GB" sz="2400">
                <a:latin typeface="Sassoon Infant Std" panose="020B0503020103030203" pitchFamily="34" charset="0"/>
                <a:cs typeface="Lucida Sans Unicode"/>
              </a:rPr>
              <a:t>snack. </a:t>
            </a:r>
          </a:p>
          <a:p>
            <a:pPr marL="438785"/>
            <a:r>
              <a:rPr lang="en-GB" sz="2400">
                <a:latin typeface="Sassoon Infant Std" panose="020B0503020103030203" pitchFamily="34" charset="0"/>
                <a:cs typeface="Lucida Sans Unicode"/>
              </a:rPr>
              <a:t>The same is expected if you send a packed lunch.</a:t>
            </a:r>
          </a:p>
          <a:p>
            <a:pPr marL="438785"/>
            <a:r>
              <a:rPr lang="en-GB" sz="2400">
                <a:latin typeface="Sassoon Infant Std" panose="020B0503020103030203" pitchFamily="34" charset="0"/>
                <a:cs typeface="Lucida Sans Unicode"/>
              </a:rPr>
              <a:t>We are a </a:t>
            </a:r>
            <a:r>
              <a:rPr lang="en-GB" sz="2400">
                <a:highlight>
                  <a:srgbClr val="FFFF00"/>
                </a:highlight>
                <a:latin typeface="Sassoon Infant Std" panose="020B0503020103030203" pitchFamily="34" charset="0"/>
                <a:cs typeface="Lucida Sans Unicode"/>
              </a:rPr>
              <a:t>no nuts</a:t>
            </a:r>
            <a:r>
              <a:rPr lang="en-GB" sz="2400">
                <a:latin typeface="Sassoon Infant Std" panose="020B0503020103030203" pitchFamily="34" charset="0"/>
                <a:cs typeface="Lucida Sans Unicode"/>
              </a:rPr>
              <a:t> school. This includes Nutella spread.</a:t>
            </a:r>
          </a:p>
          <a:p>
            <a:pPr marL="438785"/>
            <a:endParaRPr lang="en-GB">
              <a:cs typeface="Lucida Sans Unicode"/>
            </a:endParaRPr>
          </a:p>
        </p:txBody>
      </p:sp>
      <p:pic>
        <p:nvPicPr>
          <p:cNvPr id="1026" name="Picture 2" descr="Image result for fruit">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20134" y="4581128"/>
            <a:ext cx="3103732" cy="2042593"/>
          </a:xfrm>
          <a:prstGeom prst="rect">
            <a:avLst/>
          </a:prstGeom>
          <a:noFill/>
          <a:extLst>
            <a:ext uri="{909E8E84-426E-40DD-AFC4-6F175D3DCCD1}">
              <a14:hiddenFill xmlns:a14="http://schemas.microsoft.com/office/drawing/2010/main">
                <a:solidFill>
                  <a:srgbClr val="FFFFFF"/>
                </a:solidFill>
              </a14:hiddenFill>
            </a:ext>
          </a:extLst>
        </p:spPr>
      </p:pic>
      <p:sp>
        <p:nvSpPr>
          <p:cNvPr id="5" name="Star: 5 Points 4">
            <a:extLst>
              <a:ext uri="{FF2B5EF4-FFF2-40B4-BE49-F238E27FC236}">
                <a16:creationId xmlns:a16="http://schemas.microsoft.com/office/drawing/2014/main" id="{22B42E82-017D-4EE6-9F3D-DF79E67E6266}"/>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4" name="Picture 3" descr="A logo for a primary school&#10;&#10;AI-generated content may be incorrect.">
            <a:extLst>
              <a:ext uri="{FF2B5EF4-FFF2-40B4-BE49-F238E27FC236}">
                <a16:creationId xmlns:a16="http://schemas.microsoft.com/office/drawing/2014/main" id="{A59F0FD8-44F3-6C76-FB54-E63B472A68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14267400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D35D9-429E-D946-9545-5153B43DB9F6}"/>
              </a:ext>
            </a:extLst>
          </p:cNvPr>
          <p:cNvSpPr>
            <a:spLocks noGrp="1"/>
          </p:cNvSpPr>
          <p:nvPr>
            <p:ph type="title"/>
          </p:nvPr>
        </p:nvSpPr>
        <p:spPr/>
        <p:txBody>
          <a:bodyPr>
            <a:normAutofit/>
          </a:bodyPr>
          <a:lstStyle/>
          <a:p>
            <a:r>
              <a:rPr lang="en-US" sz="5400"/>
              <a:t>Parking</a:t>
            </a:r>
          </a:p>
        </p:txBody>
      </p:sp>
      <p:pic>
        <p:nvPicPr>
          <p:cNvPr id="4" name="Content Placeholder 3">
            <a:extLst>
              <a:ext uri="{FF2B5EF4-FFF2-40B4-BE49-F238E27FC236}">
                <a16:creationId xmlns:a16="http://schemas.microsoft.com/office/drawing/2014/main" id="{4B948E2F-3A0A-2DEF-013A-38D56B22A6F0}"/>
              </a:ext>
            </a:extLst>
          </p:cNvPr>
          <p:cNvPicPr>
            <a:picLocks noGrp="1" noChangeAspect="1"/>
          </p:cNvPicPr>
          <p:nvPr>
            <p:ph idx="1"/>
          </p:nvPr>
        </p:nvPicPr>
        <p:blipFill>
          <a:blip r:embed="rId2"/>
          <a:stretch>
            <a:fillRect/>
          </a:stretch>
        </p:blipFill>
        <p:spPr>
          <a:xfrm>
            <a:off x="655738" y="5373308"/>
            <a:ext cx="1253308" cy="1281796"/>
          </a:xfrm>
          <a:prstGeom prst="rect">
            <a:avLst/>
          </a:prstGeom>
        </p:spPr>
      </p:pic>
      <p:sp>
        <p:nvSpPr>
          <p:cNvPr id="3" name="TextBox 2"/>
          <p:cNvSpPr txBox="1"/>
          <p:nvPr/>
        </p:nvSpPr>
        <p:spPr>
          <a:xfrm>
            <a:off x="652622" y="1690689"/>
            <a:ext cx="8095842" cy="3693319"/>
          </a:xfrm>
          <a:prstGeom prst="rect">
            <a:avLst/>
          </a:prstGeom>
          <a:noFill/>
        </p:spPr>
        <p:txBody>
          <a:bodyPr wrap="square" rtlCol="0">
            <a:spAutoFit/>
          </a:bodyPr>
          <a:lstStyle/>
          <a:p>
            <a:r>
              <a:rPr lang="en-GB"/>
              <a:t>Regrettably there is no on-site parking for parents who drop off children for an 8:45am start.</a:t>
            </a:r>
          </a:p>
          <a:p>
            <a:endParaRPr lang="en-GB"/>
          </a:p>
          <a:p>
            <a:r>
              <a:rPr lang="en-GB" b="1"/>
              <a:t>The car park is for staff only. </a:t>
            </a:r>
            <a:r>
              <a:rPr lang="en-GB"/>
              <a:t>However, the left-hand gated car park can be used by parents who are dropping / collecting children who attend Breakfast or After School Clubs.</a:t>
            </a:r>
          </a:p>
          <a:p>
            <a:endParaRPr lang="en-GB"/>
          </a:p>
          <a:p>
            <a:r>
              <a:rPr lang="en-GB"/>
              <a:t>As with all schools, parking in local streets is very difficult at peak times.</a:t>
            </a:r>
          </a:p>
          <a:p>
            <a:endParaRPr lang="en-GB"/>
          </a:p>
          <a:p>
            <a:r>
              <a:rPr lang="en-GB"/>
              <a:t>Please respect the double yellow and zigzag line markings and also residents’ driveways along </a:t>
            </a:r>
            <a:r>
              <a:rPr lang="en-GB" err="1"/>
              <a:t>Usk</a:t>
            </a:r>
            <a:r>
              <a:rPr lang="en-GB"/>
              <a:t> Road in order to keep all children safe.</a:t>
            </a:r>
          </a:p>
          <a:p>
            <a:endParaRPr lang="en-GB"/>
          </a:p>
          <a:p>
            <a:r>
              <a:rPr lang="en-GB"/>
              <a:t>Where possible, we encourage families to walk/scoot or cycle to school. </a:t>
            </a:r>
          </a:p>
        </p:txBody>
      </p:sp>
      <p:pic>
        <p:nvPicPr>
          <p:cNvPr id="5" name="Picture 4" descr="A logo for a primary school&#10;&#10;AI-generated content may be incorrect.">
            <a:extLst>
              <a:ext uri="{FF2B5EF4-FFF2-40B4-BE49-F238E27FC236}">
                <a16:creationId xmlns:a16="http://schemas.microsoft.com/office/drawing/2014/main" id="{D6348CE9-2041-5BC1-C3DA-FF3CABCC5D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6" name="Star: 5 Points 3">
            <a:extLst>
              <a:ext uri="{FF2B5EF4-FFF2-40B4-BE49-F238E27FC236}">
                <a16:creationId xmlns:a16="http://schemas.microsoft.com/office/drawing/2014/main" id="{8799DE98-6F2A-4D66-6346-408335B43174}"/>
              </a:ext>
            </a:extLst>
          </p:cNvPr>
          <p:cNvSpPr/>
          <p:nvPr/>
        </p:nvSpPr>
        <p:spPr>
          <a:xfrm>
            <a:off x="8316416" y="6053171"/>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spTree>
    <p:extLst>
      <p:ext uri="{BB962C8B-B14F-4D97-AF65-F5344CB8AC3E}">
        <p14:creationId xmlns:p14="http://schemas.microsoft.com/office/powerpoint/2010/main" val="19685145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FEE7A-8962-4753-88DF-4B63CDFB4568}"/>
              </a:ext>
            </a:extLst>
          </p:cNvPr>
          <p:cNvSpPr>
            <a:spLocks noGrp="1"/>
          </p:cNvSpPr>
          <p:nvPr>
            <p:ph type="title"/>
          </p:nvPr>
        </p:nvSpPr>
        <p:spPr/>
        <p:txBody>
          <a:bodyPr>
            <a:normAutofit/>
          </a:bodyPr>
          <a:lstStyle/>
          <a:p>
            <a:r>
              <a:rPr lang="en-GB" sz="5400"/>
              <a:t>General</a:t>
            </a:r>
          </a:p>
        </p:txBody>
      </p:sp>
      <p:sp>
        <p:nvSpPr>
          <p:cNvPr id="3" name="Content Placeholder 2">
            <a:extLst>
              <a:ext uri="{FF2B5EF4-FFF2-40B4-BE49-F238E27FC236}">
                <a16:creationId xmlns:a16="http://schemas.microsoft.com/office/drawing/2014/main" id="{BA61CE74-32B7-44C6-A05B-A4D9B371E7D4}"/>
              </a:ext>
            </a:extLst>
          </p:cNvPr>
          <p:cNvSpPr>
            <a:spLocks noGrp="1"/>
          </p:cNvSpPr>
          <p:nvPr>
            <p:ph idx="1"/>
          </p:nvPr>
        </p:nvSpPr>
        <p:spPr>
          <a:xfrm>
            <a:off x="628650" y="1690689"/>
            <a:ext cx="7886700" cy="3777622"/>
          </a:xfrm>
        </p:spPr>
        <p:txBody>
          <a:bodyPr>
            <a:normAutofit/>
          </a:bodyPr>
          <a:lstStyle/>
          <a:p>
            <a:pPr marL="438785"/>
            <a:r>
              <a:rPr lang="en-GB" sz="2400">
                <a:latin typeface="Sassoon Infant Std" panose="020B0503020103030203" pitchFamily="34" charset="0"/>
              </a:rPr>
              <a:t>Please pre-order School dinners online. </a:t>
            </a:r>
            <a:r>
              <a:rPr lang="en-GB" sz="2400">
                <a:solidFill>
                  <a:srgbClr val="FF0000"/>
                </a:solidFill>
                <a:latin typeface="Sassoon Infant Std" panose="020B0503020103030203" pitchFamily="34" charset="0"/>
              </a:rPr>
              <a:t>If forgotten, the children will be given tomato pasta.</a:t>
            </a:r>
            <a:endParaRPr lang="en-GB" sz="2400">
              <a:solidFill>
                <a:srgbClr val="FF0000"/>
              </a:solidFill>
              <a:latin typeface="Sassoon Infant Std" panose="020B0503020103030203" pitchFamily="34" charset="0"/>
              <a:cs typeface="Lucida Sans Unicode"/>
            </a:endParaRPr>
          </a:p>
          <a:p>
            <a:pPr marL="438785"/>
            <a:r>
              <a:rPr lang="en-GB" sz="2400">
                <a:latin typeface="Sassoon Infant Std" panose="020B0503020103030203" pitchFamily="34" charset="0"/>
              </a:rPr>
              <a:t>If your child has a sickness bug including vomiting, please keep them off for 48hrs and let the office know.</a:t>
            </a:r>
            <a:endParaRPr lang="en-GB" sz="2400">
              <a:latin typeface="Sassoon Infant Std" panose="020B0503020103030203" pitchFamily="34" charset="0"/>
              <a:cs typeface="Lucida Sans Unicode"/>
            </a:endParaRPr>
          </a:p>
          <a:p>
            <a:pPr marL="438785"/>
            <a:r>
              <a:rPr lang="en-GB" sz="2400">
                <a:latin typeface="Sassoon Infant Std" panose="020B0503020103030203" pitchFamily="34" charset="0"/>
                <a:cs typeface="Lucida Sans Unicode"/>
              </a:rPr>
              <a:t>If someone else is collecting your child, please inform us beforehand in person preferably, or by phone or email so we can release your child to their care safely.</a:t>
            </a:r>
          </a:p>
        </p:txBody>
      </p:sp>
      <p:sp>
        <p:nvSpPr>
          <p:cNvPr id="4" name="Star: 5 Points 3">
            <a:extLst>
              <a:ext uri="{FF2B5EF4-FFF2-40B4-BE49-F238E27FC236}">
                <a16:creationId xmlns:a16="http://schemas.microsoft.com/office/drawing/2014/main" id="{FC62100F-BFFB-4887-B48C-C2FA4A890195}"/>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F332DFB-20E2-02C5-6403-612B0EB5DA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30952213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Questions</a:t>
            </a:r>
          </a:p>
        </p:txBody>
      </p:sp>
      <p:sp>
        <p:nvSpPr>
          <p:cNvPr id="5" name="AutoShape 2" descr="Image result for asking questions clipart">
            <a:hlinkClick r:id="rId2"/>
          </p:cNvPr>
          <p:cNvSpPr>
            <a:spLocks noChangeAspect="1" noChangeArrowheads="1"/>
          </p:cNvSpPr>
          <p:nvPr/>
        </p:nvSpPr>
        <p:spPr bwMode="auto">
          <a:xfrm>
            <a:off x="3367088" y="-1089025"/>
            <a:ext cx="2009775" cy="22764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Image result for asking questions clipart">
            <a:hlinkClick r:id="rId2"/>
          </p:cNvPr>
          <p:cNvSpPr>
            <a:spLocks noChangeAspect="1" noChangeArrowheads="1"/>
          </p:cNvSpPr>
          <p:nvPr/>
        </p:nvSpPr>
        <p:spPr bwMode="auto">
          <a:xfrm>
            <a:off x="3519488" y="-936625"/>
            <a:ext cx="2009775" cy="22764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Image result for asking questions clipart">
            <a:hlinkClick r:id="rId2"/>
          </p:cNvPr>
          <p:cNvSpPr>
            <a:spLocks noChangeAspect="1" noChangeArrowheads="1"/>
          </p:cNvSpPr>
          <p:nvPr/>
        </p:nvSpPr>
        <p:spPr bwMode="auto">
          <a:xfrm>
            <a:off x="3671888" y="-784225"/>
            <a:ext cx="2009775" cy="22764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8" descr="Image result for asking questions clipart">
            <a:hlinkClick r:id="rId3"/>
          </p:cNvPr>
          <p:cNvSpPr>
            <a:spLocks noChangeAspect="1" noChangeArrowheads="1"/>
          </p:cNvSpPr>
          <p:nvPr/>
        </p:nvSpPr>
        <p:spPr bwMode="auto">
          <a:xfrm>
            <a:off x="1104900" y="-2354263"/>
            <a:ext cx="5915025" cy="49053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0" descr="Image result for asking questions clipart">
            <a:hlinkClick r:id="rId3"/>
          </p:cNvPr>
          <p:cNvSpPr>
            <a:spLocks noChangeAspect="1" noChangeArrowheads="1"/>
          </p:cNvSpPr>
          <p:nvPr/>
        </p:nvSpPr>
        <p:spPr bwMode="auto">
          <a:xfrm>
            <a:off x="1257300" y="-2201863"/>
            <a:ext cx="5915025" cy="49053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2" descr="Image result for asking questions clipart">
            <a:hlinkClick r:id="rId3"/>
          </p:cNvPr>
          <p:cNvSpPr>
            <a:spLocks noChangeAspect="1" noChangeArrowheads="1"/>
          </p:cNvSpPr>
          <p:nvPr/>
        </p:nvSpPr>
        <p:spPr bwMode="auto">
          <a:xfrm>
            <a:off x="1409700" y="-2049463"/>
            <a:ext cx="5915025" cy="49053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4" descr="Image result for asking questions clip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208" name="Picture 16" descr="Image result for thank you clipart">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3074" y="2002625"/>
            <a:ext cx="5699256" cy="441692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logo for a primary school&#10;&#10;AI-generated content may be incorrect.">
            <a:extLst>
              <a:ext uri="{FF2B5EF4-FFF2-40B4-BE49-F238E27FC236}">
                <a16:creationId xmlns:a16="http://schemas.microsoft.com/office/drawing/2014/main" id="{488D9AE8-4D25-CBB3-599B-1CD480363D0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30411976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FFFC9452F2774AAC4070D5BB855D96" ma:contentTypeVersion="19" ma:contentTypeDescription="Create a new document." ma:contentTypeScope="" ma:versionID="cb7548fb9c5ac8df93ff62e677fb2d71">
  <xsd:schema xmlns:xsd="http://www.w3.org/2001/XMLSchema" xmlns:xs="http://www.w3.org/2001/XMLSchema" xmlns:p="http://schemas.microsoft.com/office/2006/metadata/properties" xmlns:ns2="6cbaa108-fb34-404c-ac67-b146ec79739e" xmlns:ns3="4c1b70f5-192b-406d-8b2a-809f38bb195d" targetNamespace="http://schemas.microsoft.com/office/2006/metadata/properties" ma:root="true" ma:fieldsID="3de15247e42a88161f800019f1dec972" ns2:_="" ns3:_="">
    <xsd:import namespace="6cbaa108-fb34-404c-ac67-b146ec79739e"/>
    <xsd:import namespace="4c1b70f5-192b-406d-8b2a-809f38bb195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baa108-fb34-404c-ac67-b146ec7973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be96be1-3a22-4fd8-95e0-32c9202ee06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1b70f5-192b-406d-8b2a-809f38bb195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1e833ca-17ac-463e-9abd-f9e1fb12799b}" ma:internalName="TaxCatchAll" ma:showField="CatchAllData" ma:web="4c1b70f5-192b-406d-8b2a-809f38bb19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4c1b70f5-192b-406d-8b2a-809f38bb195d">
      <UserInfo>
        <DisplayName>Sally Fields</DisplayName>
        <AccountId>24</AccountId>
        <AccountType/>
      </UserInfo>
      <UserInfo>
        <DisplayName>Evelyn Swart</DisplayName>
        <AccountId>21</AccountId>
        <AccountType/>
      </UserInfo>
    </SharedWithUsers>
    <TaxCatchAll xmlns="4c1b70f5-192b-406d-8b2a-809f38bb195d" xsi:nil="true"/>
    <lcf76f155ced4ddcb4097134ff3c332f xmlns="6cbaa108-fb34-404c-ac67-b146ec79739e">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6F30CB5-EBA4-489B-8B83-BE5841EAD7A6}">
  <ds:schemaRefs>
    <ds:schemaRef ds:uri="4c1b70f5-192b-406d-8b2a-809f38bb195d"/>
    <ds:schemaRef ds:uri="6cbaa108-fb34-404c-ac67-b146ec79739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CE9F20F1-1968-4481-97CE-B3B2C97967A4}">
  <ds:schemaRefs>
    <ds:schemaRef ds:uri="4c1b70f5-192b-406d-8b2a-809f38bb195d"/>
    <ds:schemaRef ds:uri="6cbaa108-fb34-404c-ac67-b146ec79739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687DEBD-5964-4C8F-A882-5AA107653CF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On-screen Show (4:3)</PresentationFormat>
  <Slides>30</Slides>
  <Notes>0</Notes>
  <HiddenSlides>0</HiddenSlide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Parent Information Meeting Year  </vt:lpstr>
      <vt:lpstr>Welcome</vt:lpstr>
      <vt:lpstr>Housekeeping</vt:lpstr>
      <vt:lpstr>Our Vision </vt:lpstr>
      <vt:lpstr>Churchend Values</vt:lpstr>
      <vt:lpstr>Our Behaviour Values</vt:lpstr>
      <vt:lpstr>Our Learning Values</vt:lpstr>
      <vt:lpstr>Safety and Welfare </vt:lpstr>
      <vt:lpstr>Safety and Welfare </vt:lpstr>
      <vt:lpstr>Policies and Practices</vt:lpstr>
      <vt:lpstr>Communication</vt:lpstr>
      <vt:lpstr>PowerPoint Presentation</vt:lpstr>
      <vt:lpstr>Curriculum - English</vt:lpstr>
      <vt:lpstr>Curriculum - Maths</vt:lpstr>
      <vt:lpstr>Read Write Inc - Phonics</vt:lpstr>
      <vt:lpstr>Science</vt:lpstr>
      <vt:lpstr>Broad and Balanced Curriculum</vt:lpstr>
      <vt:lpstr>Feedback and marking</vt:lpstr>
      <vt:lpstr>Assessment</vt:lpstr>
      <vt:lpstr>Expectations</vt:lpstr>
      <vt:lpstr>Behaviour Expectations</vt:lpstr>
      <vt:lpstr>PowerPoint Presentation</vt:lpstr>
      <vt:lpstr>Homework</vt:lpstr>
      <vt:lpstr>PowerPoint Presentation</vt:lpstr>
      <vt:lpstr>School Uniform</vt:lpstr>
      <vt:lpstr>General Information</vt:lpstr>
      <vt:lpstr>Snacks</vt:lpstr>
      <vt:lpstr>Parking</vt:lpstr>
      <vt:lpstr>General</vt:lpstr>
      <vt:lpstr>Questions</vt:lpstr>
    </vt:vector>
  </TitlesOfParts>
  <Company>Churchend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Churchend School Vision 2016-2019</dc:title>
  <dc:creator>Lucy Pickford</dc:creator>
  <cp:revision>3</cp:revision>
  <cp:lastPrinted>2022-09-12T10:32:45Z</cp:lastPrinted>
  <dcterms:created xsi:type="dcterms:W3CDTF">2016-10-26T13:55:38Z</dcterms:created>
  <dcterms:modified xsi:type="dcterms:W3CDTF">2025-09-08T12:39:38Z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0x010100CDFFFC9452F2774AAC4070D5BB855D96</vt:lpwstr>
  </property>
  <property fmtid="{D5CDD505-2E9C-101B-9397-08002B2CF9AE}" pid="3" name="MediaServiceImageTags">
    <vt:lpwstr/>
  </property>
</Properties>
</file>