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316528-A911-E5E9-A063-60A25B1B8CB1}" v="106" dt="2023-02-20T13:44:49.5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232" autoAdjust="0"/>
    <p:restoredTop sz="94660"/>
  </p:normalViewPr>
  <p:slideViewPr>
    <p:cSldViewPr snapToGrid="0">
      <p:cViewPr varScale="1">
        <p:scale>
          <a:sx n="86" d="100"/>
          <a:sy n="86" d="100"/>
        </p:scale>
        <p:origin x="10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 Greggan" userId="2b131419-0d57-4ec9-ae96-ccd1271172c3" providerId="ADAL" clId="{E3ED79E2-A93B-4142-84DA-B99BA25AAE90}"/>
    <pc:docChg chg="custSel modSld">
      <pc:chgData name="Steph Greggan" userId="2b131419-0d57-4ec9-ae96-ccd1271172c3" providerId="ADAL" clId="{E3ED79E2-A93B-4142-84DA-B99BA25AAE90}" dt="2023-01-05T14:26:16.710" v="195" actId="20577"/>
      <pc:docMkLst>
        <pc:docMk/>
      </pc:docMkLst>
      <pc:sldChg chg="modSp">
        <pc:chgData name="Steph Greggan" userId="2b131419-0d57-4ec9-ae96-ccd1271172c3" providerId="ADAL" clId="{E3ED79E2-A93B-4142-84DA-B99BA25AAE90}" dt="2023-01-05T14:26:16.710" v="195" actId="20577"/>
        <pc:sldMkLst>
          <pc:docMk/>
          <pc:sldMk cId="3138653283" sldId="256"/>
        </pc:sldMkLst>
        <pc:spChg chg="mod">
          <ac:chgData name="Steph Greggan" userId="2b131419-0d57-4ec9-ae96-ccd1271172c3" providerId="ADAL" clId="{E3ED79E2-A93B-4142-84DA-B99BA25AAE90}" dt="2023-01-05T14:24:13.272" v="81" actId="27636"/>
          <ac:spMkLst>
            <pc:docMk/>
            <pc:sldMk cId="3138653283" sldId="256"/>
            <ac:spMk id="5" creationId="{DF3339F4-E0EB-442A-9B35-BEE5DB9ABDA6}"/>
          </ac:spMkLst>
        </pc:spChg>
        <pc:graphicFrameChg chg="mod modGraphic">
          <ac:chgData name="Steph Greggan" userId="2b131419-0d57-4ec9-ae96-ccd1271172c3" providerId="ADAL" clId="{E3ED79E2-A93B-4142-84DA-B99BA25AAE90}" dt="2023-01-05T14:24:14.431" v="83" actId="20577"/>
          <ac:graphicFrameMkLst>
            <pc:docMk/>
            <pc:sldMk cId="3138653283" sldId="256"/>
            <ac:graphicFrameMk id="2" creationId="{00000000-0000-0000-0000-000000000000}"/>
          </ac:graphicFrameMkLst>
        </pc:graphicFrameChg>
        <pc:graphicFrameChg chg="modGraphic">
          <ac:chgData name="Steph Greggan" userId="2b131419-0d57-4ec9-ae96-ccd1271172c3" providerId="ADAL" clId="{E3ED79E2-A93B-4142-84DA-B99BA25AAE90}" dt="2023-01-05T14:26:16.710" v="195" actId="20577"/>
          <ac:graphicFrameMkLst>
            <pc:docMk/>
            <pc:sldMk cId="3138653283" sldId="256"/>
            <ac:graphicFrameMk id="25" creationId="{C751971A-F9EF-4171-96E8-FF0A62EA7782}"/>
          </ac:graphicFrameMkLst>
        </pc:graphicFrameChg>
      </pc:sldChg>
    </pc:docChg>
  </pc:docChgLst>
  <pc:docChgLst>
    <pc:chgData name="Viv Armstrong" userId="S::varmstrong@churchendacademy.com::19529e54-4de9-4c61-9e8b-d2dab6ed8d67" providerId="AD" clId="Web-{3A316528-A911-E5E9-A063-60A25B1B8CB1}"/>
    <pc:docChg chg="modSld">
      <pc:chgData name="Viv Armstrong" userId="S::varmstrong@churchendacademy.com::19529e54-4de9-4c61-9e8b-d2dab6ed8d67" providerId="AD" clId="Web-{3A316528-A911-E5E9-A063-60A25B1B8CB1}" dt="2023-02-20T13:44:46.315" v="103"/>
      <pc:docMkLst>
        <pc:docMk/>
      </pc:docMkLst>
      <pc:sldChg chg="modSp">
        <pc:chgData name="Viv Armstrong" userId="S::varmstrong@churchendacademy.com::19529e54-4de9-4c61-9e8b-d2dab6ed8d67" providerId="AD" clId="Web-{3A316528-A911-E5E9-A063-60A25B1B8CB1}" dt="2023-02-20T13:44:46.315" v="103"/>
        <pc:sldMkLst>
          <pc:docMk/>
          <pc:sldMk cId="3138653283" sldId="256"/>
        </pc:sldMkLst>
        <pc:graphicFrameChg chg="mod modGraphic">
          <ac:chgData name="Viv Armstrong" userId="S::varmstrong@churchendacademy.com::19529e54-4de9-4c61-9e8b-d2dab6ed8d67" providerId="AD" clId="Web-{3A316528-A911-E5E9-A063-60A25B1B8CB1}" dt="2023-02-20T13:44:46.315" v="103"/>
          <ac:graphicFrameMkLst>
            <pc:docMk/>
            <pc:sldMk cId="3138653283" sldId="256"/>
            <ac:graphicFrameMk id="7" creationId="{13D30684-5C08-41EC-ACFE-CB813B01196D}"/>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09852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777276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3EB653-7F90-43BD-967D-B62D0F37D4F5}" type="datetimeFigureOut">
              <a:rPr lang="en-GB" smtClean="0"/>
              <a:t>22/12/2024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561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3EB653-7F90-43BD-967D-B62D0F37D4F5}" type="datetimeFigureOut">
              <a:rPr lang="en-GB" smtClean="0"/>
              <a:t>22/12/2024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811327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3EB653-7F90-43BD-967D-B62D0F37D4F5}" type="datetimeFigureOut">
              <a:rPr lang="en-GB" smtClean="0"/>
              <a:t>22/12/2024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72054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3EB653-7F90-43BD-967D-B62D0F37D4F5}" type="datetimeFigureOut">
              <a:rPr lang="en-GB" smtClean="0"/>
              <a:t>22/12/2024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376177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3EB653-7F90-43BD-967D-B62D0F37D4F5}" type="datetimeFigureOut">
              <a:rPr lang="en-GB" smtClean="0"/>
              <a:t>22/12/2024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949844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22/12/2024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116307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22/12/2024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38688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72916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206204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EB653-7F90-43BD-967D-B62D0F37D4F5}" type="datetimeFigureOut">
              <a:rPr lang="en-GB" smtClean="0"/>
              <a:t>22/12/2024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2BD9A8-EFB4-4A8C-8CA9-6E871ACA33A9}" type="slidenum">
              <a:rPr lang="en-GB" smtClean="0"/>
              <a:t>‹#›</a:t>
            </a:fld>
            <a:endParaRPr lang="en-GB"/>
          </a:p>
        </p:txBody>
      </p:sp>
    </p:spTree>
    <p:extLst>
      <p:ext uri="{BB962C8B-B14F-4D97-AF65-F5344CB8AC3E}">
        <p14:creationId xmlns:p14="http://schemas.microsoft.com/office/powerpoint/2010/main" val="4120651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3339F4-E0EB-442A-9B35-BEE5DB9ABDA6}"/>
              </a:ext>
            </a:extLst>
          </p:cNvPr>
          <p:cNvSpPr txBox="1">
            <a:spLocks/>
          </p:cNvSpPr>
          <p:nvPr/>
        </p:nvSpPr>
        <p:spPr>
          <a:xfrm>
            <a:off x="194553" y="122621"/>
            <a:ext cx="11858017" cy="339599"/>
          </a:xfrm>
          <a:prstGeom prst="rect">
            <a:avLst/>
          </a:prstGeom>
        </p:spPr>
        <p:txBody>
          <a:bodyPr vert="horz" lIns="91440" tIns="45720" rIns="91440" bIns="45720" rtlCol="0" anchor="b">
            <a:normAutofit fontScale="7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b="1" dirty="0"/>
              <a:t>Geography – North America| Year Six | Spring 1</a:t>
            </a:r>
          </a:p>
        </p:txBody>
      </p:sp>
      <p:graphicFrame>
        <p:nvGraphicFramePr>
          <p:cNvPr id="6" name="Table 5">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954343925"/>
              </p:ext>
            </p:extLst>
          </p:nvPr>
        </p:nvGraphicFramePr>
        <p:xfrm>
          <a:off x="92842" y="843424"/>
          <a:ext cx="4226937" cy="3321938"/>
        </p:xfrm>
        <a:graphic>
          <a:graphicData uri="http://schemas.openxmlformats.org/drawingml/2006/table">
            <a:tbl>
              <a:tblPr firstRow="1" bandRow="1">
                <a:tableStyleId>{93296810-A885-4BE3-A3E7-6D5BEEA58F35}</a:tableStyleId>
              </a:tblPr>
              <a:tblGrid>
                <a:gridCol w="4226937">
                  <a:extLst>
                    <a:ext uri="{9D8B030D-6E8A-4147-A177-3AD203B41FA5}">
                      <a16:colId xmlns:a16="http://schemas.microsoft.com/office/drawing/2014/main" val="446296250"/>
                    </a:ext>
                  </a:extLst>
                </a:gridCol>
              </a:tblGrid>
              <a:tr h="312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i="0" kern="1200" dirty="0">
                          <a:solidFill>
                            <a:schemeClr val="lt1"/>
                          </a:solidFill>
                          <a:effectLst/>
                          <a:latin typeface="+mn-lt"/>
                          <a:ea typeface="+mn-ea"/>
                          <a:cs typeface="+mn-cs"/>
                        </a:rPr>
                        <a:t>Locational Knowledge </a:t>
                      </a:r>
                      <a:endParaRPr lang="en-GB" sz="1050" b="1" u="none" strike="noStrike" baseline="0" dirty="0">
                        <a:latin typeface="+mn-lt"/>
                      </a:endParaRPr>
                    </a:p>
                  </a:txBody>
                  <a:tcPr/>
                </a:tc>
                <a:extLst>
                  <a:ext uri="{0D108BD9-81ED-4DB2-BD59-A6C34878D82A}">
                    <a16:rowId xmlns:a16="http://schemas.microsoft.com/office/drawing/2014/main" val="3654212140"/>
                  </a:ext>
                </a:extLst>
              </a:tr>
              <a:tr h="609472">
                <a:tc>
                  <a:txBody>
                    <a:bodyPr/>
                    <a:lstStyle/>
                    <a:p>
                      <a:r>
                        <a:rPr lang="en-GB" sz="1050" dirty="0">
                          <a:solidFill>
                            <a:srgbClr val="000000"/>
                          </a:solidFill>
                          <a:latin typeface="+mn-lt"/>
                        </a:rPr>
                        <a:t>North America is the</a:t>
                      </a:r>
                      <a:r>
                        <a:rPr lang="en-GB" sz="1050" baseline="0" dirty="0">
                          <a:solidFill>
                            <a:srgbClr val="000000"/>
                          </a:solidFill>
                          <a:latin typeface="+mn-lt"/>
                        </a:rPr>
                        <a:t> third largest continent in the world. It is made up of 23 different countries and has a population of approximately 579 million people. </a:t>
                      </a:r>
                      <a:endParaRPr lang="en-GB" sz="1050" dirty="0">
                        <a:solidFill>
                          <a:srgbClr val="000000"/>
                        </a:solidFill>
                        <a:latin typeface="+mn-lt"/>
                      </a:endParaRPr>
                    </a:p>
                  </a:txBody>
                  <a:tcPr/>
                </a:tc>
                <a:extLst>
                  <a:ext uri="{0D108BD9-81ED-4DB2-BD59-A6C34878D82A}">
                    <a16:rowId xmlns:a16="http://schemas.microsoft.com/office/drawing/2014/main" val="3623398926"/>
                  </a:ext>
                </a:extLst>
              </a:tr>
              <a:tr h="437569">
                <a:tc>
                  <a:txBody>
                    <a:bodyPr/>
                    <a:lstStyle/>
                    <a:p>
                      <a:r>
                        <a:rPr lang="en-GB" sz="1050" baseline="0" dirty="0">
                          <a:latin typeface="+mn-lt"/>
                        </a:rPr>
                        <a:t>North America lies for the most part between the Arctic Circle and the Tropic of Cancer. The Tropic of Cancer and the Tropic of Capricorn are lines of latitude. </a:t>
                      </a:r>
                      <a:endParaRPr lang="en-GB" sz="1050" dirty="0">
                        <a:latin typeface="+mn-lt"/>
                      </a:endParaRPr>
                    </a:p>
                  </a:txBody>
                  <a:tcPr/>
                </a:tc>
                <a:extLst>
                  <a:ext uri="{0D108BD9-81ED-4DB2-BD59-A6C34878D82A}">
                    <a16:rowId xmlns:a16="http://schemas.microsoft.com/office/drawing/2014/main" val="3937139634"/>
                  </a:ext>
                </a:extLst>
              </a:tr>
              <a:tr h="609472">
                <a:tc>
                  <a:txBody>
                    <a:bodyPr/>
                    <a:lstStyle/>
                    <a:p>
                      <a:r>
                        <a:rPr lang="en-GB" sz="1050" dirty="0">
                          <a:latin typeface="+mn-lt"/>
                        </a:rPr>
                        <a:t>North America is bounded on the north by the Arctic Ocean, on the east by the North Atlantic Ocean, on the south by the Caribbean Sea, and on the west by the North Pacific Ocean.</a:t>
                      </a:r>
                    </a:p>
                  </a:txBody>
                  <a:tcPr/>
                </a:tc>
                <a:extLst>
                  <a:ext uri="{0D108BD9-81ED-4DB2-BD59-A6C34878D82A}">
                    <a16:rowId xmlns:a16="http://schemas.microsoft.com/office/drawing/2014/main" val="3194753616"/>
                  </a:ext>
                </a:extLst>
              </a:tr>
              <a:tr h="609472">
                <a:tc>
                  <a:txBody>
                    <a:bodyPr/>
                    <a:lstStyle/>
                    <a:p>
                      <a:r>
                        <a:rPr lang="en-GB" sz="1050" dirty="0">
                          <a:latin typeface="+mn-lt"/>
                        </a:rPr>
                        <a:t>The continent includes the enormous island of Greenland in the northeast and the small island countries and territories that dot the Caribbean Sea and western North Atlantic Ocean. </a:t>
                      </a:r>
                    </a:p>
                  </a:txBody>
                  <a:tcPr/>
                </a:tc>
                <a:extLst>
                  <a:ext uri="{0D108BD9-81ED-4DB2-BD59-A6C34878D82A}">
                    <a16:rowId xmlns:a16="http://schemas.microsoft.com/office/drawing/2014/main" val="3052011155"/>
                  </a:ext>
                </a:extLst>
              </a:tr>
              <a:tr h="609472">
                <a:tc>
                  <a:txBody>
                    <a:bodyPr/>
                    <a:lstStyle/>
                    <a:p>
                      <a:r>
                        <a:rPr lang="en-GB" sz="1050" dirty="0">
                          <a:latin typeface="+mn-lt"/>
                        </a:rPr>
                        <a:t>The continent is richly endowed with natural resources, including great mineral wealth, vast forests, immense quantities of fresh water, and some of the world’s most fertile soils.</a:t>
                      </a:r>
                    </a:p>
                  </a:txBody>
                  <a:tcPr/>
                </a:tc>
                <a:extLst>
                  <a:ext uri="{0D108BD9-81ED-4DB2-BD59-A6C34878D82A}">
                    <a16:rowId xmlns:a16="http://schemas.microsoft.com/office/drawing/2014/main" val="1472798332"/>
                  </a:ext>
                </a:extLst>
              </a:tr>
            </a:tbl>
          </a:graphicData>
        </a:graphic>
      </p:graphicFrame>
      <p:graphicFrame>
        <p:nvGraphicFramePr>
          <p:cNvPr id="7" name="Table 6">
            <a:extLst>
              <a:ext uri="{FF2B5EF4-FFF2-40B4-BE49-F238E27FC236}">
                <a16:creationId xmlns:a16="http://schemas.microsoft.com/office/drawing/2014/main" id="{13D30684-5C08-41EC-ACFE-CB813B01196D}"/>
              </a:ext>
            </a:extLst>
          </p:cNvPr>
          <p:cNvGraphicFramePr>
            <a:graphicFrameLocks noGrp="1"/>
          </p:cNvGraphicFramePr>
          <p:nvPr>
            <p:extLst>
              <p:ext uri="{D42A27DB-BD31-4B8C-83A1-F6EECF244321}">
                <p14:modId xmlns:p14="http://schemas.microsoft.com/office/powerpoint/2010/main" val="776999779"/>
              </p:ext>
            </p:extLst>
          </p:nvPr>
        </p:nvGraphicFramePr>
        <p:xfrm>
          <a:off x="8494776" y="481427"/>
          <a:ext cx="3618847" cy="5940989"/>
        </p:xfrm>
        <a:graphic>
          <a:graphicData uri="http://schemas.openxmlformats.org/drawingml/2006/table">
            <a:tbl>
              <a:tblPr firstRow="1" bandRow="1">
                <a:tableStyleId>{00A15C55-8517-42AA-B614-E9B94910E393}</a:tableStyleId>
              </a:tblPr>
              <a:tblGrid>
                <a:gridCol w="1107205">
                  <a:extLst>
                    <a:ext uri="{9D8B030D-6E8A-4147-A177-3AD203B41FA5}">
                      <a16:colId xmlns:a16="http://schemas.microsoft.com/office/drawing/2014/main" val="1840376779"/>
                    </a:ext>
                  </a:extLst>
                </a:gridCol>
                <a:gridCol w="2511642">
                  <a:extLst>
                    <a:ext uri="{9D8B030D-6E8A-4147-A177-3AD203B41FA5}">
                      <a16:colId xmlns:a16="http://schemas.microsoft.com/office/drawing/2014/main" val="3275393133"/>
                    </a:ext>
                  </a:extLst>
                </a:gridCol>
              </a:tblGrid>
              <a:tr h="271709">
                <a:tc gridSpan="2">
                  <a:txBody>
                    <a:bodyPr/>
                    <a:lstStyle/>
                    <a:p>
                      <a:pPr algn="ctr"/>
                      <a:r>
                        <a:rPr lang="en-GB" sz="1000" b="1" i="0" u="none" strike="noStrike" baseline="0" dirty="0">
                          <a:solidFill>
                            <a:schemeClr val="tx1">
                              <a:lumMod val="95000"/>
                              <a:lumOff val="5000"/>
                            </a:schemeClr>
                          </a:solidFill>
                          <a:latin typeface="+mn-lt"/>
                        </a:rPr>
                        <a:t>Vocabulary</a:t>
                      </a:r>
                    </a:p>
                  </a:txBody>
                  <a:tcPr>
                    <a:solidFill>
                      <a:srgbClr val="FFC000"/>
                    </a:solidFill>
                  </a:tcPr>
                </a:tc>
                <a:tc hMerge="1">
                  <a:txBody>
                    <a:bodyPr/>
                    <a:lstStyle/>
                    <a:p>
                      <a:endParaRPr lang="en-GB" dirty="0"/>
                    </a:p>
                  </a:txBody>
                  <a:tcPr/>
                </a:tc>
                <a:extLst>
                  <a:ext uri="{0D108BD9-81ED-4DB2-BD59-A6C34878D82A}">
                    <a16:rowId xmlns:a16="http://schemas.microsoft.com/office/drawing/2014/main" val="751440064"/>
                  </a:ext>
                </a:extLst>
              </a:tr>
              <a:tr h="352853">
                <a:tc>
                  <a:txBody>
                    <a:bodyPr/>
                    <a:lstStyle/>
                    <a:p>
                      <a:r>
                        <a:rPr lang="en-GB" sz="1000" dirty="0">
                          <a:latin typeface="+mn-lt"/>
                        </a:rPr>
                        <a:t>Biome</a:t>
                      </a:r>
                    </a:p>
                  </a:txBody>
                  <a:tcPr/>
                </a:tc>
                <a:tc>
                  <a:txBody>
                    <a:bodyPr/>
                    <a:lstStyle/>
                    <a:p>
                      <a:r>
                        <a:rPr lang="en-GB" sz="1000" dirty="0">
                          <a:solidFill>
                            <a:srgbClr val="000000"/>
                          </a:solidFill>
                          <a:latin typeface="+mn-lt"/>
                        </a:rPr>
                        <a:t>A biome is an area classified according to the species (both plant &amp; animal) that live in that location. </a:t>
                      </a:r>
                    </a:p>
                  </a:txBody>
                  <a:tcPr/>
                </a:tc>
                <a:extLst>
                  <a:ext uri="{0D108BD9-81ED-4DB2-BD59-A6C34878D82A}">
                    <a16:rowId xmlns:a16="http://schemas.microsoft.com/office/drawing/2014/main" val="3991804824"/>
                  </a:ext>
                </a:extLst>
              </a:tr>
              <a:tr h="541878">
                <a:tc>
                  <a:txBody>
                    <a:bodyPr/>
                    <a:lstStyle/>
                    <a:p>
                      <a:r>
                        <a:rPr lang="en-GB" sz="1000" dirty="0">
                          <a:latin typeface="+mn-lt"/>
                        </a:rPr>
                        <a:t>Climate change</a:t>
                      </a:r>
                    </a:p>
                  </a:txBody>
                  <a:tcPr/>
                </a:tc>
                <a:tc>
                  <a:txBody>
                    <a:bodyPr/>
                    <a:lstStyle/>
                    <a:p>
                      <a:r>
                        <a:rPr lang="en-GB" sz="1000" dirty="0">
                          <a:solidFill>
                            <a:srgbClr val="000000"/>
                          </a:solidFill>
                          <a:latin typeface="+mn-lt"/>
                        </a:rPr>
                        <a:t>Climate change refers to long-term shifts in temperatures and weather patterns,</a:t>
                      </a:r>
                      <a:r>
                        <a:rPr lang="en-GB" sz="1000" baseline="0" dirty="0">
                          <a:solidFill>
                            <a:srgbClr val="000000"/>
                          </a:solidFill>
                          <a:latin typeface="+mn-lt"/>
                        </a:rPr>
                        <a:t> largely due to the burning of fossil fuels. </a:t>
                      </a:r>
                      <a:endParaRPr lang="en-GB" sz="1000" dirty="0">
                        <a:solidFill>
                          <a:srgbClr val="000000"/>
                        </a:solidFill>
                        <a:latin typeface="+mn-lt"/>
                      </a:endParaRPr>
                    </a:p>
                  </a:txBody>
                  <a:tcPr/>
                </a:tc>
                <a:extLst>
                  <a:ext uri="{0D108BD9-81ED-4DB2-BD59-A6C34878D82A}">
                    <a16:rowId xmlns:a16="http://schemas.microsoft.com/office/drawing/2014/main" val="621466428"/>
                  </a:ext>
                </a:extLst>
              </a:tr>
              <a:tr h="391356">
                <a:tc>
                  <a:txBody>
                    <a:bodyPr/>
                    <a:lstStyle/>
                    <a:p>
                      <a:r>
                        <a:rPr lang="en-GB" sz="1000" dirty="0">
                          <a:latin typeface="+mn-lt"/>
                        </a:rPr>
                        <a:t>Climate zone</a:t>
                      </a:r>
                    </a:p>
                  </a:txBody>
                  <a:tcPr/>
                </a:tc>
                <a:tc>
                  <a:txBody>
                    <a:bodyPr/>
                    <a:lstStyle/>
                    <a:p>
                      <a:r>
                        <a:rPr lang="en-GB" sz="1000" dirty="0">
                          <a:solidFill>
                            <a:srgbClr val="000000"/>
                          </a:solidFill>
                          <a:latin typeface="+mn-lt"/>
                        </a:rPr>
                        <a:t>Areas with distinct climates, which occur in east-west direction around the Earth.</a:t>
                      </a:r>
                    </a:p>
                  </a:txBody>
                  <a:tcPr/>
                </a:tc>
                <a:extLst>
                  <a:ext uri="{0D108BD9-81ED-4DB2-BD59-A6C34878D82A}">
                    <a16:rowId xmlns:a16="http://schemas.microsoft.com/office/drawing/2014/main" val="1790747440"/>
                  </a:ext>
                </a:extLst>
              </a:tr>
              <a:tr h="541878">
                <a:tc>
                  <a:txBody>
                    <a:bodyPr/>
                    <a:lstStyle/>
                    <a:p>
                      <a:r>
                        <a:rPr lang="en-GB" sz="1000" dirty="0">
                          <a:latin typeface="+mn-lt"/>
                        </a:rPr>
                        <a:t>Deforestation</a:t>
                      </a:r>
                    </a:p>
                  </a:txBody>
                  <a:tcPr/>
                </a:tc>
                <a:tc>
                  <a:txBody>
                    <a:bodyPr/>
                    <a:lstStyle/>
                    <a:p>
                      <a:r>
                        <a:rPr lang="en-GB" sz="1000" dirty="0">
                          <a:solidFill>
                            <a:srgbClr val="000000"/>
                          </a:solidFill>
                          <a:latin typeface="+mn-lt"/>
                        </a:rPr>
                        <a:t>The removal of a forest or stand of trees from land that is then converted to non-forest use.</a:t>
                      </a:r>
                    </a:p>
                  </a:txBody>
                  <a:tcPr/>
                </a:tc>
                <a:extLst>
                  <a:ext uri="{0D108BD9-81ED-4DB2-BD59-A6C34878D82A}">
                    <a16:rowId xmlns:a16="http://schemas.microsoft.com/office/drawing/2014/main" val="871006845"/>
                  </a:ext>
                </a:extLst>
              </a:tr>
              <a:tr h="391356">
                <a:tc>
                  <a:txBody>
                    <a:bodyPr/>
                    <a:lstStyle/>
                    <a:p>
                      <a:r>
                        <a:rPr lang="en-GB" sz="1000" dirty="0">
                          <a:latin typeface="+mn-lt"/>
                        </a:rPr>
                        <a:t>Grassland</a:t>
                      </a:r>
                    </a:p>
                  </a:txBody>
                  <a:tcPr/>
                </a:tc>
                <a:tc>
                  <a:txBody>
                    <a:bodyPr/>
                    <a:lstStyle/>
                    <a:p>
                      <a:r>
                        <a:rPr lang="en-GB" sz="1000" dirty="0">
                          <a:solidFill>
                            <a:srgbClr val="000000"/>
                          </a:solidFill>
                          <a:latin typeface="+mn-lt"/>
                        </a:rPr>
                        <a:t>Areas where the vegetation is dominated by grasses,</a:t>
                      </a:r>
                      <a:r>
                        <a:rPr lang="en-GB" sz="1000" baseline="0" dirty="0">
                          <a:solidFill>
                            <a:srgbClr val="000000"/>
                          </a:solidFill>
                          <a:latin typeface="+mn-lt"/>
                        </a:rPr>
                        <a:t> often used for grazing. </a:t>
                      </a:r>
                      <a:r>
                        <a:rPr lang="en-GB" sz="1000" dirty="0">
                          <a:solidFill>
                            <a:srgbClr val="000000"/>
                          </a:solidFill>
                          <a:latin typeface="+mn-lt"/>
                        </a:rPr>
                        <a:t> </a:t>
                      </a:r>
                    </a:p>
                  </a:txBody>
                  <a:tcPr/>
                </a:tc>
                <a:extLst>
                  <a:ext uri="{0D108BD9-81ED-4DB2-BD59-A6C34878D82A}">
                    <a16:rowId xmlns:a16="http://schemas.microsoft.com/office/drawing/2014/main" val="2916438444"/>
                  </a:ext>
                </a:extLst>
              </a:tr>
              <a:tr h="391356">
                <a:tc>
                  <a:txBody>
                    <a:bodyPr/>
                    <a:lstStyle/>
                    <a:p>
                      <a:r>
                        <a:rPr lang="en-GB" sz="1000" dirty="0">
                          <a:latin typeface="+mn-lt"/>
                        </a:rPr>
                        <a:t>Latitude</a:t>
                      </a:r>
                    </a:p>
                  </a:txBody>
                  <a:tcPr/>
                </a:tc>
                <a:tc>
                  <a:txBody>
                    <a:bodyPr/>
                    <a:lstStyle/>
                    <a:p>
                      <a:r>
                        <a:rPr lang="en-GB" sz="1000" dirty="0"/>
                        <a:t>The angular distance of a place north or south of the earth's equator.</a:t>
                      </a:r>
                      <a:endParaRPr lang="en-GB" sz="1000" dirty="0">
                        <a:solidFill>
                          <a:srgbClr val="000000"/>
                        </a:solidFill>
                        <a:latin typeface="+mn-lt"/>
                      </a:endParaRPr>
                    </a:p>
                  </a:txBody>
                  <a:tcPr/>
                </a:tc>
                <a:extLst>
                  <a:ext uri="{0D108BD9-81ED-4DB2-BD59-A6C34878D82A}">
                    <a16:rowId xmlns:a16="http://schemas.microsoft.com/office/drawing/2014/main" val="1444338544"/>
                  </a:ext>
                </a:extLst>
              </a:tr>
              <a:tr h="391356">
                <a:tc>
                  <a:txBody>
                    <a:bodyPr/>
                    <a:lstStyle/>
                    <a:p>
                      <a:r>
                        <a:rPr lang="en-GB" sz="1000" dirty="0">
                          <a:latin typeface="+mn-lt"/>
                        </a:rPr>
                        <a:t>Longitude</a:t>
                      </a:r>
                    </a:p>
                  </a:txBody>
                  <a:tcPr/>
                </a:tc>
                <a:tc>
                  <a:txBody>
                    <a:bodyPr/>
                    <a:lstStyle/>
                    <a:p>
                      <a:r>
                        <a:rPr lang="en-GB" sz="1000" dirty="0">
                          <a:solidFill>
                            <a:srgbClr val="000000"/>
                          </a:solidFill>
                          <a:latin typeface="+mn-lt"/>
                        </a:rPr>
                        <a:t>The angular distance of a place east or west of the Greenwich meridian.</a:t>
                      </a:r>
                    </a:p>
                  </a:txBody>
                  <a:tcPr/>
                </a:tc>
                <a:extLst>
                  <a:ext uri="{0D108BD9-81ED-4DB2-BD59-A6C34878D82A}">
                    <a16:rowId xmlns:a16="http://schemas.microsoft.com/office/drawing/2014/main" val="1625122298"/>
                  </a:ext>
                </a:extLst>
              </a:tr>
              <a:tr h="391356">
                <a:tc>
                  <a:txBody>
                    <a:bodyPr/>
                    <a:lstStyle/>
                    <a:p>
                      <a:r>
                        <a:rPr lang="en-GB" sz="1000" dirty="0">
                          <a:latin typeface="+mn-lt"/>
                        </a:rPr>
                        <a:t>Savannah</a:t>
                      </a:r>
                    </a:p>
                  </a:txBody>
                  <a:tcPr/>
                </a:tc>
                <a:tc>
                  <a:txBody>
                    <a:bodyPr/>
                    <a:lstStyle/>
                    <a:p>
                      <a:r>
                        <a:rPr lang="en-GB" sz="1000" dirty="0">
                          <a:solidFill>
                            <a:srgbClr val="000000"/>
                          </a:solidFill>
                          <a:latin typeface="+mn-lt"/>
                        </a:rPr>
                        <a:t>A grassy plain in tropical and subtropical regions, with few trees.</a:t>
                      </a:r>
                    </a:p>
                  </a:txBody>
                  <a:tcPr/>
                </a:tc>
                <a:extLst>
                  <a:ext uri="{0D108BD9-81ED-4DB2-BD59-A6C34878D82A}">
                    <a16:rowId xmlns:a16="http://schemas.microsoft.com/office/drawing/2014/main" val="143220123"/>
                  </a:ext>
                </a:extLst>
              </a:tr>
              <a:tr h="492190">
                <a:tc>
                  <a:txBody>
                    <a:bodyPr/>
                    <a:lstStyle/>
                    <a:p>
                      <a:r>
                        <a:rPr lang="en-GB" sz="1000" dirty="0">
                          <a:latin typeface="+mn-lt"/>
                        </a:rPr>
                        <a:t>Taiga</a:t>
                      </a:r>
                    </a:p>
                  </a:txBody>
                  <a:tcPr/>
                </a:tc>
                <a:tc>
                  <a:txBody>
                    <a:bodyPr/>
                    <a:lstStyle/>
                    <a:p>
                      <a:r>
                        <a:rPr lang="en-GB" sz="1000" dirty="0">
                          <a:solidFill>
                            <a:srgbClr val="000000"/>
                          </a:solidFill>
                          <a:latin typeface="+mn-lt"/>
                        </a:rPr>
                        <a:t>A biome characterized by coniferous forests consisting mostly of pines, spruces, and larches. </a:t>
                      </a:r>
                    </a:p>
                  </a:txBody>
                  <a:tcPr/>
                </a:tc>
                <a:extLst>
                  <a:ext uri="{0D108BD9-81ED-4DB2-BD59-A6C34878D82A}">
                    <a16:rowId xmlns:a16="http://schemas.microsoft.com/office/drawing/2014/main" val="126963040"/>
                  </a:ext>
                </a:extLst>
              </a:tr>
              <a:tr h="391356">
                <a:tc>
                  <a:txBody>
                    <a:bodyPr/>
                    <a:lstStyle/>
                    <a:p>
                      <a:r>
                        <a:rPr lang="en-GB" sz="1000" dirty="0">
                          <a:latin typeface="+mn-lt"/>
                        </a:rPr>
                        <a:t>Temperate forest</a:t>
                      </a:r>
                    </a:p>
                  </a:txBody>
                  <a:tcPr/>
                </a:tc>
                <a:tc>
                  <a:txBody>
                    <a:bodyPr/>
                    <a:lstStyle/>
                    <a:p>
                      <a:r>
                        <a:rPr lang="en-GB" sz="1000" dirty="0">
                          <a:solidFill>
                            <a:srgbClr val="000000"/>
                          </a:solidFill>
                          <a:latin typeface="+mn-lt"/>
                        </a:rPr>
                        <a:t>A forest found between the tropical and taiga regions, located in the temperate zone.</a:t>
                      </a:r>
                    </a:p>
                  </a:txBody>
                  <a:tcPr/>
                </a:tc>
                <a:extLst>
                  <a:ext uri="{0D108BD9-81ED-4DB2-BD59-A6C34878D82A}">
                    <a16:rowId xmlns:a16="http://schemas.microsoft.com/office/drawing/2014/main" val="109261863"/>
                  </a:ext>
                </a:extLst>
              </a:tr>
              <a:tr h="391356">
                <a:tc>
                  <a:txBody>
                    <a:bodyPr/>
                    <a:lstStyle/>
                    <a:p>
                      <a:r>
                        <a:rPr lang="en-GB" sz="1000" dirty="0">
                          <a:latin typeface="+mn-lt"/>
                        </a:rPr>
                        <a:t>Tropical rainforest</a:t>
                      </a:r>
                    </a:p>
                  </a:txBody>
                  <a:tcPr/>
                </a:tc>
                <a:tc>
                  <a:txBody>
                    <a:bodyPr/>
                    <a:lstStyle/>
                    <a:p>
                      <a:r>
                        <a:rPr lang="en-GB" sz="1000" dirty="0">
                          <a:solidFill>
                            <a:srgbClr val="000000"/>
                          </a:solidFill>
                          <a:latin typeface="+mn-lt"/>
                        </a:rPr>
                        <a:t>Rainforests that occur in areas of tropical rainforest climate in which there is no dry season</a:t>
                      </a:r>
                    </a:p>
                  </a:txBody>
                  <a:tcPr/>
                </a:tc>
                <a:extLst>
                  <a:ext uri="{0D108BD9-81ED-4DB2-BD59-A6C34878D82A}">
                    <a16:rowId xmlns:a16="http://schemas.microsoft.com/office/drawing/2014/main" val="1700048638"/>
                  </a:ext>
                </a:extLst>
              </a:tr>
              <a:tr h="335073">
                <a:tc>
                  <a:txBody>
                    <a:bodyPr/>
                    <a:lstStyle/>
                    <a:p>
                      <a:r>
                        <a:rPr lang="en-GB" sz="1000" dirty="0">
                          <a:latin typeface="+mn-lt"/>
                        </a:rPr>
                        <a:t>Tundra</a:t>
                      </a:r>
                    </a:p>
                  </a:txBody>
                  <a:tcPr/>
                </a:tc>
                <a:tc>
                  <a:txBody>
                    <a:bodyPr/>
                    <a:lstStyle/>
                    <a:p>
                      <a:r>
                        <a:rPr lang="en-GB" sz="1000" dirty="0">
                          <a:solidFill>
                            <a:srgbClr val="000000"/>
                          </a:solidFill>
                          <a:latin typeface="+mn-lt"/>
                        </a:rPr>
                        <a:t>A vast, flat, treeless Arctic region of Europe, Asia, and North America in which the subsoil is permanently frozen.</a:t>
                      </a:r>
                    </a:p>
                  </a:txBody>
                  <a:tcPr/>
                </a:tc>
                <a:extLst>
                  <a:ext uri="{0D108BD9-81ED-4DB2-BD59-A6C34878D82A}">
                    <a16:rowId xmlns:a16="http://schemas.microsoft.com/office/drawing/2014/main" val="1791835068"/>
                  </a:ext>
                </a:extLst>
              </a:tr>
            </a:tbl>
          </a:graphicData>
        </a:graphic>
      </p:graphicFrame>
      <p:graphicFrame>
        <p:nvGraphicFramePr>
          <p:cNvPr id="25" name="Table 24">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034412533"/>
              </p:ext>
            </p:extLst>
          </p:nvPr>
        </p:nvGraphicFramePr>
        <p:xfrm>
          <a:off x="4476851" y="4759295"/>
          <a:ext cx="3958983" cy="990600"/>
        </p:xfrm>
        <a:graphic>
          <a:graphicData uri="http://schemas.openxmlformats.org/drawingml/2006/table">
            <a:tbl>
              <a:tblPr firstRow="1" bandRow="1">
                <a:tableStyleId>{93296810-A885-4BE3-A3E7-6D5BEEA58F35}</a:tableStyleId>
              </a:tblPr>
              <a:tblGrid>
                <a:gridCol w="3958983">
                  <a:extLst>
                    <a:ext uri="{9D8B030D-6E8A-4147-A177-3AD203B41FA5}">
                      <a16:colId xmlns:a16="http://schemas.microsoft.com/office/drawing/2014/main" val="446296250"/>
                    </a:ext>
                  </a:extLst>
                </a:gridCol>
              </a:tblGrid>
              <a:tr h="27331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u="none" strike="noStrike" baseline="0" dirty="0">
                          <a:latin typeface="+mj-lt"/>
                        </a:rPr>
                        <a:t>Geographical Skills &amp; Field work </a:t>
                      </a:r>
                    </a:p>
                  </a:txBody>
                  <a:tcPr>
                    <a:solidFill>
                      <a:srgbClr val="7030A0"/>
                    </a:solidFill>
                  </a:tcPr>
                </a:tc>
                <a:extLst>
                  <a:ext uri="{0D108BD9-81ED-4DB2-BD59-A6C34878D82A}">
                    <a16:rowId xmlns:a16="http://schemas.microsoft.com/office/drawing/2014/main" val="3654212140"/>
                  </a:ext>
                </a:extLst>
              </a:tr>
              <a:tr h="2546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j-lt"/>
                          <a:ea typeface="+mn-ea"/>
                          <a:cs typeface="+mn-cs"/>
                        </a:rPr>
                        <a:t>Use a range of maps to describe the human and physical geography of North America.</a:t>
                      </a:r>
                    </a:p>
                  </a:txBody>
                  <a:tcPr/>
                </a:tc>
                <a:extLst>
                  <a:ext uri="{0D108BD9-81ED-4DB2-BD59-A6C34878D82A}">
                    <a16:rowId xmlns:a16="http://schemas.microsoft.com/office/drawing/2014/main" val="3937139634"/>
                  </a:ext>
                </a:extLst>
              </a:tr>
              <a:tr h="252275">
                <a:tc>
                  <a:txBody>
                    <a:bodyPr/>
                    <a:lstStyle/>
                    <a:p>
                      <a:r>
                        <a:rPr lang="en-GB" sz="1100" dirty="0">
                          <a:latin typeface="+mj-lt"/>
                        </a:rPr>
                        <a:t>Use 8 point compass to describe the location of an area/landmark.</a:t>
                      </a:r>
                    </a:p>
                  </a:txBody>
                  <a:tcPr/>
                </a:tc>
                <a:extLst>
                  <a:ext uri="{0D108BD9-81ED-4DB2-BD59-A6C34878D82A}">
                    <a16:rowId xmlns:a16="http://schemas.microsoft.com/office/drawing/2014/main" val="2643296822"/>
                  </a:ext>
                </a:extLst>
              </a:tr>
            </a:tbl>
          </a:graphicData>
        </a:graphic>
      </p:graphicFrame>
      <p:graphicFrame>
        <p:nvGraphicFramePr>
          <p:cNvPr id="10" name="Table 9">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3655580188"/>
              </p:ext>
            </p:extLst>
          </p:nvPr>
        </p:nvGraphicFramePr>
        <p:xfrm>
          <a:off x="4476851" y="481426"/>
          <a:ext cx="3958983" cy="4206845"/>
        </p:xfrm>
        <a:graphic>
          <a:graphicData uri="http://schemas.openxmlformats.org/drawingml/2006/table">
            <a:tbl>
              <a:tblPr firstRow="1" bandRow="1">
                <a:tableStyleId>{93296810-A885-4BE3-A3E7-6D5BEEA58F35}</a:tableStyleId>
              </a:tblPr>
              <a:tblGrid>
                <a:gridCol w="3958983">
                  <a:extLst>
                    <a:ext uri="{9D8B030D-6E8A-4147-A177-3AD203B41FA5}">
                      <a16:colId xmlns:a16="http://schemas.microsoft.com/office/drawing/2014/main" val="446296250"/>
                    </a:ext>
                  </a:extLst>
                </a:gridCol>
              </a:tblGrid>
              <a:tr h="306656">
                <a:tc>
                  <a:txBody>
                    <a:bodyPr/>
                    <a:lstStyle/>
                    <a:p>
                      <a:pPr marL="0" marR="0" lvl="0" indent="0" algn="ctr" rtl="0">
                        <a:lnSpc>
                          <a:spcPct val="100000"/>
                        </a:lnSpc>
                        <a:spcBef>
                          <a:spcPts val="0"/>
                        </a:spcBef>
                        <a:spcAft>
                          <a:spcPts val="0"/>
                        </a:spcAft>
                        <a:buClrTx/>
                        <a:buSzTx/>
                        <a:buFontTx/>
                        <a:buNone/>
                      </a:pPr>
                      <a:r>
                        <a:rPr lang="en-GB" sz="1400" u="none" strike="noStrike" baseline="0" dirty="0"/>
                        <a:t>Human &amp; Physical Geography </a:t>
                      </a:r>
                      <a:endParaRPr lang="en-US" dirty="0"/>
                    </a:p>
                  </a:txBody>
                  <a:tcPr>
                    <a:solidFill>
                      <a:schemeClr val="accent1">
                        <a:lumMod val="75000"/>
                      </a:schemeClr>
                    </a:solidFill>
                  </a:tcPr>
                </a:tc>
                <a:extLst>
                  <a:ext uri="{0D108BD9-81ED-4DB2-BD59-A6C34878D82A}">
                    <a16:rowId xmlns:a16="http://schemas.microsoft.com/office/drawing/2014/main" val="3654212140"/>
                  </a:ext>
                </a:extLst>
              </a:tr>
              <a:tr h="597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n-lt"/>
                          <a:ea typeface="+mn-ea"/>
                          <a:cs typeface="+mn-cs"/>
                        </a:rPr>
                        <a:t>North America is home to many well known human geographical features such as the Statue of Liberty, the CN Tower and </a:t>
                      </a:r>
                      <a:r>
                        <a:rPr lang="en-GB" sz="1100" b="0" i="0" u="none" strike="noStrike" kern="1200" baseline="0" dirty="0" err="1">
                          <a:solidFill>
                            <a:schemeClr val="dk1"/>
                          </a:solidFill>
                          <a:latin typeface="+mn-lt"/>
                          <a:ea typeface="+mn-ea"/>
                          <a:cs typeface="+mn-cs"/>
                        </a:rPr>
                        <a:t>Chichen</a:t>
                      </a:r>
                      <a:r>
                        <a:rPr lang="en-GB" sz="1100" b="0" i="0" u="none" strike="noStrike" kern="1200" baseline="0" dirty="0">
                          <a:solidFill>
                            <a:schemeClr val="dk1"/>
                          </a:solidFill>
                          <a:latin typeface="+mn-lt"/>
                          <a:ea typeface="+mn-ea"/>
                          <a:cs typeface="+mn-cs"/>
                        </a:rPr>
                        <a:t> Itza. </a:t>
                      </a:r>
                    </a:p>
                  </a:txBody>
                  <a:tcPr/>
                </a:tc>
                <a:extLst>
                  <a:ext uri="{0D108BD9-81ED-4DB2-BD59-A6C34878D82A}">
                    <a16:rowId xmlns:a16="http://schemas.microsoft.com/office/drawing/2014/main" val="3937139634"/>
                  </a:ext>
                </a:extLst>
              </a:tr>
              <a:tr h="6698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n-lt"/>
                          <a:ea typeface="+mn-ea"/>
                          <a:cs typeface="+mn-cs"/>
                        </a:rPr>
                        <a:t>The Rocky Mountains are </a:t>
                      </a:r>
                      <a:r>
                        <a:rPr lang="en-GB" sz="1100" dirty="0"/>
                        <a:t>North America’s largest chain. The Rockies stretch from the province of British Columbia, Canada, to the U.S. state of New Mexico. </a:t>
                      </a:r>
                      <a:endParaRPr lang="en-GB" sz="11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2599822424"/>
                  </a:ext>
                </a:extLst>
              </a:tr>
              <a:tr h="6698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n-lt"/>
                          <a:ea typeface="+mn-ea"/>
                          <a:cs typeface="+mn-cs"/>
                        </a:rPr>
                        <a:t>The Mississippi River, at 3,730 kilometres (2,320 miles) long, is one of the longest river systems in the world and drains all or parts of 31 U.S. states.</a:t>
                      </a:r>
                    </a:p>
                  </a:txBody>
                  <a:tcPr/>
                </a:tc>
                <a:extLst>
                  <a:ext uri="{0D108BD9-81ED-4DB2-BD59-A6C34878D82A}">
                    <a16:rowId xmlns:a16="http://schemas.microsoft.com/office/drawing/2014/main" val="2497726358"/>
                  </a:ext>
                </a:extLst>
              </a:tr>
              <a:tr h="597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n-lt"/>
                          <a:ea typeface="+mn-ea"/>
                          <a:cs typeface="+mn-cs"/>
                        </a:rPr>
                        <a:t>North America can be divided into five physical regions: the mountainous west, the Great Plains, the Canadian Shield, the varied eastern region, and the Caribbean.</a:t>
                      </a:r>
                    </a:p>
                  </a:txBody>
                  <a:tcPr/>
                </a:tc>
                <a:extLst>
                  <a:ext uri="{0D108BD9-81ED-4DB2-BD59-A6C34878D82A}">
                    <a16:rowId xmlns:a16="http://schemas.microsoft.com/office/drawing/2014/main" val="2590895416"/>
                  </a:ext>
                </a:extLst>
              </a:tr>
              <a:tr h="7666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Within these regions are all the major types of biomes in the world. The biomes of the world are: tropical rainforest, temperate</a:t>
                      </a:r>
                      <a:r>
                        <a:rPr lang="en-GB" sz="1100" baseline="0" dirty="0"/>
                        <a:t> forest, desert, tundra, taiga, grassland, savannah, freshwater, marine and ice. </a:t>
                      </a:r>
                      <a:endParaRPr lang="en-GB" sz="11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4262680312"/>
                  </a:ext>
                </a:extLst>
              </a:tr>
              <a:tr h="597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n-lt"/>
                          <a:ea typeface="+mn-ea"/>
                          <a:cs typeface="+mn-cs"/>
                        </a:rPr>
                        <a:t>The world’s biomes are under threat due to a number of reasons linked to climate change and human behaviour. These include forest fires, rising sea levels and deforestation. </a:t>
                      </a:r>
                    </a:p>
                  </a:txBody>
                  <a:tcPr/>
                </a:tc>
                <a:extLst>
                  <a:ext uri="{0D108BD9-81ED-4DB2-BD59-A6C34878D82A}">
                    <a16:rowId xmlns:a16="http://schemas.microsoft.com/office/drawing/2014/main" val="1059614955"/>
                  </a:ext>
                </a:extLst>
              </a:tr>
            </a:tbl>
          </a:graphicData>
        </a:graphic>
      </p:graphicFrame>
      <p:pic>
        <p:nvPicPr>
          <p:cNvPr id="13" name="Picture 2" descr="Churchend-Schoo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00" y="96274"/>
            <a:ext cx="876246" cy="7243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053182288"/>
              </p:ext>
            </p:extLst>
          </p:nvPr>
        </p:nvGraphicFramePr>
        <p:xfrm>
          <a:off x="92842" y="5512942"/>
          <a:ext cx="4226937" cy="1008290"/>
        </p:xfrm>
        <a:graphic>
          <a:graphicData uri="http://schemas.openxmlformats.org/drawingml/2006/table">
            <a:tbl>
              <a:tblPr firstRow="1" bandRow="1">
                <a:tableStyleId>{21E4AEA4-8DFA-4A89-87EB-49C32662AFE0}</a:tableStyleId>
              </a:tblPr>
              <a:tblGrid>
                <a:gridCol w="4226937">
                  <a:extLst>
                    <a:ext uri="{9D8B030D-6E8A-4147-A177-3AD203B41FA5}">
                      <a16:colId xmlns:a16="http://schemas.microsoft.com/office/drawing/2014/main" val="4242063407"/>
                    </a:ext>
                  </a:extLst>
                </a:gridCol>
              </a:tblGrid>
              <a:tr h="306025">
                <a:tc>
                  <a:txBody>
                    <a:bodyPr/>
                    <a:lstStyle/>
                    <a:p>
                      <a:pPr algn="ctr"/>
                      <a:r>
                        <a:rPr lang="en-GB" sz="1000" dirty="0"/>
                        <a:t>Place Knowledge</a:t>
                      </a:r>
                    </a:p>
                  </a:txBody>
                  <a:tcPr/>
                </a:tc>
                <a:extLst>
                  <a:ext uri="{0D108BD9-81ED-4DB2-BD59-A6C34878D82A}">
                    <a16:rowId xmlns:a16="http://schemas.microsoft.com/office/drawing/2014/main" val="1766483481"/>
                  </a:ext>
                </a:extLst>
              </a:tr>
              <a:tr h="306025">
                <a:tc>
                  <a:txBody>
                    <a:bodyPr/>
                    <a:lstStyle/>
                    <a:p>
                      <a:r>
                        <a:rPr lang="en-GB" sz="1000" dirty="0"/>
                        <a:t>Reading is a town in the English county of Berkshire. It has a population of 174,224. </a:t>
                      </a:r>
                    </a:p>
                  </a:txBody>
                  <a:tcPr/>
                </a:tc>
                <a:extLst>
                  <a:ext uri="{0D108BD9-81ED-4DB2-BD59-A6C34878D82A}">
                    <a16:rowId xmlns:a16="http://schemas.microsoft.com/office/drawing/2014/main" val="650292272"/>
                  </a:ext>
                </a:extLst>
              </a:tr>
              <a:tr h="306025">
                <a:tc>
                  <a:txBody>
                    <a:bodyPr/>
                    <a:lstStyle/>
                    <a:p>
                      <a:r>
                        <a:rPr lang="en-GB" sz="1000" dirty="0"/>
                        <a:t>Havana</a:t>
                      </a:r>
                      <a:r>
                        <a:rPr lang="en-GB" sz="1000" baseline="0" dirty="0"/>
                        <a:t> is the capital city of Cuba. It has a population of 2.13 million people. </a:t>
                      </a:r>
                      <a:endParaRPr lang="en-GB" sz="1000" dirty="0"/>
                    </a:p>
                  </a:txBody>
                  <a:tcPr/>
                </a:tc>
                <a:extLst>
                  <a:ext uri="{0D108BD9-81ED-4DB2-BD59-A6C34878D82A}">
                    <a16:rowId xmlns:a16="http://schemas.microsoft.com/office/drawing/2014/main" val="1143052605"/>
                  </a:ext>
                </a:extLst>
              </a:tr>
            </a:tbl>
          </a:graphicData>
        </a:graphic>
      </p:graphicFrame>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842" y="4259451"/>
            <a:ext cx="1371627" cy="1147492"/>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349" b="7513"/>
          <a:stretch/>
        </p:blipFill>
        <p:spPr>
          <a:xfrm>
            <a:off x="1509010" y="4283163"/>
            <a:ext cx="1861037" cy="1100069"/>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28989" y="4259450"/>
            <a:ext cx="890790" cy="1147494"/>
          </a:xfrm>
          <a:prstGeom prst="rect">
            <a:avLst/>
          </a:prstGeom>
        </p:spPr>
      </p:pic>
    </p:spTree>
    <p:extLst>
      <p:ext uri="{BB962C8B-B14F-4D97-AF65-F5344CB8AC3E}">
        <p14:creationId xmlns:p14="http://schemas.microsoft.com/office/powerpoint/2010/main" val="313865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9" ma:contentTypeDescription="Create a new document." ma:contentTypeScope="" ma:versionID="e1f60dc17ad960951bb51e6edf1f49b4">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1e97f74ff868a5611d02ab8c7c3b7a51"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B21E671-B1BC-49CB-BF9E-5F20582608CA}">
  <ds:schemaRefs>
    <ds:schemaRef ds:uri="http://schemas.microsoft.com/sharepoint/v3/contenttype/forms"/>
  </ds:schemaRefs>
</ds:datastoreItem>
</file>

<file path=customXml/itemProps2.xml><?xml version="1.0" encoding="utf-8"?>
<ds:datastoreItem xmlns:ds="http://schemas.openxmlformats.org/officeDocument/2006/customXml" ds:itemID="{01BE3734-CF05-4189-AE1A-45A2E447DE40}">
  <ds:schemaRefs>
    <ds:schemaRef ds:uri="1895e164-b18a-4ad4-a160-bfec1f1c3c0b"/>
    <ds:schemaRef ds:uri="http://purl.org/dc/terms/"/>
    <ds:schemaRef ds:uri="http://www.w3.org/XML/1998/namespace"/>
    <ds:schemaRef ds:uri="http://purl.org/dc/elements/1.1/"/>
    <ds:schemaRef ds:uri="http://schemas.openxmlformats.org/package/2006/metadata/core-properties"/>
    <ds:schemaRef ds:uri="http://purl.org/dc/dcmitype/"/>
    <ds:schemaRef ds:uri="http://schemas.microsoft.com/office/2006/metadata/properties"/>
    <ds:schemaRef ds:uri="http://schemas.microsoft.com/office/2006/documentManagement/types"/>
    <ds:schemaRef ds:uri="http://schemas.microsoft.com/office/infopath/2007/PartnerControls"/>
    <ds:schemaRef ds:uri="4c1b70f5-192b-406d-8b2a-809f38bb195d"/>
    <ds:schemaRef ds:uri="6cbaa108-fb34-404c-ac67-b146ec79739e"/>
  </ds:schemaRefs>
</ds:datastoreItem>
</file>

<file path=customXml/itemProps3.xml><?xml version="1.0" encoding="utf-8"?>
<ds:datastoreItem xmlns:ds="http://schemas.openxmlformats.org/officeDocument/2006/customXml" ds:itemID="{3B975092-2573-43EC-A079-4437611D4414}"/>
</file>

<file path=docProps/app.xml><?xml version="1.0" encoding="utf-8"?>
<Properties xmlns="http://schemas.openxmlformats.org/officeDocument/2006/extended-properties" xmlns:vt="http://schemas.openxmlformats.org/officeDocument/2006/docPropsVTypes">
  <TotalTime>615</TotalTime>
  <Words>668</Words>
  <Application>Microsoft Office PowerPoint</Application>
  <PresentationFormat>Widescreen</PresentationFormat>
  <Paragraphs>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entrustIT desktopIT Customer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Allen</dc:creator>
  <cp:lastModifiedBy>Olivia Hardy</cp:lastModifiedBy>
  <cp:revision>83</cp:revision>
  <dcterms:created xsi:type="dcterms:W3CDTF">2021-06-27T21:37:30Z</dcterms:created>
  <dcterms:modified xsi:type="dcterms:W3CDTF">2024-12-22T11:46:05Z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