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66"/>
    <a:srgbClr val="332789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222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362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94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95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39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18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67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97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216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286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67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6292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211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4432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9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35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226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9CD646E-B660-423B-A5B4-9BC1848CE477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29901C-DD00-45C4-9E83-A5630EC1F6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19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  <p:sldLayoutId id="2147483799" r:id="rId15"/>
    <p:sldLayoutId id="2147483800" r:id="rId16"/>
    <p:sldLayoutId id="21474838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5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0525" y="278674"/>
            <a:ext cx="10808697" cy="3231289"/>
          </a:xfrm>
        </p:spPr>
        <p:txBody>
          <a:bodyPr>
            <a:normAutofit/>
          </a:bodyPr>
          <a:lstStyle/>
          <a:p>
            <a:r>
              <a:rPr lang="en-GB" sz="5300" dirty="0" smtClean="0">
                <a:ln w="0"/>
                <a:solidFill>
                  <a:schemeClr val="accent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Churchend Primary Academy</a:t>
            </a:r>
            <a:r>
              <a:rPr lang="en-GB" sz="8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en-GB" sz="8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en-GB" dirty="0" smtClean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415" y="1908521"/>
            <a:ext cx="10023566" cy="4109187"/>
          </a:xfrm>
          <a:solidFill>
            <a:schemeClr val="accent3">
              <a:lumMod val="60000"/>
              <a:lumOff val="40000"/>
            </a:schemeClr>
          </a:solidFill>
          <a:ln>
            <a:solidFill>
              <a:srgbClr val="969696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Wonderful Me</a:t>
            </a: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388" y="2505075"/>
            <a:ext cx="3823062" cy="2859042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020" y="2427400"/>
            <a:ext cx="484505" cy="38671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327" y="2402159"/>
            <a:ext cx="484505" cy="38671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388" y="4416266"/>
            <a:ext cx="484505" cy="386715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225" y="3979817"/>
            <a:ext cx="484505" cy="386715"/>
          </a:xfrm>
          <a:prstGeom prst="rect">
            <a:avLst/>
          </a:prstGeom>
        </p:spPr>
      </p:pic>
      <p:pic>
        <p:nvPicPr>
          <p:cNvPr id="15" name="Picture 14" descr="Sun behind the cloud vector clipart image - Free stock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933" y="4609623"/>
            <a:ext cx="1464174" cy="1181100"/>
          </a:xfrm>
          <a:prstGeom prst="rect">
            <a:avLst/>
          </a:prstGeom>
        </p:spPr>
      </p:pic>
      <p:pic>
        <p:nvPicPr>
          <p:cNvPr id="17" name="Picture 16" descr="Three stars by WordDraw on DeviantAr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78" y="4926806"/>
            <a:ext cx="1458295" cy="1494700"/>
          </a:xfrm>
          <a:prstGeom prst="rect">
            <a:avLst/>
          </a:prstGeom>
        </p:spPr>
      </p:pic>
      <p:pic>
        <p:nvPicPr>
          <p:cNvPr id="18" name="Picture 17" descr="Free vector graphic: Star, Cartoon, Character, Isolated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407" y="1276350"/>
            <a:ext cx="1952535" cy="2016966"/>
          </a:xfrm>
          <a:prstGeom prst="rect">
            <a:avLst/>
          </a:prstGeom>
        </p:spPr>
      </p:pic>
      <p:pic>
        <p:nvPicPr>
          <p:cNvPr id="19" name="Picture 18" descr="Franklin Matters: Summer STAR Classes Open for Registration!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618" y="3793970"/>
            <a:ext cx="593850" cy="407777"/>
          </a:xfrm>
          <a:prstGeom prst="rect">
            <a:avLst/>
          </a:prstGeom>
        </p:spPr>
      </p:pic>
      <p:pic>
        <p:nvPicPr>
          <p:cNvPr id="20" name="Picture 19" descr="Blue bubbles | Free SV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2558078"/>
            <a:ext cx="2269939" cy="226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78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85800"/>
            <a:ext cx="7743825" cy="800100"/>
          </a:xfrm>
          <a:ln w="57150">
            <a:solidFill>
              <a:srgbClr val="FF0066"/>
            </a:solidFill>
          </a:ln>
        </p:spPr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Early Years Foundation Stage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53444" y="4193707"/>
            <a:ext cx="10243131" cy="1971675"/>
          </a:xfrm>
          <a:ln w="57150">
            <a:solidFill>
              <a:srgbClr val="002060"/>
            </a:solidFill>
          </a:ln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-85725" y="3009900"/>
            <a:ext cx="12111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Prime Areas          Specific Areas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735D4F-AC64-4C09-A9AC-D32D410CF7A9}"/>
              </a:ext>
            </a:extLst>
          </p:cNvPr>
          <p:cNvSpPr txBox="1">
            <a:spLocks noGrp="1"/>
          </p:cNvSpPr>
          <p:nvPr>
            <p:ph type="body" sz="quarter" idx="13"/>
          </p:nvPr>
        </p:nvSpPr>
        <p:spPr>
          <a:xfrm>
            <a:off x="1579562" y="2036117"/>
            <a:ext cx="8534400" cy="84638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The Early Years Curriculum is split into 7 main areas. 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3 Prime areas and 4 specific areas.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1738" y="4152625"/>
            <a:ext cx="110505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Personal, Emotional and Social Development            Literacy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Communication and Language                                   Mathematics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Physical Development                                                   Expressive Arts and Design</a:t>
            </a:r>
          </a:p>
          <a:p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FF0000"/>
                </a:solidFill>
              </a:rPr>
              <a:t>                                                                                         Understanding the World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      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                                                                                                  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96575" y="4210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11" name="Picture 10" descr="Star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476" y="-44714"/>
            <a:ext cx="1897970" cy="1804011"/>
          </a:xfrm>
          <a:prstGeom prst="rect">
            <a:avLst/>
          </a:prstGeom>
        </p:spPr>
      </p:pic>
      <p:pic>
        <p:nvPicPr>
          <p:cNvPr id="14" name="Picture 13" descr="Star 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738" y="0"/>
            <a:ext cx="1571157" cy="1666965"/>
          </a:xfrm>
          <a:prstGeom prst="rect">
            <a:avLst/>
          </a:prstGeom>
        </p:spPr>
      </p:pic>
      <p:pic>
        <p:nvPicPr>
          <p:cNvPr id="20" name="Picture 19" descr="Clipart - bucket and spad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8" y="2925526"/>
            <a:ext cx="1438628" cy="1213843"/>
          </a:xfrm>
          <a:prstGeom prst="rect">
            <a:avLst/>
          </a:prstGeom>
        </p:spPr>
      </p:pic>
      <p:pic>
        <p:nvPicPr>
          <p:cNvPr id="21" name="Picture 20" descr="From The Pages of Love: May 20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925" y="3532447"/>
            <a:ext cx="2205400" cy="1734878"/>
          </a:xfrm>
          <a:prstGeom prst="rect">
            <a:avLst/>
          </a:prstGeom>
        </p:spPr>
      </p:pic>
      <p:pic>
        <p:nvPicPr>
          <p:cNvPr id="23" name="Picture 22" descr="Wellington Boots 2 | Free SV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44" y="5179544"/>
            <a:ext cx="156210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09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4000"/>
                <a:lumOff val="96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1099" y="476250"/>
            <a:ext cx="1081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</a:rPr>
              <a:t>Personal Social and Emotional Development 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3" name="Picture 2" descr="New Books for Baby Storytime | Mel's Des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" y="1266825"/>
            <a:ext cx="1019175" cy="10191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81150" y="1400175"/>
            <a:ext cx="89344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GB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can say good bye to my main carer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can follow some routines in the nursery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know were to find my coat peg and hang up my coat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 can collect my lunch box and get ready for lunch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can do some thing's on my own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know how to ask for help if I need some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have made some new friends and learnt their names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can take my shoes and socks off and put them in my shoes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</a:rPr>
              <a:t>I can sit on the carpet and wait until my main carer collects me</a:t>
            </a:r>
            <a:endParaRPr lang="en-GB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7" descr="Friends Friendship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038" y="4570274"/>
            <a:ext cx="2427936" cy="2124075"/>
          </a:xfrm>
          <a:prstGeom prst="rect">
            <a:avLst/>
          </a:prstGeom>
        </p:spPr>
      </p:pic>
      <p:pic>
        <p:nvPicPr>
          <p:cNvPr id="9" name="Picture 8" descr="mdonovan | Goochland County Schools Blogs | P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4772440"/>
            <a:ext cx="2257790" cy="1428566"/>
          </a:xfrm>
          <a:prstGeom prst="rect">
            <a:avLst/>
          </a:prstGeom>
        </p:spPr>
      </p:pic>
      <p:pic>
        <p:nvPicPr>
          <p:cNvPr id="11" name="Picture 10" descr="Playful Kids Free Stock Photo - Public Domain Picture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698" y="1502569"/>
            <a:ext cx="2962276" cy="2064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1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3150" y="685800"/>
            <a:ext cx="8153400" cy="707886"/>
          </a:xfrm>
          <a:prstGeom prst="rect">
            <a:avLst/>
          </a:prstGeom>
          <a:noFill/>
          <a:ln w="28575">
            <a:solidFill>
              <a:srgbClr val="332789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</a:rPr>
              <a:t>Communication and Language </a:t>
            </a:r>
            <a:endParaRPr lang="en-GB" sz="4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28850" y="2295524"/>
            <a:ext cx="836295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understand some instructions.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point to objects.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understand single words in context-run, milk, cat.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listen to what people are saying.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 sing some nursery rhymes.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tell you  how I am feeling.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sz="2400" b="1" dirty="0" smtClean="0">
                <a:solidFill>
                  <a:srgbClr val="FFFF00"/>
                </a:solidFill>
              </a:rPr>
              <a:t>I can sit and listen to a story.</a:t>
            </a:r>
          </a:p>
          <a:p>
            <a:endParaRPr lang="en-GB" b="1" dirty="0">
              <a:solidFill>
                <a:srgbClr val="FFFF00"/>
              </a:solidFill>
            </a:endParaRPr>
          </a:p>
        </p:txBody>
      </p:sp>
      <p:pic>
        <p:nvPicPr>
          <p:cNvPr id="4" name="Picture 3" descr="CUENTILANDIA: Uso Narrativo de la Narración Digital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50" y="3763391"/>
            <a:ext cx="3290887" cy="2882180"/>
          </a:xfrm>
          <a:prstGeom prst="rect">
            <a:avLst/>
          </a:prstGeom>
        </p:spPr>
      </p:pic>
      <p:pic>
        <p:nvPicPr>
          <p:cNvPr id="6" name="Picture 5" descr="Boy with headphone vector drawing | Free SV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0" y="1933574"/>
            <a:ext cx="2714625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8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4975" y="714376"/>
            <a:ext cx="6686550" cy="646331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Physical   Development 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1971675"/>
            <a:ext cx="78105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I can build with different resources.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I can clap and stamp to music.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I can sit on a bike and push with my feet.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I can use my large and small motor skills to do things.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I can feed myself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I can learn to use the toilet with help, and then independently.</a:t>
            </a:r>
            <a:r>
              <a:rPr lang="en-GB" b="1" dirty="0" smtClean="0">
                <a:solidFill>
                  <a:srgbClr val="FFFF00"/>
                </a:solidFill>
              </a:rPr>
              <a:t> </a:t>
            </a:r>
            <a:endParaRPr lang="en-GB" b="1" dirty="0">
              <a:solidFill>
                <a:srgbClr val="FFFF00"/>
              </a:solidFill>
            </a:endParaRPr>
          </a:p>
        </p:txBody>
      </p:sp>
      <p:pic>
        <p:nvPicPr>
          <p:cNvPr id="9" name="Picture 8" descr="Cycling, cyclist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238" y="4886325"/>
            <a:ext cx="1939012" cy="1971675"/>
          </a:xfrm>
          <a:prstGeom prst="rect">
            <a:avLst/>
          </a:prstGeom>
        </p:spPr>
      </p:pic>
      <p:pic>
        <p:nvPicPr>
          <p:cNvPr id="10" name="Picture 9" descr="Ball Beach Inflatable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49" y="5127719"/>
            <a:ext cx="1857375" cy="1617171"/>
          </a:xfrm>
          <a:prstGeom prst="rect">
            <a:avLst/>
          </a:prstGeom>
        </p:spPr>
      </p:pic>
      <p:pic>
        <p:nvPicPr>
          <p:cNvPr id="11" name="Picture 10" descr="El cofre de los cuentos: Estornudo Morrocotudo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2022813"/>
            <a:ext cx="1389664" cy="1253786"/>
          </a:xfrm>
          <a:prstGeom prst="rect">
            <a:avLst/>
          </a:prstGeom>
        </p:spPr>
      </p:pic>
      <p:pic>
        <p:nvPicPr>
          <p:cNvPr id="12" name="Picture 11" descr="Free Printable For Kids To Track Healthy Eating - Feels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4556218"/>
            <a:ext cx="2238551" cy="191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4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29125" y="561975"/>
            <a:ext cx="409575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Specific</a:t>
            </a:r>
            <a:r>
              <a:rPr lang="en-GB" sz="3600" dirty="0" smtClean="0"/>
              <a:t> </a:t>
            </a:r>
            <a:r>
              <a:rPr lang="en-GB" sz="3600" b="1" dirty="0" smtClean="0"/>
              <a:t>Areas</a:t>
            </a:r>
            <a:endParaRPr lang="en-GB" sz="3600" b="1" dirty="0"/>
          </a:p>
        </p:txBody>
      </p:sp>
      <p:sp>
        <p:nvSpPr>
          <p:cNvPr id="7" name="Rectangle 6"/>
          <p:cNvSpPr/>
          <p:nvPr/>
        </p:nvSpPr>
        <p:spPr>
          <a:xfrm>
            <a:off x="209550" y="1333500"/>
            <a:ext cx="5462465" cy="273391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FF00"/>
                </a:solidFill>
              </a:rPr>
              <a:t>Literacy </a:t>
            </a:r>
          </a:p>
          <a:p>
            <a:pPr algn="ctr"/>
            <a:endParaRPr lang="en-GB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FF00"/>
                </a:solidFill>
              </a:rPr>
              <a:t>I enjoy sharing books with an adult.</a:t>
            </a:r>
          </a:p>
          <a:p>
            <a:pPr algn="ctr"/>
            <a:r>
              <a:rPr lang="en-GB" b="1" dirty="0" smtClean="0">
                <a:solidFill>
                  <a:srgbClr val="FFFF00"/>
                </a:solidFill>
              </a:rPr>
              <a:t>I have favourite books and seeks them out to share.</a:t>
            </a:r>
          </a:p>
          <a:p>
            <a:pPr algn="ctr"/>
            <a:r>
              <a:rPr lang="en-GB" b="1" dirty="0" smtClean="0">
                <a:solidFill>
                  <a:srgbClr val="FFFF00"/>
                </a:solidFill>
              </a:rPr>
              <a:t>Add some marks to drawings and I enjoy drawing freely.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FF00"/>
                </a:solidFill>
              </a:rPr>
              <a:t>I can repeat words and phrases  from familiar stories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81725" y="1552817"/>
            <a:ext cx="55435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Mathematics</a:t>
            </a:r>
            <a:r>
              <a:rPr lang="en-GB" sz="24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en-GB" b="1" dirty="0" smtClean="0">
                <a:solidFill>
                  <a:srgbClr val="FFFF00"/>
                </a:solidFill>
              </a:rPr>
              <a:t>I can build with a range of resources.   </a:t>
            </a:r>
          </a:p>
          <a:p>
            <a:r>
              <a:rPr lang="en-GB" b="1" dirty="0" smtClean="0">
                <a:solidFill>
                  <a:srgbClr val="FFFF00"/>
                </a:solidFill>
              </a:rPr>
              <a:t>I can complete inset puzzles.</a:t>
            </a:r>
          </a:p>
          <a:p>
            <a:r>
              <a:rPr lang="en-GB" b="1" dirty="0" smtClean="0">
                <a:solidFill>
                  <a:srgbClr val="FFFF00"/>
                </a:solidFill>
              </a:rPr>
              <a:t>I can count in everyday context sometimes skipping numbers </a:t>
            </a:r>
            <a:r>
              <a:rPr lang="en-GB" b="1" dirty="0" smtClean="0">
                <a:solidFill>
                  <a:srgbClr val="FFFF00"/>
                </a:solidFill>
              </a:rPr>
              <a:t>1-2-3…-</a:t>
            </a:r>
            <a:r>
              <a:rPr lang="en-GB" b="1" dirty="0" smtClean="0">
                <a:solidFill>
                  <a:srgbClr val="FFFF00"/>
                </a:solidFill>
              </a:rPr>
              <a:t>5.</a:t>
            </a:r>
          </a:p>
          <a:p>
            <a:r>
              <a:rPr lang="en-GB" b="1" dirty="0" smtClean="0">
                <a:solidFill>
                  <a:srgbClr val="FFFF00"/>
                </a:solidFill>
              </a:rPr>
              <a:t>I can count when I am singing number songs.</a:t>
            </a:r>
          </a:p>
          <a:p>
            <a:endParaRPr lang="en-GB" b="1" dirty="0" smtClean="0">
              <a:solidFill>
                <a:srgbClr val="FFFF00"/>
              </a:solidFill>
            </a:endParaRPr>
          </a:p>
          <a:p>
            <a:endParaRPr lang="en-GB" b="1" dirty="0" smtClean="0">
              <a:solidFill>
                <a:srgbClr val="FFFF00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GB" sz="2400" b="1" dirty="0">
              <a:solidFill>
                <a:srgbClr val="FFFF00"/>
              </a:solidFill>
            </a:endParaRPr>
          </a:p>
        </p:txBody>
      </p:sp>
      <p:pic>
        <p:nvPicPr>
          <p:cNvPr id="9" name="Picture 8" descr="Free illustration: Mathematics, Pay, Digits, Student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9039" y="3571105"/>
            <a:ext cx="3020035" cy="2057399"/>
          </a:xfrm>
          <a:prstGeom prst="rect">
            <a:avLst/>
          </a:prstGeom>
        </p:spPr>
      </p:pic>
      <p:pic>
        <p:nvPicPr>
          <p:cNvPr id="10" name="Picture 9" descr="Pete the Cat Preschool Library Tour and Storytime - Jbrar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197" y="4192613"/>
            <a:ext cx="3057526" cy="255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57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05300" y="819150"/>
            <a:ext cx="5162550" cy="646331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332789"/>
                </a:solidFill>
              </a:rPr>
              <a:t>Specific Areas </a:t>
            </a:r>
            <a:endParaRPr lang="en-GB" sz="3600" dirty="0">
              <a:solidFill>
                <a:srgbClr val="33278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99" y="1552575"/>
            <a:ext cx="501967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rgbClr val="FFFF00"/>
                </a:solidFill>
              </a:rPr>
              <a:t>Expressive Art and Design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FF00"/>
                </a:solidFill>
              </a:rPr>
              <a:t>I  can  explore paint using my fingers and other parts  of my body as well as brushes and other tools.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FF00"/>
                </a:solidFill>
              </a:rPr>
              <a:t>I can express ideas and feelings through making marks, and sometimes give a meaning to the marks.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38874" y="1752600"/>
            <a:ext cx="54578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3">
                    <a:lumMod val="75000"/>
                  </a:schemeClr>
                </a:solidFill>
              </a:rPr>
              <a:t>Understanding the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I can explore and experiment with different materials.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Make connections between the features of my family and other families 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I can find my way to the hall and to the outdoor area.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I can explore in different weathers.</a:t>
            </a:r>
            <a:endParaRPr lang="en-GB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8" name="Picture 7" descr="Hail Storm Thunderstorm · Free photo on Pixab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551" y="4250531"/>
            <a:ext cx="3428998" cy="2293144"/>
          </a:xfrm>
          <a:prstGeom prst="rect">
            <a:avLst/>
          </a:prstGeom>
        </p:spPr>
      </p:pic>
      <p:pic>
        <p:nvPicPr>
          <p:cNvPr id="9" name="Picture 8" descr="Free vector graphic: Painting, Artist, Brushstroke - Free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5" y="4006294"/>
            <a:ext cx="3076575" cy="2537381"/>
          </a:xfrm>
          <a:prstGeom prst="rect">
            <a:avLst/>
          </a:prstGeom>
        </p:spPr>
      </p:pic>
      <p:pic>
        <p:nvPicPr>
          <p:cNvPr id="10" name="Picture 9" descr="Free vector graphic: Colors, Paint, Tubes, Bottles - Free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33850" y="3763327"/>
            <a:ext cx="2230244" cy="1524000"/>
          </a:xfrm>
          <a:prstGeom prst="rect">
            <a:avLst/>
          </a:prstGeom>
        </p:spPr>
      </p:pic>
      <p:pic>
        <p:nvPicPr>
          <p:cNvPr id="11" name="Picture 10" descr="Clipart - snail-escargot-decroissanc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824" y="819150"/>
            <a:ext cx="1710451" cy="96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56658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310</TotalTime>
  <Words>457</Words>
  <Application>Microsoft Office PowerPoint</Application>
  <PresentationFormat>Widescreen</PresentationFormat>
  <Paragraphs>62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Wingdings</vt:lpstr>
      <vt:lpstr>Wingdings 3</vt:lpstr>
      <vt:lpstr>Slice</vt:lpstr>
      <vt:lpstr>Churchend Primary Academy   </vt:lpstr>
      <vt:lpstr>Early Years Foundation Stage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Wonderful Me</dc:title>
  <dc:creator>Pat Phillips</dc:creator>
  <cp:lastModifiedBy>Pat Phillips</cp:lastModifiedBy>
  <cp:revision>36</cp:revision>
  <dcterms:created xsi:type="dcterms:W3CDTF">2021-09-12T05:22:16Z</dcterms:created>
  <dcterms:modified xsi:type="dcterms:W3CDTF">2021-09-13T14:21:36Z</dcterms:modified>
</cp:coreProperties>
</file>