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56" r:id="rId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D4605D6-76C9-E696-96FF-B8094DB2A847}" v="26" dt="2023-09-05T15:23:42.143"/>
    <p1510:client id="{2A3E8152-742C-1370-06C1-F27884ABBB8D}" v="13" dt="2023-08-18T08:10:17.16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F53C191-E209-41C1-975D-1AE4E3256AE6}" type="datetimeFigureOut">
              <a:rPr lang="en-GB" smtClean="0"/>
              <a:t>05/09/2025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FECE286-0AAB-449D-850E-4CCDCE249017}" type="slidenum">
              <a:rPr lang="en-GB" smtClean="0"/>
              <a:t>‹#›</a:t>
            </a:fld>
            <a:endParaRPr lang="en-GB"/>
          </a:p>
        </p:txBody>
      </p:sp>
    </p:spTree>
    <p:extLst>
      <p:ext uri="{BB962C8B-B14F-4D97-AF65-F5344CB8AC3E}">
        <p14:creationId xmlns:p14="http://schemas.microsoft.com/office/powerpoint/2010/main" val="9572666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FECE286-0AAB-449D-850E-4CCDCE249017}" type="slidenum">
              <a:rPr lang="en-GB" smtClean="0"/>
              <a:t>1</a:t>
            </a:fld>
            <a:endParaRPr lang="en-GB"/>
          </a:p>
        </p:txBody>
      </p:sp>
    </p:spTree>
    <p:extLst>
      <p:ext uri="{BB962C8B-B14F-4D97-AF65-F5344CB8AC3E}">
        <p14:creationId xmlns:p14="http://schemas.microsoft.com/office/powerpoint/2010/main" val="3235203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23EB653-7F90-43BD-967D-B62D0F37D4F5}" type="datetimeFigureOut">
              <a:rPr lang="en-GB" smtClean="0"/>
              <a:t>05/09/2025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3098521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3EB653-7F90-43BD-967D-B62D0F37D4F5}" type="datetimeFigureOut">
              <a:rPr lang="en-GB" smtClean="0"/>
              <a:t>05/09/2025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3777276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23EB653-7F90-43BD-967D-B62D0F37D4F5}" type="datetimeFigureOut">
              <a:rPr lang="en-GB" smtClean="0"/>
              <a:t>05/09/2025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95612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23EB653-7F90-43BD-967D-B62D0F37D4F5}" type="datetimeFigureOut">
              <a:rPr lang="en-GB" smtClean="0"/>
              <a:t>05/09/2025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28113273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23EB653-7F90-43BD-967D-B62D0F37D4F5}" type="datetimeFigureOut">
              <a:rPr lang="en-GB" smtClean="0"/>
              <a:t>05/09/2025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9720544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23EB653-7F90-43BD-967D-B62D0F37D4F5}" type="datetimeFigureOut">
              <a:rPr lang="en-GB" smtClean="0"/>
              <a:t>05/09/2025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2376177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3EB653-7F90-43BD-967D-B62D0F37D4F5}" type="datetimeFigureOut">
              <a:rPr lang="en-GB" smtClean="0"/>
              <a:t>05/09/2025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29498440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23EB653-7F90-43BD-967D-B62D0F37D4F5}" type="datetimeFigureOut">
              <a:rPr lang="en-GB" smtClean="0"/>
              <a:t>05/09/2025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1163076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23EB653-7F90-43BD-967D-B62D0F37D4F5}" type="datetimeFigureOut">
              <a:rPr lang="en-GB" smtClean="0"/>
              <a:t>05/09/2025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9386880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3EB653-7F90-43BD-967D-B62D0F37D4F5}" type="datetimeFigureOut">
              <a:rPr lang="en-GB" smtClean="0"/>
              <a:t>05/09/2025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27291676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3EB653-7F90-43BD-967D-B62D0F37D4F5}" type="datetimeFigureOut">
              <a:rPr lang="en-GB" smtClean="0"/>
              <a:t>05/09/2025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3206204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3EB653-7F90-43BD-967D-B62D0F37D4F5}" type="datetimeFigureOut">
              <a:rPr lang="en-GB" smtClean="0"/>
              <a:t>05/09/2025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2BD9A8-EFB4-4A8C-8CA9-6E871ACA33A9}" type="slidenum">
              <a:rPr lang="en-GB" smtClean="0"/>
              <a:t>‹#›</a:t>
            </a:fld>
            <a:endParaRPr lang="en-GB"/>
          </a:p>
        </p:txBody>
      </p:sp>
    </p:spTree>
    <p:extLst>
      <p:ext uri="{BB962C8B-B14F-4D97-AF65-F5344CB8AC3E}">
        <p14:creationId xmlns:p14="http://schemas.microsoft.com/office/powerpoint/2010/main" val="41206514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F3339F4-E0EB-442A-9B35-BEE5DB9ABDA6}"/>
              </a:ext>
            </a:extLst>
          </p:cNvPr>
          <p:cNvSpPr txBox="1">
            <a:spLocks/>
          </p:cNvSpPr>
          <p:nvPr/>
        </p:nvSpPr>
        <p:spPr>
          <a:xfrm>
            <a:off x="194553" y="122621"/>
            <a:ext cx="11858017" cy="339599"/>
          </a:xfrm>
          <a:prstGeom prst="rect">
            <a:avLst/>
          </a:prstGeom>
        </p:spPr>
        <p:txBody>
          <a:bodyPr vert="horz" lIns="91440" tIns="45720" rIns="91440" bIns="45720" rtlCol="0" anchor="b">
            <a:normAutofit fontScale="75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2800" b="1" dirty="0"/>
              <a:t>Geography – Our World – Belonging| Year Two | Autumn 1</a:t>
            </a:r>
          </a:p>
        </p:txBody>
      </p:sp>
      <p:graphicFrame>
        <p:nvGraphicFramePr>
          <p:cNvPr id="6" name="Table 5">
            <a:extLst>
              <a:ext uri="{FF2B5EF4-FFF2-40B4-BE49-F238E27FC236}">
                <a16:creationId xmlns:a16="http://schemas.microsoft.com/office/drawing/2014/main" id="{C751971A-F9EF-4171-96E8-FF0A62EA7782}"/>
              </a:ext>
            </a:extLst>
          </p:cNvPr>
          <p:cNvGraphicFramePr>
            <a:graphicFrameLocks noGrp="1"/>
          </p:cNvGraphicFramePr>
          <p:nvPr>
            <p:extLst>
              <p:ext uri="{D42A27DB-BD31-4B8C-83A1-F6EECF244321}">
                <p14:modId xmlns:p14="http://schemas.microsoft.com/office/powerpoint/2010/main" val="1371489596"/>
              </p:ext>
            </p:extLst>
          </p:nvPr>
        </p:nvGraphicFramePr>
        <p:xfrm>
          <a:off x="92283" y="585215"/>
          <a:ext cx="4296979" cy="2011680"/>
        </p:xfrm>
        <a:graphic>
          <a:graphicData uri="http://schemas.openxmlformats.org/drawingml/2006/table">
            <a:tbl>
              <a:tblPr firstRow="1" bandRow="1">
                <a:tableStyleId>{93296810-A885-4BE3-A3E7-6D5BEEA58F35}</a:tableStyleId>
              </a:tblPr>
              <a:tblGrid>
                <a:gridCol w="208280">
                  <a:extLst>
                    <a:ext uri="{9D8B030D-6E8A-4147-A177-3AD203B41FA5}">
                      <a16:colId xmlns:a16="http://schemas.microsoft.com/office/drawing/2014/main" val="446296250"/>
                    </a:ext>
                  </a:extLst>
                </a:gridCol>
                <a:gridCol w="4088699">
                  <a:extLst>
                    <a:ext uri="{9D8B030D-6E8A-4147-A177-3AD203B41FA5}">
                      <a16:colId xmlns:a16="http://schemas.microsoft.com/office/drawing/2014/main" val="3459397573"/>
                    </a:ext>
                  </a:extLst>
                </a:gridCol>
              </a:tblGrid>
              <a:tr h="133173">
                <a:tc gridSpan="2">
                  <a:txBody>
                    <a:bodyPr/>
                    <a:lstStyle/>
                    <a:p>
                      <a:pPr marL="0" marR="0" lvl="0" indent="0" algn="ctr" rtl="0" eaLnBrk="1" fontAlgn="auto" latinLnBrk="0" hangingPunct="1">
                        <a:lnSpc>
                          <a:spcPct val="100000"/>
                        </a:lnSpc>
                        <a:spcBef>
                          <a:spcPts val="0"/>
                        </a:spcBef>
                        <a:spcAft>
                          <a:spcPts val="0"/>
                        </a:spcAft>
                        <a:buClrTx/>
                        <a:buSzTx/>
                        <a:buFontTx/>
                        <a:buNone/>
                      </a:pPr>
                      <a:r>
                        <a:rPr lang="en-GB" sz="1400" b="1" i="0" kern="1200" dirty="0">
                          <a:solidFill>
                            <a:schemeClr val="lt1"/>
                          </a:solidFill>
                          <a:effectLst/>
                          <a:latin typeface="+mn-lt"/>
                          <a:ea typeface="+mn-ea"/>
                          <a:cs typeface="+mn-cs"/>
                        </a:rPr>
                        <a:t>Locational Knowledge </a:t>
                      </a:r>
                      <a:endParaRPr lang="en-GB" sz="1100" b="1" u="none" strike="noStrike" baseline="0" dirty="0"/>
                    </a:p>
                  </a:txBody>
                  <a:tcPr/>
                </a:tc>
                <a:tc hMerge="1">
                  <a:txBody>
                    <a:bodyPr/>
                    <a:lstStyle/>
                    <a:p>
                      <a:endParaRPr lang="en-GB"/>
                    </a:p>
                  </a:txBody>
                  <a:tcPr/>
                </a:tc>
                <a:extLst>
                  <a:ext uri="{0D108BD9-81ED-4DB2-BD59-A6C34878D82A}">
                    <a16:rowId xmlns:a16="http://schemas.microsoft.com/office/drawing/2014/main" val="3654212140"/>
                  </a:ext>
                </a:extLst>
              </a:tr>
              <a:tr h="2421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u="none" strike="noStrike" baseline="0" dirty="0">
                          <a:solidFill>
                            <a:srgbClr val="000000"/>
                          </a:solidFill>
                          <a:latin typeface="+mn-lt"/>
                        </a:rPr>
                        <a:t>1</a:t>
                      </a:r>
                      <a:endParaRPr lang="en-GB" sz="1100" dirty="0">
                        <a:latin typeface="+mn-lt"/>
                      </a:endParaRPr>
                    </a:p>
                  </a:txBody>
                  <a:tcPr/>
                </a:tc>
                <a:tc>
                  <a:txBody>
                    <a:bodyPr/>
                    <a:lstStyle/>
                    <a:p>
                      <a:pPr lvl="0" algn="l">
                        <a:lnSpc>
                          <a:spcPct val="100000"/>
                        </a:lnSpc>
                        <a:spcBef>
                          <a:spcPts val="0"/>
                        </a:spcBef>
                        <a:spcAft>
                          <a:spcPts val="0"/>
                        </a:spcAft>
                        <a:buNone/>
                      </a:pPr>
                      <a:r>
                        <a:rPr lang="en-GB" sz="1100" b="0" i="0" u="none" strike="noStrike" noProof="0" dirty="0">
                          <a:latin typeface="+mn-lt"/>
                        </a:rPr>
                        <a:t>The United Kingdom (UK) of Great Britain (England, Scotland, Wales) and Northern Ireland is</a:t>
                      </a:r>
                      <a:r>
                        <a:rPr lang="en-GB" sz="1100" b="0" i="0" u="none" strike="noStrike" baseline="0" noProof="0" dirty="0">
                          <a:latin typeface="+mn-lt"/>
                        </a:rPr>
                        <a:t> </a:t>
                      </a:r>
                      <a:r>
                        <a:rPr lang="en-GB" sz="1100" b="0" i="0" u="none" strike="noStrike" noProof="0" dirty="0">
                          <a:latin typeface="+mn-lt"/>
                        </a:rPr>
                        <a:t>made up of four</a:t>
                      </a:r>
                      <a:r>
                        <a:rPr lang="en-GB" sz="1100" b="0" i="0" u="none" strike="noStrike" baseline="0" noProof="0" dirty="0">
                          <a:latin typeface="+mn-lt"/>
                        </a:rPr>
                        <a:t> </a:t>
                      </a:r>
                      <a:r>
                        <a:rPr lang="en-GB" sz="1100" b="0" i="0" u="none" strike="noStrike" noProof="0" dirty="0">
                          <a:latin typeface="+mn-lt"/>
                        </a:rPr>
                        <a:t>countries.</a:t>
                      </a:r>
                    </a:p>
                  </a:txBody>
                  <a:tcPr/>
                </a:tc>
                <a:extLst>
                  <a:ext uri="{0D108BD9-81ED-4DB2-BD59-A6C34878D82A}">
                    <a16:rowId xmlns:a16="http://schemas.microsoft.com/office/drawing/2014/main" val="3937139634"/>
                  </a:ext>
                </a:extLst>
              </a:tr>
              <a:tr h="2651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u="none" strike="noStrike" baseline="0" dirty="0">
                          <a:solidFill>
                            <a:srgbClr val="000000"/>
                          </a:solidFill>
                          <a:latin typeface="+mn-lt"/>
                        </a:rPr>
                        <a:t>2</a:t>
                      </a:r>
                      <a:endParaRPr lang="en-GB" sz="1100" dirty="0">
                        <a:latin typeface="+mn-lt"/>
                      </a:endParaRPr>
                    </a:p>
                  </a:txBody>
                  <a:tcPr/>
                </a:tc>
                <a:tc>
                  <a:txBody>
                    <a:bodyPr/>
                    <a:lstStyle/>
                    <a:p>
                      <a:pPr marL="0" marR="0" lvl="0" indent="0" algn="l">
                        <a:lnSpc>
                          <a:spcPct val="100000"/>
                        </a:lnSpc>
                        <a:spcBef>
                          <a:spcPts val="0"/>
                        </a:spcBef>
                        <a:spcAft>
                          <a:spcPts val="0"/>
                        </a:spcAft>
                        <a:buNone/>
                      </a:pPr>
                      <a:r>
                        <a:rPr lang="en-GB" sz="1100" b="0" i="0" u="none" strike="noStrike" noProof="0" dirty="0">
                          <a:latin typeface="+mn-lt"/>
                        </a:rPr>
                        <a:t>The world’s 7 continents North America, South America, Europe, Africa, Asia, Africa, Oceanian (Australia) and Antarctica.</a:t>
                      </a:r>
                      <a:endParaRPr lang="en-US" sz="1100" b="0" dirty="0">
                        <a:latin typeface="+mn-lt"/>
                      </a:endParaRPr>
                    </a:p>
                  </a:txBody>
                  <a:tcPr/>
                </a:tc>
                <a:extLst>
                  <a:ext uri="{0D108BD9-81ED-4DB2-BD59-A6C34878D82A}">
                    <a16:rowId xmlns:a16="http://schemas.microsoft.com/office/drawing/2014/main" val="3194753616"/>
                  </a:ext>
                </a:extLst>
              </a:tr>
              <a:tr h="2651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mn-lt"/>
                        </a:rPr>
                        <a:t>3</a:t>
                      </a:r>
                    </a:p>
                  </a:txBody>
                  <a:tcPr/>
                </a:tc>
                <a:tc>
                  <a:txBody>
                    <a:bodyPr/>
                    <a:lstStyle/>
                    <a:p>
                      <a:pPr marL="0" marR="0" lvl="0" indent="0" algn="l">
                        <a:lnSpc>
                          <a:spcPct val="100000"/>
                        </a:lnSpc>
                        <a:spcBef>
                          <a:spcPts val="0"/>
                        </a:spcBef>
                        <a:spcAft>
                          <a:spcPts val="0"/>
                        </a:spcAft>
                        <a:buNone/>
                      </a:pPr>
                      <a:r>
                        <a:rPr lang="en-GB" sz="1100" b="0" dirty="0">
                          <a:latin typeface="+mn-lt"/>
                        </a:rPr>
                        <a:t>The world’s 5 oceans: Atlantic Ocean, the Indian Ocean, the Pacific Ocean, the Southern Ocean, and the Arctic Ocean</a:t>
                      </a:r>
                      <a:endParaRPr lang="en-US" sz="1100" b="0" dirty="0">
                        <a:latin typeface="+mn-lt"/>
                      </a:endParaRPr>
                    </a:p>
                  </a:txBody>
                  <a:tcPr/>
                </a:tc>
                <a:extLst>
                  <a:ext uri="{0D108BD9-81ED-4DB2-BD59-A6C34878D82A}">
                    <a16:rowId xmlns:a16="http://schemas.microsoft.com/office/drawing/2014/main" val="1703678762"/>
                  </a:ext>
                </a:extLst>
              </a:tr>
              <a:tr h="2421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u="none" strike="noStrike" baseline="0" dirty="0">
                          <a:solidFill>
                            <a:srgbClr val="000000"/>
                          </a:solidFill>
                          <a:latin typeface="+mn-lt"/>
                        </a:rPr>
                        <a:t>4</a:t>
                      </a:r>
                      <a:endParaRPr lang="en-GB" sz="1100" dirty="0">
                        <a:latin typeface="+mn-lt"/>
                      </a:endParaRPr>
                    </a:p>
                  </a:txBody>
                  <a:tcPr/>
                </a:tc>
                <a:tc>
                  <a:txBody>
                    <a:bodyPr/>
                    <a:lstStyle/>
                    <a:p>
                      <a:r>
                        <a:rPr lang="en-GB" sz="1100" dirty="0">
                          <a:solidFill>
                            <a:srgbClr val="000000"/>
                          </a:solidFill>
                          <a:latin typeface="+mn-lt"/>
                        </a:rPr>
                        <a:t>Halfway between the North and</a:t>
                      </a:r>
                      <a:r>
                        <a:rPr lang="en-GB" sz="1100" baseline="0" dirty="0">
                          <a:solidFill>
                            <a:srgbClr val="000000"/>
                          </a:solidFill>
                          <a:latin typeface="+mn-lt"/>
                        </a:rPr>
                        <a:t> </a:t>
                      </a:r>
                      <a:r>
                        <a:rPr lang="en-GB" sz="1100" dirty="0">
                          <a:solidFill>
                            <a:srgbClr val="000000"/>
                          </a:solidFill>
                          <a:latin typeface="+mn-lt"/>
                        </a:rPr>
                        <a:t>South Poles is an imaginary line</a:t>
                      </a:r>
                    </a:p>
                    <a:p>
                      <a:r>
                        <a:rPr lang="en-GB" sz="1100" dirty="0">
                          <a:solidFill>
                            <a:srgbClr val="000000"/>
                          </a:solidFill>
                          <a:latin typeface="+mn-lt"/>
                        </a:rPr>
                        <a:t>called the equator. </a:t>
                      </a:r>
                    </a:p>
                  </a:txBody>
                  <a:tcPr/>
                </a:tc>
                <a:extLst>
                  <a:ext uri="{0D108BD9-81ED-4DB2-BD59-A6C34878D82A}">
                    <a16:rowId xmlns:a16="http://schemas.microsoft.com/office/drawing/2014/main" val="1472798332"/>
                  </a:ext>
                </a:extLst>
              </a:tr>
            </a:tbl>
          </a:graphicData>
        </a:graphic>
      </p:graphicFrame>
      <p:graphicFrame>
        <p:nvGraphicFramePr>
          <p:cNvPr id="7" name="Table 6">
            <a:extLst>
              <a:ext uri="{FF2B5EF4-FFF2-40B4-BE49-F238E27FC236}">
                <a16:creationId xmlns:a16="http://schemas.microsoft.com/office/drawing/2014/main" id="{13D30684-5C08-41EC-ACFE-CB813B01196D}"/>
              </a:ext>
            </a:extLst>
          </p:cNvPr>
          <p:cNvGraphicFramePr>
            <a:graphicFrameLocks noGrp="1"/>
          </p:cNvGraphicFramePr>
          <p:nvPr>
            <p:extLst>
              <p:ext uri="{D42A27DB-BD31-4B8C-83A1-F6EECF244321}">
                <p14:modId xmlns:p14="http://schemas.microsoft.com/office/powerpoint/2010/main" val="370256018"/>
              </p:ext>
            </p:extLst>
          </p:nvPr>
        </p:nvGraphicFramePr>
        <p:xfrm>
          <a:off x="8975324" y="578343"/>
          <a:ext cx="3077243" cy="4514083"/>
        </p:xfrm>
        <a:graphic>
          <a:graphicData uri="http://schemas.openxmlformats.org/drawingml/2006/table">
            <a:tbl>
              <a:tblPr firstRow="1" bandRow="1">
                <a:tableStyleId>{00A15C55-8517-42AA-B614-E9B94910E393}</a:tableStyleId>
              </a:tblPr>
              <a:tblGrid>
                <a:gridCol w="978046">
                  <a:extLst>
                    <a:ext uri="{9D8B030D-6E8A-4147-A177-3AD203B41FA5}">
                      <a16:colId xmlns:a16="http://schemas.microsoft.com/office/drawing/2014/main" val="1840376779"/>
                    </a:ext>
                  </a:extLst>
                </a:gridCol>
                <a:gridCol w="2099197">
                  <a:extLst>
                    <a:ext uri="{9D8B030D-6E8A-4147-A177-3AD203B41FA5}">
                      <a16:colId xmlns:a16="http://schemas.microsoft.com/office/drawing/2014/main" val="3275393133"/>
                    </a:ext>
                  </a:extLst>
                </a:gridCol>
              </a:tblGrid>
              <a:tr h="315960">
                <a:tc gridSpan="2">
                  <a:txBody>
                    <a:bodyPr/>
                    <a:lstStyle/>
                    <a:p>
                      <a:pPr algn="ctr"/>
                      <a:r>
                        <a:rPr lang="en-GB" sz="1400" b="1" i="0" u="none" strike="noStrike" baseline="0" dirty="0">
                          <a:solidFill>
                            <a:schemeClr val="tx1">
                              <a:lumMod val="95000"/>
                              <a:lumOff val="5000"/>
                            </a:schemeClr>
                          </a:solidFill>
                          <a:latin typeface="+mn-lt"/>
                        </a:rPr>
                        <a:t>Vocabulary</a:t>
                      </a:r>
                    </a:p>
                  </a:txBody>
                  <a:tcPr>
                    <a:solidFill>
                      <a:srgbClr val="FFC000"/>
                    </a:solidFill>
                  </a:tcPr>
                </a:tc>
                <a:tc hMerge="1">
                  <a:txBody>
                    <a:bodyPr/>
                    <a:lstStyle/>
                    <a:p>
                      <a:pPr algn="ctr"/>
                      <a:endParaRPr lang="en-GB" sz="1400" b="1" i="0" u="none" strike="noStrike" baseline="0">
                        <a:solidFill>
                          <a:schemeClr val="tx1">
                            <a:lumMod val="95000"/>
                            <a:lumOff val="5000"/>
                          </a:schemeClr>
                        </a:solidFill>
                        <a:latin typeface="+mn-lt"/>
                      </a:endParaRPr>
                    </a:p>
                  </a:txBody>
                  <a:tcPr>
                    <a:solidFill>
                      <a:srgbClr val="FFC000"/>
                    </a:solidFill>
                  </a:tcPr>
                </a:tc>
                <a:extLst>
                  <a:ext uri="{0D108BD9-81ED-4DB2-BD59-A6C34878D82A}">
                    <a16:rowId xmlns:a16="http://schemas.microsoft.com/office/drawing/2014/main" val="751440064"/>
                  </a:ext>
                </a:extLst>
              </a:tr>
              <a:tr h="335747">
                <a:tc>
                  <a:txBody>
                    <a:bodyPr/>
                    <a:lstStyle/>
                    <a:p>
                      <a:pPr lvl="0">
                        <a:buNone/>
                      </a:pPr>
                      <a:r>
                        <a:rPr lang="en-GB" sz="1100" dirty="0">
                          <a:latin typeface="+mn-lt"/>
                        </a:rPr>
                        <a:t>map</a:t>
                      </a:r>
                      <a:endParaRPr lang="en-US" dirty="0"/>
                    </a:p>
                  </a:txBody>
                  <a:tcPr/>
                </a:tc>
                <a:tc>
                  <a:txBody>
                    <a:bodyPr/>
                    <a:lstStyle/>
                    <a:p>
                      <a:pPr lvl="0">
                        <a:buNone/>
                      </a:pPr>
                      <a:r>
                        <a:rPr lang="en-GB" sz="1100" dirty="0">
                          <a:solidFill>
                            <a:srgbClr val="000000"/>
                          </a:solidFill>
                          <a:latin typeface="+mn-lt"/>
                        </a:rPr>
                        <a:t>an image of an area of land or sea</a:t>
                      </a:r>
                    </a:p>
                  </a:txBody>
                  <a:tcPr/>
                </a:tc>
                <a:extLst>
                  <a:ext uri="{0D108BD9-81ED-4DB2-BD59-A6C34878D82A}">
                    <a16:rowId xmlns:a16="http://schemas.microsoft.com/office/drawing/2014/main" val="3991804824"/>
                  </a:ext>
                </a:extLst>
              </a:tr>
              <a:tr h="254979">
                <a:tc>
                  <a:txBody>
                    <a:bodyPr/>
                    <a:lstStyle/>
                    <a:p>
                      <a:pPr lvl="0">
                        <a:buNone/>
                      </a:pPr>
                      <a:r>
                        <a:rPr lang="en-GB" sz="1100" dirty="0">
                          <a:latin typeface="+mn-lt"/>
                        </a:rPr>
                        <a:t>equator</a:t>
                      </a:r>
                      <a:endParaRPr lang="en-US" sz="1100" dirty="0">
                        <a:latin typeface="+mn-lt"/>
                      </a:endParaRPr>
                    </a:p>
                  </a:txBody>
                  <a:tcPr/>
                </a:tc>
                <a:tc>
                  <a:txBody>
                    <a:bodyPr/>
                    <a:lstStyle/>
                    <a:p>
                      <a:pPr lvl="0">
                        <a:buNone/>
                      </a:pPr>
                      <a:r>
                        <a:rPr lang="en-GB" sz="1100" b="0" i="0" u="none" strike="noStrike" noProof="0" dirty="0">
                          <a:latin typeface="+mn-lt"/>
                        </a:rPr>
                        <a:t>the imaginary line halfway between the North and South Poles and the Northern &amp; Southern hemispheres</a:t>
                      </a:r>
                      <a:endParaRPr lang="en-US" sz="1100" dirty="0">
                        <a:latin typeface="+mn-lt"/>
                      </a:endParaRPr>
                    </a:p>
                  </a:txBody>
                  <a:tcPr/>
                </a:tc>
                <a:extLst>
                  <a:ext uri="{0D108BD9-81ED-4DB2-BD59-A6C34878D82A}">
                    <a16:rowId xmlns:a16="http://schemas.microsoft.com/office/drawing/2014/main" val="1463177189"/>
                  </a:ext>
                </a:extLst>
              </a:tr>
              <a:tr h="254979">
                <a:tc>
                  <a:txBody>
                    <a:bodyPr/>
                    <a:lstStyle/>
                    <a:p>
                      <a:pPr lvl="0">
                        <a:buNone/>
                      </a:pPr>
                      <a:r>
                        <a:rPr lang="en-GB" sz="1100" dirty="0">
                          <a:latin typeface="+mn-lt"/>
                        </a:rPr>
                        <a:t>ocean</a:t>
                      </a:r>
                      <a:endParaRPr lang="en-US" sz="1100" dirty="0">
                        <a:latin typeface="+mn-lt"/>
                      </a:endParaRPr>
                    </a:p>
                  </a:txBody>
                  <a:tcPr/>
                </a:tc>
                <a:tc>
                  <a:txBody>
                    <a:bodyPr/>
                    <a:lstStyle/>
                    <a:p>
                      <a:pPr lvl="0">
                        <a:buNone/>
                      </a:pPr>
                      <a:r>
                        <a:rPr lang="en-GB" sz="1100" dirty="0">
                          <a:latin typeface="+mn-lt"/>
                        </a:rPr>
                        <a:t>a large area of sea</a:t>
                      </a:r>
                      <a:endParaRPr lang="en-US" sz="1100" dirty="0">
                        <a:latin typeface="+mn-lt"/>
                      </a:endParaRPr>
                    </a:p>
                  </a:txBody>
                  <a:tcPr/>
                </a:tc>
                <a:extLst>
                  <a:ext uri="{0D108BD9-81ED-4DB2-BD59-A6C34878D82A}">
                    <a16:rowId xmlns:a16="http://schemas.microsoft.com/office/drawing/2014/main" val="3725075828"/>
                  </a:ext>
                </a:extLst>
              </a:tr>
              <a:tr h="335747">
                <a:tc>
                  <a:txBody>
                    <a:bodyPr/>
                    <a:lstStyle/>
                    <a:p>
                      <a:pPr lvl="0">
                        <a:buNone/>
                      </a:pPr>
                      <a:r>
                        <a:rPr lang="en-GB" sz="1100" dirty="0">
                          <a:latin typeface="+mn-lt"/>
                        </a:rPr>
                        <a:t>channel</a:t>
                      </a:r>
                      <a:endParaRPr lang="en-US" sz="1100" dirty="0">
                        <a:latin typeface="+mn-lt"/>
                      </a:endParaRPr>
                    </a:p>
                  </a:txBody>
                  <a:tcPr/>
                </a:tc>
                <a:tc>
                  <a:txBody>
                    <a:bodyPr/>
                    <a:lstStyle/>
                    <a:p>
                      <a:pPr marL="0" marR="0" lvl="0" indent="0" algn="l" rtl="0">
                        <a:lnSpc>
                          <a:spcPct val="100000"/>
                        </a:lnSpc>
                        <a:spcBef>
                          <a:spcPts val="0"/>
                        </a:spcBef>
                        <a:spcAft>
                          <a:spcPts val="0"/>
                        </a:spcAft>
                        <a:buClrTx/>
                        <a:buSzTx/>
                        <a:buFontTx/>
                        <a:buNone/>
                      </a:pPr>
                      <a:r>
                        <a:rPr lang="en-GB" sz="1100" dirty="0">
                          <a:solidFill>
                            <a:srgbClr val="000000"/>
                          </a:solidFill>
                          <a:latin typeface="+mn-lt"/>
                        </a:rPr>
                        <a:t>a length of water joining two larger bodies of water</a:t>
                      </a:r>
                    </a:p>
                  </a:txBody>
                  <a:tcPr/>
                </a:tc>
                <a:extLst>
                  <a:ext uri="{0D108BD9-81ED-4DB2-BD59-A6C34878D82A}">
                    <a16:rowId xmlns:a16="http://schemas.microsoft.com/office/drawing/2014/main" val="153281937"/>
                  </a:ext>
                </a:extLst>
              </a:tr>
              <a:tr h="357643">
                <a:tc>
                  <a:txBody>
                    <a:bodyPr/>
                    <a:lstStyle/>
                    <a:p>
                      <a:pPr lvl="0">
                        <a:buNone/>
                      </a:pPr>
                      <a:r>
                        <a:rPr lang="en-GB" sz="1100" dirty="0">
                          <a:latin typeface="+mn-lt"/>
                        </a:rPr>
                        <a:t>union</a:t>
                      </a:r>
                      <a:endParaRPr lang="en-US" sz="1100" dirty="0">
                        <a:latin typeface="+mn-lt"/>
                      </a:endParaRPr>
                    </a:p>
                  </a:txBody>
                  <a:tcPr/>
                </a:tc>
                <a:tc>
                  <a:txBody>
                    <a:bodyPr/>
                    <a:lstStyle/>
                    <a:p>
                      <a:pPr marL="0" marR="0" lvl="0" indent="0" algn="l" rtl="0">
                        <a:lnSpc>
                          <a:spcPct val="100000"/>
                        </a:lnSpc>
                        <a:spcBef>
                          <a:spcPts val="0"/>
                        </a:spcBef>
                        <a:spcAft>
                          <a:spcPts val="0"/>
                        </a:spcAft>
                        <a:buClrTx/>
                        <a:buSzTx/>
                        <a:buFontTx/>
                        <a:buNone/>
                      </a:pPr>
                      <a:r>
                        <a:rPr lang="en-GB" sz="1100" dirty="0">
                          <a:solidFill>
                            <a:srgbClr val="000000"/>
                          </a:solidFill>
                          <a:latin typeface="+mn-lt"/>
                        </a:rPr>
                        <a:t>joining together of different groups</a:t>
                      </a:r>
                    </a:p>
                  </a:txBody>
                  <a:tcPr/>
                </a:tc>
                <a:extLst>
                  <a:ext uri="{0D108BD9-81ED-4DB2-BD59-A6C34878D82A}">
                    <a16:rowId xmlns:a16="http://schemas.microsoft.com/office/drawing/2014/main" val="53047896"/>
                  </a:ext>
                </a:extLst>
              </a:tr>
              <a:tr h="419966">
                <a:tc>
                  <a:txBody>
                    <a:bodyPr/>
                    <a:lstStyle/>
                    <a:p>
                      <a:pPr lvl="0">
                        <a:buNone/>
                      </a:pPr>
                      <a:r>
                        <a:rPr lang="en-US" sz="1100" dirty="0">
                          <a:latin typeface="+mn-lt"/>
                        </a:rPr>
                        <a:t>compass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rgbClr val="000000"/>
                          </a:solidFill>
                          <a:latin typeface="+mn-lt"/>
                        </a:rPr>
                        <a:t>a device used to show direction on the face of the Earth</a:t>
                      </a:r>
                    </a:p>
                  </a:txBody>
                  <a:tcPr/>
                </a:tc>
                <a:extLst>
                  <a:ext uri="{0D108BD9-81ED-4DB2-BD59-A6C34878D82A}">
                    <a16:rowId xmlns:a16="http://schemas.microsoft.com/office/drawing/2014/main" val="3835425195"/>
                  </a:ext>
                </a:extLst>
              </a:tr>
              <a:tr h="419966">
                <a:tc>
                  <a:txBody>
                    <a:bodyPr/>
                    <a:lstStyle/>
                    <a:p>
                      <a:pPr lvl="0">
                        <a:buNone/>
                      </a:pPr>
                      <a:r>
                        <a:rPr lang="en-GB" sz="1100" dirty="0">
                          <a:latin typeface="+mn-lt"/>
                        </a:rPr>
                        <a:t>north, south, east, west</a:t>
                      </a:r>
                      <a:endParaRPr lang="en-US" sz="1100" dirty="0">
                        <a:latin typeface="+mn-lt"/>
                      </a:endParaRPr>
                    </a:p>
                  </a:txBody>
                  <a:tcPr/>
                </a:tc>
                <a:tc>
                  <a:txBody>
                    <a:bodyPr/>
                    <a:lstStyle/>
                    <a:p>
                      <a:pPr marL="0" marR="0" lvl="0" indent="0" algn="l" rtl="0">
                        <a:lnSpc>
                          <a:spcPct val="100000"/>
                        </a:lnSpc>
                        <a:spcBef>
                          <a:spcPts val="0"/>
                        </a:spcBef>
                        <a:spcAft>
                          <a:spcPts val="0"/>
                        </a:spcAft>
                        <a:buClrTx/>
                        <a:buSzTx/>
                        <a:buFontTx/>
                        <a:buNone/>
                      </a:pPr>
                      <a:r>
                        <a:rPr lang="en-GB" sz="1100" dirty="0">
                          <a:solidFill>
                            <a:srgbClr val="000000"/>
                          </a:solidFill>
                          <a:latin typeface="+mn-lt"/>
                        </a:rPr>
                        <a:t>the four main direction points on a compass</a:t>
                      </a:r>
                    </a:p>
                  </a:txBody>
                  <a:tcPr/>
                </a:tc>
                <a:extLst>
                  <a:ext uri="{0D108BD9-81ED-4DB2-BD59-A6C34878D82A}">
                    <a16:rowId xmlns:a16="http://schemas.microsoft.com/office/drawing/2014/main" val="388877722"/>
                  </a:ext>
                </a:extLst>
              </a:tr>
              <a:tr h="255459">
                <a:tc>
                  <a:txBody>
                    <a:bodyPr/>
                    <a:lstStyle/>
                    <a:p>
                      <a:pPr lvl="0">
                        <a:buNone/>
                      </a:pPr>
                      <a:r>
                        <a:rPr lang="en-GB" sz="1100" dirty="0">
                          <a:latin typeface="+mn-lt"/>
                        </a:rPr>
                        <a:t>climate</a:t>
                      </a:r>
                    </a:p>
                  </a:txBody>
                  <a:tcPr/>
                </a:tc>
                <a:tc>
                  <a:txBody>
                    <a:bodyPr/>
                    <a:lstStyle/>
                    <a:p>
                      <a:pPr marL="0" lvl="0" indent="0" algn="l">
                        <a:lnSpc>
                          <a:spcPct val="100000"/>
                        </a:lnSpc>
                        <a:spcBef>
                          <a:spcPts val="0"/>
                        </a:spcBef>
                        <a:spcAft>
                          <a:spcPts val="0"/>
                        </a:spcAft>
                        <a:buNone/>
                      </a:pPr>
                      <a:r>
                        <a:rPr lang="en-GB" sz="1100" dirty="0">
                          <a:solidFill>
                            <a:srgbClr val="000000"/>
                          </a:solidFill>
                          <a:latin typeface="+mn-lt"/>
                        </a:rPr>
                        <a:t>the weather conditions in an area</a:t>
                      </a:r>
                    </a:p>
                  </a:txBody>
                  <a:tcPr/>
                </a:tc>
                <a:extLst>
                  <a:ext uri="{0D108BD9-81ED-4DB2-BD59-A6C34878D82A}">
                    <a16:rowId xmlns:a16="http://schemas.microsoft.com/office/drawing/2014/main" val="985127146"/>
                  </a:ext>
                </a:extLst>
              </a:tr>
              <a:tr h="357643">
                <a:tc>
                  <a:txBody>
                    <a:bodyPr/>
                    <a:lstStyle/>
                    <a:p>
                      <a:pPr lvl="0">
                        <a:buNone/>
                      </a:pPr>
                      <a:r>
                        <a:rPr lang="en-GB" sz="1100" dirty="0">
                          <a:latin typeface="+mn-lt"/>
                        </a:rPr>
                        <a:t>continent</a:t>
                      </a:r>
                    </a:p>
                  </a:txBody>
                  <a:tcPr/>
                </a:tc>
                <a:tc>
                  <a:txBody>
                    <a:bodyPr/>
                    <a:lstStyle/>
                    <a:p>
                      <a:pPr marL="0" lvl="0" indent="0" algn="l">
                        <a:lnSpc>
                          <a:spcPct val="100000"/>
                        </a:lnSpc>
                        <a:spcBef>
                          <a:spcPts val="0"/>
                        </a:spcBef>
                        <a:spcAft>
                          <a:spcPts val="0"/>
                        </a:spcAft>
                        <a:buNone/>
                      </a:pPr>
                      <a:r>
                        <a:rPr lang="en-GB" sz="1100" dirty="0">
                          <a:solidFill>
                            <a:srgbClr val="000000"/>
                          </a:solidFill>
                          <a:latin typeface="+mn-lt"/>
                        </a:rPr>
                        <a:t>a large area of land</a:t>
                      </a:r>
                    </a:p>
                  </a:txBody>
                  <a:tcPr/>
                </a:tc>
                <a:extLst>
                  <a:ext uri="{0D108BD9-81ED-4DB2-BD59-A6C34878D82A}">
                    <a16:rowId xmlns:a16="http://schemas.microsoft.com/office/drawing/2014/main" val="499355423"/>
                  </a:ext>
                </a:extLst>
              </a:tr>
              <a:tr h="357643">
                <a:tc>
                  <a:txBody>
                    <a:bodyPr/>
                    <a:lstStyle/>
                    <a:p>
                      <a:pPr lvl="0">
                        <a:buNone/>
                      </a:pPr>
                      <a:r>
                        <a:rPr lang="en-GB" sz="1100" dirty="0">
                          <a:latin typeface="+mn-lt"/>
                        </a:rPr>
                        <a:t>hemisphere</a:t>
                      </a:r>
                    </a:p>
                  </a:txBody>
                  <a:tcPr/>
                </a:tc>
                <a:tc>
                  <a:txBody>
                    <a:bodyPr/>
                    <a:lstStyle/>
                    <a:p>
                      <a:pPr marL="0" lvl="0" indent="0" algn="l">
                        <a:lnSpc>
                          <a:spcPct val="100000"/>
                        </a:lnSpc>
                        <a:spcBef>
                          <a:spcPts val="0"/>
                        </a:spcBef>
                        <a:spcAft>
                          <a:spcPts val="0"/>
                        </a:spcAft>
                        <a:buNone/>
                      </a:pPr>
                      <a:r>
                        <a:rPr lang="en-GB" sz="1100" dirty="0">
                          <a:solidFill>
                            <a:srgbClr val="000000"/>
                          </a:solidFill>
                          <a:latin typeface="+mn-lt"/>
                        </a:rPr>
                        <a:t>half of the Earth, divided by the equator</a:t>
                      </a:r>
                    </a:p>
                  </a:txBody>
                  <a:tcPr/>
                </a:tc>
                <a:extLst>
                  <a:ext uri="{0D108BD9-81ED-4DB2-BD59-A6C34878D82A}">
                    <a16:rowId xmlns:a16="http://schemas.microsoft.com/office/drawing/2014/main" val="3769820127"/>
                  </a:ext>
                </a:extLst>
              </a:tr>
            </a:tbl>
          </a:graphicData>
        </a:graphic>
      </p:graphicFrame>
      <p:graphicFrame>
        <p:nvGraphicFramePr>
          <p:cNvPr id="25" name="Table 24">
            <a:extLst>
              <a:ext uri="{FF2B5EF4-FFF2-40B4-BE49-F238E27FC236}">
                <a16:creationId xmlns:a16="http://schemas.microsoft.com/office/drawing/2014/main" id="{C751971A-F9EF-4171-96E8-FF0A62EA7782}"/>
              </a:ext>
            </a:extLst>
          </p:cNvPr>
          <p:cNvGraphicFramePr>
            <a:graphicFrameLocks noGrp="1"/>
          </p:cNvGraphicFramePr>
          <p:nvPr>
            <p:extLst>
              <p:ext uri="{D42A27DB-BD31-4B8C-83A1-F6EECF244321}">
                <p14:modId xmlns:p14="http://schemas.microsoft.com/office/powerpoint/2010/main" val="3759434000"/>
              </p:ext>
            </p:extLst>
          </p:nvPr>
        </p:nvGraphicFramePr>
        <p:xfrm>
          <a:off x="4433436" y="4160816"/>
          <a:ext cx="4532996" cy="2401338"/>
        </p:xfrm>
        <a:graphic>
          <a:graphicData uri="http://schemas.openxmlformats.org/drawingml/2006/table">
            <a:tbl>
              <a:tblPr firstRow="1" bandRow="1">
                <a:tableStyleId>{93296810-A885-4BE3-A3E7-6D5BEEA58F35}</a:tableStyleId>
              </a:tblPr>
              <a:tblGrid>
                <a:gridCol w="235732">
                  <a:extLst>
                    <a:ext uri="{9D8B030D-6E8A-4147-A177-3AD203B41FA5}">
                      <a16:colId xmlns:a16="http://schemas.microsoft.com/office/drawing/2014/main" val="446296250"/>
                    </a:ext>
                  </a:extLst>
                </a:gridCol>
                <a:gridCol w="4297264">
                  <a:extLst>
                    <a:ext uri="{9D8B030D-6E8A-4147-A177-3AD203B41FA5}">
                      <a16:colId xmlns:a16="http://schemas.microsoft.com/office/drawing/2014/main" val="3459397573"/>
                    </a:ext>
                  </a:extLst>
                </a:gridCol>
              </a:tblGrid>
              <a:tr h="316814">
                <a:tc gridSpan="2">
                  <a:txBody>
                    <a:bodyPr/>
                    <a:lstStyle/>
                    <a:p>
                      <a:pPr marL="0" marR="0" lvl="0" indent="0" algn="ctr" rtl="0" eaLnBrk="1" fontAlgn="auto" latinLnBrk="0" hangingPunct="1">
                        <a:lnSpc>
                          <a:spcPct val="100000"/>
                        </a:lnSpc>
                        <a:spcBef>
                          <a:spcPts val="0"/>
                        </a:spcBef>
                        <a:spcAft>
                          <a:spcPts val="0"/>
                        </a:spcAft>
                        <a:buClrTx/>
                        <a:buSzTx/>
                        <a:buFontTx/>
                        <a:buNone/>
                      </a:pPr>
                      <a:r>
                        <a:rPr lang="en-GB" sz="1400" u="none" strike="noStrike" baseline="0" dirty="0"/>
                        <a:t>Geographical Skills &amp; Field work </a:t>
                      </a:r>
                    </a:p>
                  </a:txBody>
                  <a:tcPr>
                    <a:solidFill>
                      <a:schemeClr val="accent1">
                        <a:lumMod val="75000"/>
                      </a:schemeClr>
                    </a:solidFill>
                  </a:tcPr>
                </a:tc>
                <a:tc hMerge="1">
                  <a:txBody>
                    <a:bodyPr/>
                    <a:lstStyle/>
                    <a:p>
                      <a:endParaRPr lang="en-GB"/>
                    </a:p>
                  </a:txBody>
                  <a:tcPr/>
                </a:tc>
                <a:extLst>
                  <a:ext uri="{0D108BD9-81ED-4DB2-BD59-A6C34878D82A}">
                    <a16:rowId xmlns:a16="http://schemas.microsoft.com/office/drawing/2014/main" val="3654212140"/>
                  </a:ext>
                </a:extLst>
              </a:tr>
              <a:tr h="4671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i="0" u="none" strike="noStrike" baseline="0" dirty="0">
                          <a:solidFill>
                            <a:srgbClr val="000000"/>
                          </a:solidFill>
                          <a:latin typeface="CIDFont+F3"/>
                        </a:rPr>
                        <a:t>1</a:t>
                      </a:r>
                      <a:endParaRPr lang="en-GB" sz="1050" dirty="0"/>
                    </a:p>
                  </a:txBody>
                  <a:tcPr/>
                </a:tc>
                <a:tc>
                  <a:txBody>
                    <a:bodyPr/>
                    <a:lstStyle/>
                    <a:p>
                      <a:pPr lvl="0" algn="l">
                        <a:lnSpc>
                          <a:spcPct val="100000"/>
                        </a:lnSpc>
                        <a:spcBef>
                          <a:spcPts val="0"/>
                        </a:spcBef>
                        <a:spcAft>
                          <a:spcPts val="0"/>
                        </a:spcAft>
                        <a:buNone/>
                      </a:pPr>
                      <a:r>
                        <a:rPr lang="en-GB" sz="1100" b="1" i="0" u="none" strike="noStrike" kern="1200" baseline="0" noProof="0" dirty="0"/>
                        <a:t>Use</a:t>
                      </a:r>
                      <a:r>
                        <a:rPr lang="en-GB" sz="1100" b="0" i="0" u="none" strike="noStrike" kern="1200" baseline="0" noProof="0" dirty="0"/>
                        <a:t> world maps, atlases and globes to identify the countries, continents and oceans studied [and their relative location to the UK].</a:t>
                      </a:r>
                    </a:p>
                  </a:txBody>
                  <a:tcPr/>
                </a:tc>
                <a:extLst>
                  <a:ext uri="{0D108BD9-81ED-4DB2-BD59-A6C34878D82A}">
                    <a16:rowId xmlns:a16="http://schemas.microsoft.com/office/drawing/2014/main" val="3937139634"/>
                  </a:ext>
                </a:extLst>
              </a:tr>
              <a:tr h="42867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i="0" u="none" strike="noStrike" baseline="0" dirty="0">
                          <a:solidFill>
                            <a:srgbClr val="000000"/>
                          </a:solidFill>
                          <a:latin typeface="CIDFont+F3"/>
                        </a:rPr>
                        <a:t>2</a:t>
                      </a:r>
                      <a:endParaRPr lang="en-GB" sz="1050" dirty="0"/>
                    </a:p>
                  </a:txBody>
                  <a:tcPr/>
                </a:tc>
                <a:tc>
                  <a:txBody>
                    <a:bodyPr/>
                    <a:lstStyle/>
                    <a:p>
                      <a:pPr lvl="0">
                        <a:buNone/>
                      </a:pPr>
                      <a:r>
                        <a:rPr lang="en-GB" sz="1100" b="1" i="0" u="none" strike="noStrike" kern="1200" baseline="0" noProof="0" dirty="0"/>
                        <a:t>Use</a:t>
                      </a:r>
                      <a:r>
                        <a:rPr lang="en-GB" sz="1100" b="0" i="0" u="none" strike="noStrike" kern="1200" baseline="0" noProof="0" dirty="0"/>
                        <a:t> aerial images and plan perspectives to recognise landmarks and basic human and physical features.</a:t>
                      </a:r>
                      <a:endParaRPr lang="en-US" dirty="0"/>
                    </a:p>
                  </a:txBody>
                  <a:tcPr/>
                </a:tc>
                <a:extLst>
                  <a:ext uri="{0D108BD9-81ED-4DB2-BD59-A6C34878D82A}">
                    <a16:rowId xmlns:a16="http://schemas.microsoft.com/office/drawing/2014/main" val="3194753616"/>
                  </a:ext>
                </a:extLst>
              </a:tr>
              <a:tr h="30908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t>3</a:t>
                      </a:r>
                    </a:p>
                  </a:txBody>
                  <a:tcPr/>
                </a:tc>
                <a:tc>
                  <a:txBody>
                    <a:bodyPr/>
                    <a:lstStyle/>
                    <a:p>
                      <a:pPr lvl="0">
                        <a:buNone/>
                      </a:pPr>
                      <a:r>
                        <a:rPr lang="en-GB" sz="1100" dirty="0"/>
                        <a:t>The Earth rotates (spins) on its axis.</a:t>
                      </a:r>
                      <a:r>
                        <a:rPr lang="en-GB" sz="1100" baseline="0" dirty="0"/>
                        <a:t> </a:t>
                      </a:r>
                      <a:r>
                        <a:rPr lang="en-GB" sz="1100" dirty="0"/>
                        <a:t>The Earth has two poles: the</a:t>
                      </a:r>
                      <a:r>
                        <a:rPr lang="en-GB" sz="1100" baseline="0" dirty="0"/>
                        <a:t> </a:t>
                      </a:r>
                      <a:r>
                        <a:rPr lang="en-GB" sz="1100" dirty="0"/>
                        <a:t>North and the South Pole.</a:t>
                      </a:r>
                      <a:endParaRPr lang="en-US" sz="1100" dirty="0"/>
                    </a:p>
                  </a:txBody>
                  <a:tcPr/>
                </a:tc>
                <a:extLst>
                  <a:ext uri="{0D108BD9-81ED-4DB2-BD59-A6C34878D82A}">
                    <a16:rowId xmlns:a16="http://schemas.microsoft.com/office/drawing/2014/main" val="2454907879"/>
                  </a:ext>
                </a:extLst>
              </a:tr>
              <a:tr h="30908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t>4</a:t>
                      </a:r>
                    </a:p>
                  </a:txBody>
                  <a:tcPr/>
                </a:tc>
                <a:tc>
                  <a:txBody>
                    <a:bodyPr/>
                    <a:lstStyle/>
                    <a:p>
                      <a:pPr lvl="0">
                        <a:buNone/>
                      </a:pPr>
                      <a:r>
                        <a:rPr lang="en-GB" sz="1100" b="1" i="0" u="none" strike="noStrike" kern="1200" baseline="0" noProof="0" dirty="0"/>
                        <a:t>Use</a:t>
                      </a:r>
                      <a:r>
                        <a:rPr lang="en-GB" sz="1100" b="0" i="0" u="none" strike="noStrike" kern="1200" baseline="0" noProof="0" dirty="0"/>
                        <a:t> compass directions (north, south, east and west) to describe the location of different countries in relation to one another. Understand that north points to the North pole from any location on Earth.</a:t>
                      </a:r>
                      <a:endParaRPr lang="en-US" dirty="0"/>
                    </a:p>
                  </a:txBody>
                  <a:tcPr/>
                </a:tc>
                <a:extLst>
                  <a:ext uri="{0D108BD9-81ED-4DB2-BD59-A6C34878D82A}">
                    <a16:rowId xmlns:a16="http://schemas.microsoft.com/office/drawing/2014/main" val="2117587738"/>
                  </a:ext>
                </a:extLst>
              </a:tr>
            </a:tbl>
          </a:graphicData>
        </a:graphic>
      </p:graphicFrame>
      <p:graphicFrame>
        <p:nvGraphicFramePr>
          <p:cNvPr id="30" name="Table 29">
            <a:extLst>
              <a:ext uri="{FF2B5EF4-FFF2-40B4-BE49-F238E27FC236}">
                <a16:creationId xmlns:a16="http://schemas.microsoft.com/office/drawing/2014/main" id="{C751971A-F9EF-4171-96E8-FF0A62EA7782}"/>
              </a:ext>
            </a:extLst>
          </p:cNvPr>
          <p:cNvGraphicFramePr>
            <a:graphicFrameLocks noGrp="1"/>
          </p:cNvGraphicFramePr>
          <p:nvPr>
            <p:extLst>
              <p:ext uri="{D42A27DB-BD31-4B8C-83A1-F6EECF244321}">
                <p14:modId xmlns:p14="http://schemas.microsoft.com/office/powerpoint/2010/main" val="2933614925"/>
              </p:ext>
            </p:extLst>
          </p:nvPr>
        </p:nvGraphicFramePr>
        <p:xfrm>
          <a:off x="194553" y="5361485"/>
          <a:ext cx="2578899" cy="974724"/>
        </p:xfrm>
        <a:graphic>
          <a:graphicData uri="http://schemas.openxmlformats.org/drawingml/2006/table">
            <a:tbl>
              <a:tblPr firstRow="1" bandRow="1">
                <a:tableStyleId>{93296810-A885-4BE3-A3E7-6D5BEEA58F35}</a:tableStyleId>
              </a:tblPr>
              <a:tblGrid>
                <a:gridCol w="220853">
                  <a:extLst>
                    <a:ext uri="{9D8B030D-6E8A-4147-A177-3AD203B41FA5}">
                      <a16:colId xmlns:a16="http://schemas.microsoft.com/office/drawing/2014/main" val="446296250"/>
                    </a:ext>
                  </a:extLst>
                </a:gridCol>
                <a:gridCol w="2358046">
                  <a:extLst>
                    <a:ext uri="{9D8B030D-6E8A-4147-A177-3AD203B41FA5}">
                      <a16:colId xmlns:a16="http://schemas.microsoft.com/office/drawing/2014/main" val="3459397573"/>
                    </a:ext>
                  </a:extLst>
                </a:gridCol>
              </a:tblGrid>
              <a:tr h="253507">
                <a:tc gridSpan="2">
                  <a:txBody>
                    <a:bodyPr/>
                    <a:lstStyle/>
                    <a:p>
                      <a:pPr marL="0" marR="0" lvl="0" indent="0" algn="ctr" rtl="0" eaLnBrk="1" fontAlgn="auto" latinLnBrk="0" hangingPunct="1">
                        <a:lnSpc>
                          <a:spcPct val="100000"/>
                        </a:lnSpc>
                        <a:spcBef>
                          <a:spcPts val="0"/>
                        </a:spcBef>
                        <a:spcAft>
                          <a:spcPts val="0"/>
                        </a:spcAft>
                        <a:buClrTx/>
                        <a:buSzTx/>
                        <a:buFontTx/>
                        <a:buNone/>
                      </a:pPr>
                      <a:r>
                        <a:rPr lang="en-GB" sz="1400" b="1" i="0" kern="1200" dirty="0">
                          <a:solidFill>
                            <a:schemeClr val="lt1"/>
                          </a:solidFill>
                          <a:effectLst/>
                          <a:latin typeface="+mn-lt"/>
                          <a:ea typeface="+mn-ea"/>
                          <a:cs typeface="+mn-cs"/>
                        </a:rPr>
                        <a:t>Place Knowledge </a:t>
                      </a:r>
                      <a:endParaRPr lang="en-GB" sz="1100" u="none" strike="noStrike" baseline="0" dirty="0"/>
                    </a:p>
                  </a:txBody>
                  <a:tcPr>
                    <a:solidFill>
                      <a:srgbClr val="7030A0"/>
                    </a:solidFill>
                  </a:tcPr>
                </a:tc>
                <a:tc hMerge="1">
                  <a:txBody>
                    <a:bodyPr/>
                    <a:lstStyle/>
                    <a:p>
                      <a:endParaRPr lang="en-GB"/>
                    </a:p>
                  </a:txBody>
                  <a:tcPr/>
                </a:tc>
                <a:extLst>
                  <a:ext uri="{0D108BD9-81ED-4DB2-BD59-A6C34878D82A}">
                    <a16:rowId xmlns:a16="http://schemas.microsoft.com/office/drawing/2014/main" val="3654212140"/>
                  </a:ext>
                </a:extLst>
              </a:tr>
              <a:tr h="66992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i="0" u="none" strike="noStrike" baseline="0">
                          <a:solidFill>
                            <a:srgbClr val="000000"/>
                          </a:solidFill>
                          <a:latin typeface="CIDFont+F3"/>
                        </a:rPr>
                        <a:t>1</a:t>
                      </a:r>
                      <a:endParaRPr lang="en-GB" sz="1050"/>
                    </a:p>
                  </a:txBody>
                  <a:tcPr/>
                </a:tc>
                <a:tc>
                  <a:txBody>
                    <a:bodyPr/>
                    <a:lstStyle/>
                    <a:p>
                      <a:pPr marL="0" marR="0" lvl="0" indent="0" algn="l">
                        <a:lnSpc>
                          <a:spcPct val="100000"/>
                        </a:lnSpc>
                        <a:spcBef>
                          <a:spcPts val="0"/>
                        </a:spcBef>
                        <a:spcAft>
                          <a:spcPts val="0"/>
                        </a:spcAft>
                        <a:buNone/>
                      </a:pPr>
                      <a:r>
                        <a:rPr lang="en-GB" sz="1100" dirty="0">
                          <a:effectLst/>
                          <a:latin typeface="Calibri" panose="020F0502020204030204" pitchFamily="34" charset="0"/>
                          <a:ea typeface="Calibri" panose="020F0502020204030204" pitchFamily="34" charset="0"/>
                        </a:rPr>
                        <a:t>The capital cities and their human and physical features that we will teach of the four countries of the UK.</a:t>
                      </a:r>
                      <a:endParaRPr lang="en-GB" sz="1100" b="0" i="0" u="none" strike="noStrike" kern="1200" baseline="0" noProof="0" dirty="0"/>
                    </a:p>
                  </a:txBody>
                  <a:tcPr/>
                </a:tc>
                <a:extLst>
                  <a:ext uri="{0D108BD9-81ED-4DB2-BD59-A6C34878D82A}">
                    <a16:rowId xmlns:a16="http://schemas.microsoft.com/office/drawing/2014/main" val="3937139634"/>
                  </a:ext>
                </a:extLst>
              </a:tr>
            </a:tbl>
          </a:graphicData>
        </a:graphic>
      </p:graphicFrame>
      <p:graphicFrame>
        <p:nvGraphicFramePr>
          <p:cNvPr id="10" name="Table 9">
            <a:extLst>
              <a:ext uri="{FF2B5EF4-FFF2-40B4-BE49-F238E27FC236}">
                <a16:creationId xmlns:a16="http://schemas.microsoft.com/office/drawing/2014/main" id="{C751971A-F9EF-4171-96E8-FF0A62EA7782}"/>
              </a:ext>
            </a:extLst>
          </p:cNvPr>
          <p:cNvGraphicFramePr>
            <a:graphicFrameLocks noGrp="1"/>
          </p:cNvGraphicFramePr>
          <p:nvPr>
            <p:extLst>
              <p:ext uri="{D42A27DB-BD31-4B8C-83A1-F6EECF244321}">
                <p14:modId xmlns:p14="http://schemas.microsoft.com/office/powerpoint/2010/main" val="162684337"/>
              </p:ext>
            </p:extLst>
          </p:nvPr>
        </p:nvGraphicFramePr>
        <p:xfrm>
          <a:off x="4444842" y="596850"/>
          <a:ext cx="4459971" cy="1661160"/>
        </p:xfrm>
        <a:graphic>
          <a:graphicData uri="http://schemas.openxmlformats.org/drawingml/2006/table">
            <a:tbl>
              <a:tblPr firstRow="1" bandRow="1">
                <a:tableStyleId>{93296810-A885-4BE3-A3E7-6D5BEEA58F35}</a:tableStyleId>
              </a:tblPr>
              <a:tblGrid>
                <a:gridCol w="208280">
                  <a:extLst>
                    <a:ext uri="{9D8B030D-6E8A-4147-A177-3AD203B41FA5}">
                      <a16:colId xmlns:a16="http://schemas.microsoft.com/office/drawing/2014/main" val="446296250"/>
                    </a:ext>
                  </a:extLst>
                </a:gridCol>
                <a:gridCol w="4251691">
                  <a:extLst>
                    <a:ext uri="{9D8B030D-6E8A-4147-A177-3AD203B41FA5}">
                      <a16:colId xmlns:a16="http://schemas.microsoft.com/office/drawing/2014/main" val="3459397573"/>
                    </a:ext>
                  </a:extLst>
                </a:gridCol>
              </a:tblGrid>
              <a:tr h="191413">
                <a:tc gridSpan="2">
                  <a:txBody>
                    <a:bodyPr/>
                    <a:lstStyle/>
                    <a:p>
                      <a:pPr marL="0" marR="0" lvl="0" indent="0" algn="ctr" rtl="0">
                        <a:lnSpc>
                          <a:spcPct val="100000"/>
                        </a:lnSpc>
                        <a:spcBef>
                          <a:spcPts val="0"/>
                        </a:spcBef>
                        <a:spcAft>
                          <a:spcPts val="0"/>
                        </a:spcAft>
                        <a:buClrTx/>
                        <a:buSzTx/>
                        <a:buFontTx/>
                        <a:buNone/>
                      </a:pPr>
                      <a:r>
                        <a:rPr lang="en-GB" sz="1400" u="none" strike="noStrike" baseline="0"/>
                        <a:t>Human &amp; Physical Geography </a:t>
                      </a:r>
                      <a:endParaRPr lang="en-US"/>
                    </a:p>
                  </a:txBody>
                  <a:tcPr>
                    <a:solidFill>
                      <a:schemeClr val="accent1">
                        <a:lumMod val="75000"/>
                      </a:schemeClr>
                    </a:solidFill>
                  </a:tcPr>
                </a:tc>
                <a:tc hMerge="1">
                  <a:txBody>
                    <a:bodyPr/>
                    <a:lstStyle/>
                    <a:p>
                      <a:endParaRPr lang="en-GB"/>
                    </a:p>
                  </a:txBody>
                  <a:tcPr/>
                </a:tc>
                <a:extLst>
                  <a:ext uri="{0D108BD9-81ED-4DB2-BD59-A6C34878D82A}">
                    <a16:rowId xmlns:a16="http://schemas.microsoft.com/office/drawing/2014/main" val="3654212140"/>
                  </a:ext>
                </a:extLst>
              </a:tr>
              <a:tr h="75178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i="0" u="none" strike="noStrike" baseline="0">
                          <a:solidFill>
                            <a:srgbClr val="000000"/>
                          </a:solidFill>
                          <a:latin typeface="CIDFont+F3"/>
                        </a:rPr>
                        <a:t>1</a:t>
                      </a:r>
                      <a:endParaRPr lang="en-GB" sz="1050"/>
                    </a:p>
                  </a:txBody>
                  <a:tcPr/>
                </a:tc>
                <a:tc>
                  <a:txBody>
                    <a:bodyPr/>
                    <a:lstStyle/>
                    <a:p>
                      <a:pPr lvl="0" algn="l">
                        <a:lnSpc>
                          <a:spcPct val="100000"/>
                        </a:lnSpc>
                        <a:spcBef>
                          <a:spcPts val="0"/>
                        </a:spcBef>
                        <a:spcAft>
                          <a:spcPts val="0"/>
                        </a:spcAft>
                        <a:buNone/>
                      </a:pPr>
                      <a:r>
                        <a:rPr lang="en-GB" sz="1100" b="1" i="0" u="none" strike="noStrike" kern="1200" baseline="0" noProof="0" dirty="0"/>
                        <a:t>Identify</a:t>
                      </a:r>
                      <a:r>
                        <a:rPr lang="en-GB" sz="1100" b="0" i="0" u="none" strike="noStrike" kern="1200" baseline="0" noProof="0" dirty="0"/>
                        <a:t> the location of hot and cold areas of the world </a:t>
                      </a:r>
                      <a:r>
                        <a:rPr lang="en-GB" sz="1100" b="1" i="0" u="none" strike="noStrike" kern="1200" baseline="0" noProof="0" dirty="0"/>
                        <a:t>in relation to the Equator </a:t>
                      </a:r>
                      <a:r>
                        <a:rPr lang="en-GB" sz="1100" b="0" i="0" u="none" strike="noStrike" kern="1200" baseline="0" noProof="0" dirty="0"/>
                        <a:t>[i.e. wet humid at equator, deserts above and below equator and cooling as areas become closer to poles; link to weather patterns in UK]</a:t>
                      </a:r>
                    </a:p>
                  </a:txBody>
                  <a:tcPr/>
                </a:tc>
                <a:extLst>
                  <a:ext uri="{0D108BD9-81ED-4DB2-BD59-A6C34878D82A}">
                    <a16:rowId xmlns:a16="http://schemas.microsoft.com/office/drawing/2014/main" val="3937139634"/>
                  </a:ext>
                </a:extLst>
              </a:tr>
              <a:tr h="401435">
                <a:tc>
                  <a:txBody>
                    <a:bodyPr/>
                    <a:lstStyle/>
                    <a:p>
                      <a:pPr marL="0" lvl="0" indent="0" algn="l" defTabSz="914400">
                        <a:lnSpc>
                          <a:spcPct val="100000"/>
                        </a:lnSpc>
                        <a:spcBef>
                          <a:spcPts val="0"/>
                        </a:spcBef>
                        <a:spcAft>
                          <a:spcPts val="0"/>
                        </a:spcAft>
                        <a:buNone/>
                        <a:tabLst/>
                        <a:defRPr/>
                      </a:pPr>
                      <a:r>
                        <a:rPr lang="en-GB" sz="800" b="0" i="0" u="none" strike="noStrike" baseline="0" dirty="0">
                          <a:solidFill>
                            <a:srgbClr val="000000"/>
                          </a:solidFill>
                          <a:latin typeface="CIDFont+F3"/>
                        </a:rPr>
                        <a:t>2</a:t>
                      </a:r>
                    </a:p>
                  </a:txBody>
                  <a:tcPr/>
                </a:tc>
                <a:tc>
                  <a:txBody>
                    <a:bodyPr/>
                    <a:lstStyle/>
                    <a:p>
                      <a:pPr lvl="0" algn="l">
                        <a:lnSpc>
                          <a:spcPct val="100000"/>
                        </a:lnSpc>
                        <a:spcBef>
                          <a:spcPts val="0"/>
                        </a:spcBef>
                        <a:spcAft>
                          <a:spcPts val="0"/>
                        </a:spcAft>
                        <a:buNone/>
                      </a:pPr>
                      <a:r>
                        <a:rPr lang="en-GB" sz="1100" b="1" i="0" u="none" strike="noStrike" kern="1200" baseline="0" noProof="0" dirty="0">
                          <a:latin typeface="Calibri"/>
                        </a:rPr>
                        <a:t>Use</a:t>
                      </a:r>
                      <a:r>
                        <a:rPr lang="en-GB" sz="1100" b="0" i="0" u="none" strike="noStrike" kern="1200" baseline="0" noProof="0" dirty="0">
                          <a:latin typeface="Calibri"/>
                        </a:rPr>
                        <a:t> of basic geographical vocabulary to refer to: </a:t>
                      </a:r>
                      <a:endParaRPr lang="en-US" sz="1100" b="0" i="0" u="none" strike="noStrike" kern="1200" baseline="0" noProof="0" dirty="0">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i="0" u="none" strike="noStrike" kern="1200" baseline="0" noProof="0" dirty="0">
                          <a:latin typeface="Calibri"/>
                        </a:rPr>
                        <a:t>Key physical features</a:t>
                      </a:r>
                      <a:r>
                        <a:rPr lang="en-GB" sz="1100" b="0" i="0" u="none" strike="noStrike" kern="1200" baseline="0" noProof="0" dirty="0">
                          <a:latin typeface="Calibri"/>
                        </a:rPr>
                        <a:t> including: </a:t>
                      </a:r>
                      <a:r>
                        <a:rPr lang="en-GB" sz="1100" b="0" i="0" u="none" strike="noStrike" kern="1200" baseline="0" noProof="0" dirty="0">
                          <a:latin typeface="+mn-lt"/>
                        </a:rPr>
                        <a:t>ocean, river, sea, coastline, mountain</a:t>
                      </a:r>
                      <a:r>
                        <a:rPr lang="en-GB" sz="1100" b="0" i="0" u="none" strike="noStrike" kern="1200" baseline="0" noProof="0" dirty="0">
                          <a:latin typeface="Calibri"/>
                        </a:rPr>
                        <a:t>, </a:t>
                      </a:r>
                      <a:r>
                        <a:rPr lang="en-GB" sz="1100" b="0" i="0" u="none" strike="noStrike" kern="1200" baseline="0" noProof="0" dirty="0">
                          <a:latin typeface="+mn-lt"/>
                        </a:rPr>
                        <a:t>cliff, valley, </a:t>
                      </a:r>
                      <a:r>
                        <a:rPr lang="en-GB" sz="1100" b="0" i="0" u="none" strike="noStrike" kern="1200" baseline="0" noProof="0" dirty="0">
                          <a:latin typeface="Calibri"/>
                        </a:rPr>
                        <a:t>beach, forest</a:t>
                      </a:r>
                      <a:r>
                        <a:rPr lang="en-GB" sz="1100" b="0" i="0" u="none" strike="noStrike" kern="1200" baseline="0" noProof="0" dirty="0">
                          <a:latin typeface="+mn-lt"/>
                        </a:rPr>
                        <a:t>,</a:t>
                      </a:r>
                      <a:r>
                        <a:rPr lang="en-GB" sz="1100" b="0" i="0" u="none" strike="noStrike" kern="1200" baseline="0" noProof="0" dirty="0">
                          <a:latin typeface="Calibri"/>
                        </a:rPr>
                        <a:t> soil</a:t>
                      </a:r>
                      <a:endParaRPr lang="en-GB" dirty="0"/>
                    </a:p>
                  </a:txBody>
                  <a:tcPr/>
                </a:tc>
                <a:extLst>
                  <a:ext uri="{0D108BD9-81ED-4DB2-BD59-A6C34878D82A}">
                    <a16:rowId xmlns:a16="http://schemas.microsoft.com/office/drawing/2014/main" val="838907241"/>
                  </a:ext>
                </a:extLst>
              </a:tr>
            </a:tbl>
          </a:graphicData>
        </a:graphic>
      </p:graphicFrame>
      <p:pic>
        <p:nvPicPr>
          <p:cNvPr id="8" name="Picture 8" descr="Diagram, map&#10;&#10;Description automatically generated">
            <a:extLst>
              <a:ext uri="{FF2B5EF4-FFF2-40B4-BE49-F238E27FC236}">
                <a16:creationId xmlns:a16="http://schemas.microsoft.com/office/drawing/2014/main" id="{3080167C-933E-40B2-9786-60CA8837F8FC}"/>
              </a:ext>
            </a:extLst>
          </p:cNvPr>
          <p:cNvPicPr>
            <a:picLocks noChangeAspect="1"/>
          </p:cNvPicPr>
          <p:nvPr/>
        </p:nvPicPr>
        <p:blipFill rotWithShape="1">
          <a:blip r:embed="rId3"/>
          <a:srcRect b="5030"/>
          <a:stretch/>
        </p:blipFill>
        <p:spPr>
          <a:xfrm>
            <a:off x="309605" y="2596895"/>
            <a:ext cx="3949348" cy="2262794"/>
          </a:xfrm>
          <a:prstGeom prst="rect">
            <a:avLst/>
          </a:prstGeom>
        </p:spPr>
      </p:pic>
      <p:pic>
        <p:nvPicPr>
          <p:cNvPr id="9" name="Picture 10">
            <a:extLst>
              <a:ext uri="{FF2B5EF4-FFF2-40B4-BE49-F238E27FC236}">
                <a16:creationId xmlns:a16="http://schemas.microsoft.com/office/drawing/2014/main" id="{AD70EC88-4DD8-4FE5-9FCA-76A0481C7EAD}"/>
              </a:ext>
            </a:extLst>
          </p:cNvPr>
          <p:cNvPicPr>
            <a:picLocks noChangeAspect="1"/>
          </p:cNvPicPr>
          <p:nvPr/>
        </p:nvPicPr>
        <p:blipFill>
          <a:blip r:embed="rId4"/>
          <a:stretch>
            <a:fillRect/>
          </a:stretch>
        </p:blipFill>
        <p:spPr>
          <a:xfrm>
            <a:off x="9070404" y="5279809"/>
            <a:ext cx="2953406" cy="1364831"/>
          </a:xfrm>
          <a:prstGeom prst="rect">
            <a:avLst/>
          </a:prstGeom>
        </p:spPr>
      </p:pic>
      <p:pic>
        <p:nvPicPr>
          <p:cNvPr id="16" name="Picture 15" descr="Churchend-School-Logo"/>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7821" y="11056"/>
            <a:ext cx="876246" cy="87624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 name="Picture 1"/>
          <p:cNvPicPr>
            <a:picLocks noChangeAspect="1"/>
          </p:cNvPicPr>
          <p:nvPr/>
        </p:nvPicPr>
        <p:blipFill>
          <a:blip r:embed="rId6"/>
          <a:stretch>
            <a:fillRect/>
          </a:stretch>
        </p:blipFill>
        <p:spPr>
          <a:xfrm>
            <a:off x="2843964" y="4865381"/>
            <a:ext cx="1485500" cy="1966932"/>
          </a:xfrm>
          <a:prstGeom prst="rect">
            <a:avLst/>
          </a:prstGeom>
        </p:spPr>
      </p:pic>
      <p:pic>
        <p:nvPicPr>
          <p:cNvPr id="3" name="Picture 2">
            <a:extLst>
              <a:ext uri="{FF2B5EF4-FFF2-40B4-BE49-F238E27FC236}">
                <a16:creationId xmlns:a16="http://schemas.microsoft.com/office/drawing/2014/main" id="{903DEE81-E973-4497-8D3A-06C5B1736D12}"/>
              </a:ext>
            </a:extLst>
          </p:cNvPr>
          <p:cNvPicPr>
            <a:picLocks noChangeAspect="1"/>
          </p:cNvPicPr>
          <p:nvPr/>
        </p:nvPicPr>
        <p:blipFill>
          <a:blip r:embed="rId7"/>
          <a:stretch>
            <a:fillRect/>
          </a:stretch>
        </p:blipFill>
        <p:spPr>
          <a:xfrm>
            <a:off x="5030437" y="2258010"/>
            <a:ext cx="3362003" cy="1851200"/>
          </a:xfrm>
          <a:prstGeom prst="rect">
            <a:avLst/>
          </a:prstGeom>
        </p:spPr>
      </p:pic>
    </p:spTree>
    <p:extLst>
      <p:ext uri="{BB962C8B-B14F-4D97-AF65-F5344CB8AC3E}">
        <p14:creationId xmlns:p14="http://schemas.microsoft.com/office/powerpoint/2010/main" val="31386532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c1b70f5-192b-406d-8b2a-809f38bb195d" xsi:nil="true"/>
    <lcf76f155ced4ddcb4097134ff3c332f xmlns="1895e164-b18a-4ad4-a160-bfec1f1c3c0b">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30BC2FDAB6B4B49882B34F361A55387" ma:contentTypeVersion="18" ma:contentTypeDescription="Create a new document." ma:contentTypeScope="" ma:versionID="542b124cabdae9264bcc27b289ce4463">
  <xsd:schema xmlns:xsd="http://www.w3.org/2001/XMLSchema" xmlns:xs="http://www.w3.org/2001/XMLSchema" xmlns:p="http://schemas.microsoft.com/office/2006/metadata/properties" xmlns:ns2="1895e164-b18a-4ad4-a160-bfec1f1c3c0b" xmlns:ns3="4c1b70f5-192b-406d-8b2a-809f38bb195d" targetNamespace="http://schemas.microsoft.com/office/2006/metadata/properties" ma:root="true" ma:fieldsID="e8c9d4ef52cf4a456d6033c8005f8f60" ns2:_="" ns3:_="">
    <xsd:import namespace="1895e164-b18a-4ad4-a160-bfec1f1c3c0b"/>
    <xsd:import namespace="4c1b70f5-192b-406d-8b2a-809f38bb195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95e164-b18a-4ad4-a160-bfec1f1c3c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5be96be1-3a22-4fd8-95e0-32c9202ee06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c1b70f5-192b-406d-8b2a-809f38bb195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31e833ca-17ac-463e-9abd-f9e1fb12799b}" ma:internalName="TaxCatchAll" ma:showField="CatchAllData" ma:web="4c1b70f5-192b-406d-8b2a-809f38bb195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1BE3734-CF05-4189-AE1A-45A2E447DE40}">
  <ds:schemaRefs>
    <ds:schemaRef ds:uri="http://purl.org/dc/elements/1.1/"/>
    <ds:schemaRef ds:uri="1895e164-b18a-4ad4-a160-bfec1f1c3c0b"/>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http://schemas.microsoft.com/office/2006/metadata/properties"/>
    <ds:schemaRef ds:uri="4c1b70f5-192b-406d-8b2a-809f38bb195d"/>
    <ds:schemaRef ds:uri="http://www.w3.org/XML/1998/namespace"/>
    <ds:schemaRef ds:uri="http://purl.org/dc/dcmitype/"/>
  </ds:schemaRefs>
</ds:datastoreItem>
</file>

<file path=customXml/itemProps2.xml><?xml version="1.0" encoding="utf-8"?>
<ds:datastoreItem xmlns:ds="http://schemas.openxmlformats.org/officeDocument/2006/customXml" ds:itemID="{FB21E671-B1BC-49CB-BF9E-5F20582608CA}">
  <ds:schemaRefs>
    <ds:schemaRef ds:uri="http://schemas.microsoft.com/sharepoint/v3/contenttype/forms"/>
  </ds:schemaRefs>
</ds:datastoreItem>
</file>

<file path=customXml/itemProps3.xml><?xml version="1.0" encoding="utf-8"?>
<ds:datastoreItem xmlns:ds="http://schemas.openxmlformats.org/officeDocument/2006/customXml" ds:itemID="{7DDDEE9E-5031-4501-8391-54157821A9A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95e164-b18a-4ad4-a160-bfec1f1c3c0b"/>
    <ds:schemaRef ds:uri="4c1b70f5-192b-406d-8b2a-809f38bb195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3314</TotalTime>
  <Words>450</Words>
  <Application>Microsoft Office PowerPoint</Application>
  <PresentationFormat>Widescreen</PresentationFormat>
  <Paragraphs>51</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CIDFont+F3</vt:lpstr>
      <vt:lpstr>Office Theme</vt:lpstr>
      <vt:lpstr>PowerPoint Presentation</vt:lpstr>
    </vt:vector>
  </TitlesOfParts>
  <Company>entrustIT desktopIT Customer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Nik Allen</dc:creator>
  <cp:lastModifiedBy>Sharon Annetts</cp:lastModifiedBy>
  <cp:revision>31</cp:revision>
  <cp:lastPrinted>2025-09-05T15:21:11Z</cp:lastPrinted>
  <dcterms:created xsi:type="dcterms:W3CDTF">2021-06-27T21:37:30Z</dcterms:created>
  <dcterms:modified xsi:type="dcterms:W3CDTF">2025-09-05T15:22:04Z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0x010100CDFFFC9452F2774AAC4070D5BB855D96</vt:lpwstr>
  </property>
  <property fmtid="{D5CDD505-2E9C-101B-9397-08002B2CF9AE}" pid="3" name="MediaServiceImageTags">
    <vt:lpwstr/>
  </property>
</Properties>
</file>