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232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6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7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2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7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8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6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0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653-7F90-43BD-967D-B62D0F37D4F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3339F4-E0EB-442A-9B35-BEE5DB9ABDA6}"/>
              </a:ext>
            </a:extLst>
          </p:cNvPr>
          <p:cNvSpPr txBox="1">
            <a:spLocks/>
          </p:cNvSpPr>
          <p:nvPr/>
        </p:nvSpPr>
        <p:spPr>
          <a:xfrm>
            <a:off x="194553" y="122621"/>
            <a:ext cx="11858017" cy="33959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Twinkl Precursive" panose="02000000000000000000" pitchFamily="2" charset="0"/>
              </a:rPr>
              <a:t>Geography – Our Local Area – Belonging| Year 1 | Autumn 1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085878"/>
              </p:ext>
            </p:extLst>
          </p:nvPr>
        </p:nvGraphicFramePr>
        <p:xfrm>
          <a:off x="92843" y="563568"/>
          <a:ext cx="4044482" cy="85498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3836202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22229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Locational Knowledge </a:t>
                      </a:r>
                      <a:endParaRPr lang="en-GB" sz="1100" b="1" u="none" strike="noStrike" baseline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5501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baseline="0" dirty="0">
                          <a:solidFill>
                            <a:srgbClr val="000000"/>
                          </a:solidFill>
                          <a:latin typeface="CIDFont+F3"/>
                        </a:rPr>
                        <a:t>1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Tilehurst</a:t>
                      </a:r>
                      <a:r>
                        <a:rPr lang="en-GB" sz="1200" baseline="0" dirty="0">
                          <a:solidFill>
                            <a:srgbClr val="000000"/>
                          </a:solidFill>
                          <a:latin typeface="+mn-lt"/>
                        </a:rPr>
                        <a:t> is in Reading, in the South of England.</a:t>
                      </a:r>
                      <a:endParaRPr lang="en-GB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r>
                        <a:rPr lang="en-GB" sz="12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	</a:t>
                      </a:r>
                      <a:endParaRPr lang="en-GB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D30684-5C08-41EC-ACFE-CB813B011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109152"/>
              </p:ext>
            </p:extLst>
          </p:nvPr>
        </p:nvGraphicFramePr>
        <p:xfrm>
          <a:off x="8074218" y="555110"/>
          <a:ext cx="4031620" cy="464902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34825">
                  <a:extLst>
                    <a:ext uri="{9D8B030D-6E8A-4147-A177-3AD203B41FA5}">
                      <a16:colId xmlns:a16="http://schemas.microsoft.com/office/drawing/2014/main" val="1840376779"/>
                    </a:ext>
                  </a:extLst>
                </a:gridCol>
                <a:gridCol w="2696795">
                  <a:extLst>
                    <a:ext uri="{9D8B030D-6E8A-4147-A177-3AD203B41FA5}">
                      <a16:colId xmlns:a16="http://schemas.microsoft.com/office/drawing/2014/main" val="3275393133"/>
                    </a:ext>
                  </a:extLst>
                </a:gridCol>
              </a:tblGrid>
              <a:tr h="27701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</a:rPr>
                        <a:t>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1440064"/>
                  </a:ext>
                </a:extLst>
              </a:tr>
              <a:tr h="2354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Geography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Geography is the study of the world all around us and why it is like it 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0482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Fieldwork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Going out to a real place to see what is there.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606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Town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a few thousand people live together. It is bigger than a village but smaller than a city.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177189"/>
                  </a:ext>
                </a:extLst>
              </a:tr>
              <a:tr h="387827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Bird’s eye view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view when we are looking down from above.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571227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“bird’s eye view” of an indoor space.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075828"/>
                  </a:ext>
                </a:extLst>
              </a:tr>
              <a:tr h="387827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“bird’s eye view” of an </a:t>
                      </a: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outdor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81937"/>
                  </a:ext>
                </a:extLst>
              </a:tr>
              <a:tr h="247644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Something geographical that is man made.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4141060"/>
                  </a:ext>
                </a:extLst>
              </a:tr>
              <a:tr h="247644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features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Something geographical that is natural.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47896"/>
                  </a:ext>
                </a:extLst>
              </a:tr>
              <a:tr h="247644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Symbols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 shapes used to represent real things on a map or plan.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614111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list of words to explain symbols on a map or plan.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877722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0300794"/>
              </p:ext>
            </p:extLst>
          </p:nvPr>
        </p:nvGraphicFramePr>
        <p:xfrm>
          <a:off x="4164367" y="1783357"/>
          <a:ext cx="3868655" cy="17519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9564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3649091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31655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u="none" strike="noStrike" baseline="0" dirty="0"/>
                        <a:t>Geographical Skills &amp; Field work 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2690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baseline="0" dirty="0">
                          <a:solidFill>
                            <a:srgbClr val="000000"/>
                          </a:solidFill>
                          <a:latin typeface="CIDFont+F3"/>
                        </a:rPr>
                        <a:t>1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Understand the different between a birds’ eye and side view.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2964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baseline="0" dirty="0">
                          <a:solidFill>
                            <a:srgbClr val="000000"/>
                          </a:solidFill>
                          <a:latin typeface="CIDFont+F3"/>
                        </a:rPr>
                        <a:t>2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Use a key to identify features on a map.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  <a:tr h="2690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Locate Tilehurst on a map.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3296822"/>
                  </a:ext>
                </a:extLst>
              </a:tr>
              <a:tr h="443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Use aerial photographs to identify human features.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1922622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671239"/>
              </p:ext>
            </p:extLst>
          </p:nvPr>
        </p:nvGraphicFramePr>
        <p:xfrm>
          <a:off x="69092" y="1457701"/>
          <a:ext cx="4078208" cy="10820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0356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3807852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7946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Knowledge </a:t>
                      </a:r>
                      <a:endParaRPr lang="en-GB" sz="1100" u="none" strike="noStrike" baseline="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1999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Tilehurst is part of Reading town.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1999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Reading is in England.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486135"/>
                  </a:ext>
                </a:extLst>
              </a:tr>
              <a:tr h="1999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Tilehurst has shops, schools, offices, parks, houses and flats.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533823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970738"/>
              </p:ext>
            </p:extLst>
          </p:nvPr>
        </p:nvGraphicFramePr>
        <p:xfrm>
          <a:off x="4157274" y="563568"/>
          <a:ext cx="3897403" cy="11582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7434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3679969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273318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Human &amp; Physical Geography </a:t>
                      </a:r>
                      <a:endParaRPr lang="en-US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baseline="0" dirty="0">
                          <a:solidFill>
                            <a:srgbClr val="000000"/>
                          </a:solidFill>
                          <a:latin typeface="CIDFont+F3"/>
                        </a:rPr>
                        <a:t>1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Use basic geographical vocabulary to refer to key human features: town, countryside, village, farm, shop, house/flat.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Use basic geographical vocabulary to refer to key physical features: lake, tree, bridge, river, mountain.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360012"/>
                  </a:ext>
                </a:extLst>
              </a:tr>
            </a:tbl>
          </a:graphicData>
        </a:graphic>
      </p:graphicFrame>
      <p:pic>
        <p:nvPicPr>
          <p:cNvPr id="11" name="Picture 2" descr="Churchend-School-Logo">
            <a:extLst>
              <a:ext uri="{FF2B5EF4-FFF2-40B4-BE49-F238E27FC236}">
                <a16:creationId xmlns:a16="http://schemas.microsoft.com/office/drawing/2014/main" id="{C3FBDC29-02E6-425D-BB4A-C839AD7ED8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1587"/>
            <a:ext cx="876246" cy="87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1A882E7-6D14-4A13-A7CF-09B27046C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515" y="3706908"/>
            <a:ext cx="2804092" cy="281447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E68773-9F54-4126-906C-DB7DF299B2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544" y="2659354"/>
            <a:ext cx="2923304" cy="20467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1065CF-5A22-4D54-ABFD-7598EC83814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73"/>
          <a:stretch/>
        </p:blipFill>
        <p:spPr>
          <a:xfrm>
            <a:off x="896487" y="4706092"/>
            <a:ext cx="2543505" cy="209686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ED5A146-FF1A-44E0-8B66-ACBDC6D610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3553" y="5214410"/>
            <a:ext cx="2152950" cy="148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5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FFFC9452F2774AAC4070D5BB855D96" ma:contentTypeVersion="19" ma:contentTypeDescription="Create a new document." ma:contentTypeScope="" ma:versionID="cb7548fb9c5ac8df93ff62e677fb2d71">
  <xsd:schema xmlns:xsd="http://www.w3.org/2001/XMLSchema" xmlns:xs="http://www.w3.org/2001/XMLSchema" xmlns:p="http://schemas.microsoft.com/office/2006/metadata/properties" xmlns:ns2="6cbaa108-fb34-404c-ac67-b146ec79739e" xmlns:ns3="4c1b70f5-192b-406d-8b2a-809f38bb195d" targetNamespace="http://schemas.microsoft.com/office/2006/metadata/properties" ma:root="true" ma:fieldsID="3de15247e42a88161f800019f1dec972" ns2:_="" ns3:_="">
    <xsd:import namespace="6cbaa108-fb34-404c-ac67-b146ec79739e"/>
    <xsd:import namespace="4c1b70f5-192b-406d-8b2a-809f38bb195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baa108-fb34-404c-ac67-b146ec7973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be96be1-3a22-4fd8-95e0-32c9202ee0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1b70f5-192b-406d-8b2a-809f38bb195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e833ca-17ac-463e-9abd-f9e1fb12799b}" ma:internalName="TaxCatchAll" ma:showField="CatchAllData" ma:web="4c1b70f5-192b-406d-8b2a-809f38bb19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1b70f5-192b-406d-8b2a-809f38bb195d" xsi:nil="true"/>
    <lcf76f155ced4ddcb4097134ff3c332f xmlns="6cbaa108-fb34-404c-ac67-b146ec79739e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AFE6E2-BECF-4E36-8530-5CE01104AB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baa108-fb34-404c-ac67-b146ec79739e"/>
    <ds:schemaRef ds:uri="4c1b70f5-192b-406d-8b2a-809f38bb19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1BE3734-CF05-4189-AE1A-45A2E447DE40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http://schemas.microsoft.com/office/2006/metadata/properties"/>
    <ds:schemaRef ds:uri="4c1b70f5-192b-406d-8b2a-809f38bb195d"/>
    <ds:schemaRef ds:uri="http://purl.org/dc/dcmitype/"/>
    <ds:schemaRef ds:uri="http://schemas.microsoft.com/office/infopath/2007/PartnerControls"/>
    <ds:schemaRef ds:uri="6cbaa108-fb34-404c-ac67-b146ec79739e"/>
  </ds:schemaRefs>
</ds:datastoreItem>
</file>

<file path=customXml/itemProps3.xml><?xml version="1.0" encoding="utf-8"?>
<ds:datastoreItem xmlns:ds="http://schemas.openxmlformats.org/officeDocument/2006/customXml" ds:itemID="{FB21E671-B1BC-49CB-BF9E-5F20582608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2251</TotalTime>
  <Words>290</Words>
  <Application>Microsoft Office PowerPoint</Application>
  <PresentationFormat>Widescreen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CIDFont+F3</vt:lpstr>
      <vt:lpstr>Twinkl Precursive</vt:lpstr>
      <vt:lpstr>Office Theme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Allen</dc:creator>
  <cp:lastModifiedBy>Kim Silvester</cp:lastModifiedBy>
  <cp:revision>55</cp:revision>
  <dcterms:created xsi:type="dcterms:W3CDTF">2021-06-27T21:37:30Z</dcterms:created>
  <dcterms:modified xsi:type="dcterms:W3CDTF">2025-09-17T14:48:56Z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0x010100CDFFFC9452F2774AAC4070D5BB855D96</vt:lpwstr>
  </property>
  <property fmtid="{D5CDD505-2E9C-101B-9397-08002B2CF9AE}" pid="3" name="MediaServiceImageTags">
    <vt:lpwstr/>
  </property>
</Properties>
</file>